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7" r:id="rId2"/>
    <p:sldId id="374" r:id="rId3"/>
    <p:sldId id="395" r:id="rId4"/>
    <p:sldId id="396" r:id="rId5"/>
    <p:sldId id="405" r:id="rId6"/>
    <p:sldId id="404" r:id="rId7"/>
    <p:sldId id="406" r:id="rId8"/>
    <p:sldId id="407" r:id="rId9"/>
    <p:sldId id="412" r:id="rId10"/>
    <p:sldId id="413" r:id="rId11"/>
    <p:sldId id="408" r:id="rId12"/>
    <p:sldId id="409" r:id="rId13"/>
    <p:sldId id="410" r:id="rId14"/>
    <p:sldId id="411" r:id="rId15"/>
    <p:sldId id="414" r:id="rId16"/>
    <p:sldId id="415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0" autoAdjust="0"/>
    <p:restoredTop sz="94718" autoAdjust="0"/>
  </p:normalViewPr>
  <p:slideViewPr>
    <p:cSldViewPr>
      <p:cViewPr varScale="1">
        <p:scale>
          <a:sx n="67" d="100"/>
          <a:sy n="67" d="100"/>
        </p:scale>
        <p:origin x="-5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9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1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300"/>
            </a:lvl1pPr>
          </a:lstStyle>
          <a:p>
            <a:fld id="{567070FD-CC2F-49DC-937B-54A5FFA27C60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89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300"/>
            </a:lvl1pPr>
          </a:lstStyle>
          <a:p>
            <a:fld id="{7207BF41-931B-429E-8CBB-4B52882D5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82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8" tIns="48325" rIns="96648" bIns="483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48" tIns="48325" rIns="96648" bIns="483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91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9628-A3E8-42C4-9297-89BCCC2EDE82}" type="datetime1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B89AC-449E-4143-83B8-62C33DE5C431}" type="datetime1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0CA4-1542-4A84-A2FB-5306FE21A1A7}" type="datetime1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4D20-930F-468A-9D7C-65881D4D491E}" type="datetime1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76F10-EE19-4604-97BA-034EA6992FD8}" type="datetime1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3CE5F-86D9-4541-9F46-35A4589F18FD}" type="datetime1">
              <a:rPr lang="en-US" smtClean="0"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0BF5-482E-4536-A676-71EC6B2160D1}" type="datetime1">
              <a:rPr lang="en-US" smtClean="0"/>
              <a:t>2/20/2012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E0E3-9DDB-454F-93EF-FA61FBD89070}" type="datetime1">
              <a:rPr lang="en-US" smtClean="0"/>
              <a:t>2/20/2012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7BDBD-F962-4AA0-96D3-B9577BDE96A0}" type="datetime1">
              <a:rPr lang="en-US" smtClean="0"/>
              <a:t>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CC6D-740C-49FC-90A2-E0B052016E94}" type="datetime1">
              <a:rPr lang="en-US" smtClean="0"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F10-A3D0-4918-8E18-5059F6F9A2DE}" type="datetime1">
              <a:rPr lang="en-US" smtClean="0"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88CB4-8ADF-4178-8656-F28F19C091A4}" type="datetime1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341/641 Spring 2012 -- Lecture 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8BCB-349A-4C23-B6FB-7F36978B6BC8}" type="datetime1">
              <a:rPr lang="en-US" smtClean="0"/>
              <a:t>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914400"/>
            <a:ext cx="7543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341/641 </a:t>
            </a:r>
          </a:p>
          <a:p>
            <a:pPr algn="ctr"/>
            <a:r>
              <a:rPr lang="en-US" sz="3200" b="1" dirty="0" smtClean="0"/>
              <a:t>Thermodynamics and Statistical Physics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Lecture 15</a:t>
            </a:r>
          </a:p>
          <a:p>
            <a:pPr algn="ctr"/>
            <a:endParaRPr lang="en-US" sz="2000" b="1" dirty="0"/>
          </a:p>
          <a:p>
            <a:r>
              <a:rPr lang="en-US" sz="2400" dirty="0" smtClean="0"/>
              <a:t>Methodologies of statistical mechanics. (Chapter 4 in STP)</a:t>
            </a:r>
          </a:p>
          <a:p>
            <a:pPr marL="914400" lvl="1" indent="-457200">
              <a:buFont typeface="+mj-lt"/>
              <a:buAutoNum type="alphaUcPeriod"/>
            </a:pPr>
            <a:endParaRPr lang="en-US" sz="2400" dirty="0" smtClean="0"/>
          </a:p>
          <a:p>
            <a:pPr marL="914400" lvl="1" indent="-457200">
              <a:buFont typeface="+mj-lt"/>
              <a:buAutoNum type="alphaUcPeriod"/>
            </a:pPr>
            <a:r>
              <a:rPr lang="en-US" sz="2400" dirty="0" smtClean="0"/>
              <a:t>Canonical ensemble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dirty="0" smtClean="0"/>
              <a:t>Grand canonical ensemble</a:t>
            </a:r>
          </a:p>
          <a:p>
            <a:pPr lvl="1"/>
            <a:endParaRPr lang="en-US" sz="2400" dirty="0"/>
          </a:p>
          <a:p>
            <a:pPr marL="914400" lvl="1" indent="-457200">
              <a:buFont typeface="+mj-lt"/>
              <a:buAutoNum type="alphaUcPeriod"/>
            </a:pPr>
            <a:endParaRPr lang="en-US" sz="2400" dirty="0" smtClean="0"/>
          </a:p>
          <a:p>
            <a:pPr marL="914400" lvl="1" indent="-457200">
              <a:buFont typeface="+mj-lt"/>
              <a:buAutoNum type="alphaUcPeriod"/>
            </a:pPr>
            <a:endParaRPr lang="en-US" sz="24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68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7BDBD-F962-4AA0-96D3-B9577BDE96A0}" type="datetime1">
              <a:rPr lang="en-US" smtClean="0"/>
              <a:t>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8684720"/>
              </p:ext>
            </p:extLst>
          </p:nvPr>
        </p:nvGraphicFramePr>
        <p:xfrm>
          <a:off x="533400" y="1431924"/>
          <a:ext cx="8150225" cy="2225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56" name="数式" r:id="rId3" imgW="3860640" imgH="1054080" progId="Equation.3">
                  <p:embed/>
                </p:oleObj>
              </mc:Choice>
              <mc:Fallback>
                <p:oleObj name="数式" r:id="rId3" imgW="3860640" imgH="10540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431924"/>
                        <a:ext cx="8150225" cy="22256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4991260"/>
              </p:ext>
            </p:extLst>
          </p:nvPr>
        </p:nvGraphicFramePr>
        <p:xfrm>
          <a:off x="304800" y="3962400"/>
          <a:ext cx="8667750" cy="225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57" name="数式" r:id="rId5" imgW="3987720" imgH="1066680" progId="Equation.3">
                  <p:embed/>
                </p:oleObj>
              </mc:Choice>
              <mc:Fallback>
                <p:oleObj name="数式" r:id="rId5" imgW="3987720" imgH="1066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962400"/>
                        <a:ext cx="8667750" cy="225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084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6ADB-69D0-45AE-B942-079C0EB72B60}" type="datetime1">
              <a:rPr lang="en-US" smtClean="0"/>
              <a:t>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Grand canonical ensemble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143000" y="1066800"/>
            <a:ext cx="6781800" cy="2667000"/>
            <a:chOff x="1143000" y="3505200"/>
            <a:chExt cx="6781800" cy="2667000"/>
          </a:xfrm>
        </p:grpSpPr>
        <p:sp>
          <p:nvSpPr>
            <p:cNvPr id="6" name="Rectangle 5"/>
            <p:cNvSpPr/>
            <p:nvPr/>
          </p:nvSpPr>
          <p:spPr>
            <a:xfrm>
              <a:off x="1143000" y="3505200"/>
              <a:ext cx="6781800" cy="2667000"/>
            </a:xfrm>
            <a:prstGeom prst="rect">
              <a:avLst/>
            </a:prstGeom>
            <a:pattFill prst="zigZag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733800" y="4495800"/>
              <a:ext cx="1143000" cy="685800"/>
            </a:xfrm>
            <a:prstGeom prst="rect">
              <a:avLst/>
            </a:prstGeom>
            <a:solidFill>
              <a:srgbClr val="CC00CC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24000" y="38100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/>
                <a:t>E</a:t>
              </a:r>
              <a:r>
                <a:rPr lang="en-US" sz="2400" b="1" baseline="-25000" dirty="0" err="1" smtClean="0"/>
                <a:t>b</a:t>
              </a:r>
              <a:r>
                <a:rPr lang="en-US" sz="2400" b="1" dirty="0" err="1" smtClean="0"/>
                <a:t>,N</a:t>
              </a:r>
              <a:r>
                <a:rPr lang="en-US" sz="2400" b="1" baseline="-25000" dirty="0" err="1" smtClean="0"/>
                <a:t>b</a:t>
              </a:r>
              <a:endParaRPr lang="en-US" sz="2400" b="1" baseline="-25000" dirty="0" smtClean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62400" y="4572000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/>
                <a:t>E</a:t>
              </a:r>
              <a:r>
                <a:rPr lang="en-US" sz="2400" b="1" baseline="-25000" dirty="0" err="1" smtClean="0"/>
                <a:t>s,</a:t>
              </a:r>
              <a:r>
                <a:rPr lang="en-US" sz="2400" b="1" dirty="0" err="1" smtClean="0"/>
                <a:t>N</a:t>
              </a:r>
              <a:r>
                <a:rPr lang="en-US" sz="2400" b="1" baseline="-25000" dirty="0" err="1" smtClean="0"/>
                <a:t>s</a:t>
              </a:r>
              <a:endParaRPr lang="en-US" sz="2400" b="1" baseline="-25000" dirty="0" smtClean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62000" y="43434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Assume </a:t>
            </a:r>
            <a:r>
              <a:rPr lang="en-US" sz="2400" dirty="0" err="1" smtClean="0"/>
              <a:t>E</a:t>
            </a:r>
            <a:r>
              <a:rPr lang="en-US" sz="2400" baseline="-25000" dirty="0" err="1" smtClean="0"/>
              <a:t>s</a:t>
            </a:r>
            <a:r>
              <a:rPr lang="en-US" sz="2400" dirty="0" smtClean="0"/>
              <a:t>&lt;&lt;</a:t>
            </a:r>
            <a:r>
              <a:rPr lang="en-US" sz="2400" dirty="0" err="1" smtClean="0"/>
              <a:t>E</a:t>
            </a:r>
            <a:r>
              <a:rPr lang="en-US" sz="2400" baseline="-25000" dirty="0" err="1" smtClean="0"/>
              <a:t>b</a:t>
            </a:r>
            <a:r>
              <a:rPr lang="en-US" sz="2400" dirty="0" smtClean="0"/>
              <a:t>, N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&lt;&lt;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b</a:t>
            </a:r>
            <a:endParaRPr lang="en-US" sz="24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358370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4436-5E98-48CC-9A78-9F914FB4A24C}" type="datetime1">
              <a:rPr lang="en-US" smtClean="0"/>
              <a:t>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352875"/>
              </p:ext>
            </p:extLst>
          </p:nvPr>
        </p:nvGraphicFramePr>
        <p:xfrm>
          <a:off x="307324" y="943805"/>
          <a:ext cx="8531876" cy="3932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79" name="数式" r:id="rId3" imgW="4241520" imgH="1955520" progId="Equation.3">
                  <p:embed/>
                </p:oleObj>
              </mc:Choice>
              <mc:Fallback>
                <p:oleObj name="数式" r:id="rId3" imgW="4241520" imgH="1955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324" y="943805"/>
                        <a:ext cx="8531876" cy="39329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083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4DFE-F2E5-4D28-BBE4-9E85337921E9}" type="datetime1">
              <a:rPr lang="en-US" smtClean="0"/>
              <a:t>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658317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25" name="数式" r:id="rId3" imgW="114120" imgH="215640" progId="Equation.3">
                  <p:embed/>
                </p:oleObj>
              </mc:Choice>
              <mc:Fallback>
                <p:oleObj name="数式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174752"/>
              </p:ext>
            </p:extLst>
          </p:nvPr>
        </p:nvGraphicFramePr>
        <p:xfrm>
          <a:off x="228600" y="240357"/>
          <a:ext cx="3895725" cy="266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26" name="数式" r:id="rId5" imgW="1879560" imgH="1371600" progId="Equation.3">
                  <p:embed/>
                </p:oleObj>
              </mc:Choice>
              <mc:Fallback>
                <p:oleObj name="数式" r:id="rId5" imgW="1879560" imgH="1371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40357"/>
                        <a:ext cx="3895725" cy="2662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9227131"/>
              </p:ext>
            </p:extLst>
          </p:nvPr>
        </p:nvGraphicFramePr>
        <p:xfrm>
          <a:off x="228600" y="2819400"/>
          <a:ext cx="8531225" cy="224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27" name="数式" r:id="rId7" imgW="4241520" imgH="1117440" progId="Equation.3">
                  <p:embed/>
                </p:oleObj>
              </mc:Choice>
              <mc:Fallback>
                <p:oleObj name="数式" r:id="rId7" imgW="4241520" imgH="1117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819400"/>
                        <a:ext cx="8531225" cy="2249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Grand canonical ensemble (continued):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5181149"/>
              </p:ext>
            </p:extLst>
          </p:nvPr>
        </p:nvGraphicFramePr>
        <p:xfrm>
          <a:off x="304800" y="5045075"/>
          <a:ext cx="6359525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28" name="数式" r:id="rId9" imgW="3162240" imgH="787320" progId="Equation.3">
                  <p:embed/>
                </p:oleObj>
              </mc:Choice>
              <mc:Fallback>
                <p:oleObj name="数式" r:id="rId9" imgW="3162240" imgH="7873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045075"/>
                        <a:ext cx="6359525" cy="158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603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2354-F413-4DB2-8F7F-B25595C2E0E6}" type="datetime1">
              <a:rPr lang="en-US" smtClean="0"/>
              <a:t>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1945586"/>
              </p:ext>
            </p:extLst>
          </p:nvPr>
        </p:nvGraphicFramePr>
        <p:xfrm>
          <a:off x="393700" y="611188"/>
          <a:ext cx="6181725" cy="207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2" name="数式" r:id="rId3" imgW="3073320" imgH="1028520" progId="Equation.3">
                  <p:embed/>
                </p:oleObj>
              </mc:Choice>
              <mc:Fallback>
                <p:oleObj name="数式" r:id="rId3" imgW="3073320" imgH="102852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611188"/>
                        <a:ext cx="6181725" cy="207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300335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Grand canonical ensemble (continued):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623482"/>
              </p:ext>
            </p:extLst>
          </p:nvPr>
        </p:nvGraphicFramePr>
        <p:xfrm>
          <a:off x="609600" y="3200400"/>
          <a:ext cx="8077200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2364"/>
                <a:gridCol w="2098759"/>
                <a:gridCol w="4036077"/>
              </a:tblGrid>
              <a:tr h="5143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Partition</a:t>
                      </a:r>
                      <a:r>
                        <a:rPr lang="en-US" baseline="0" dirty="0" smtClean="0"/>
                        <a:t> 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Thermodynamic potential</a:t>
                      </a:r>
                      <a:endParaRPr lang="en-US" dirty="0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Microcanonical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itchFamily="18" charset="2"/>
                        </a:rPr>
                        <a:t>W</a:t>
                      </a:r>
                      <a:r>
                        <a:rPr lang="en-US" dirty="0" smtClean="0"/>
                        <a:t>(E,V,N)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S(E,V,N)=k </a:t>
                      </a:r>
                      <a:r>
                        <a:rPr lang="en-US" dirty="0" err="1" smtClean="0"/>
                        <a:t>ln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latin typeface="Symbol" pitchFamily="18" charset="2"/>
                        </a:rPr>
                        <a:t>W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 smtClean="0"/>
                        <a:t>Canonical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Z(T,V,N)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F(T,V,N)=-</a:t>
                      </a:r>
                      <a:r>
                        <a:rPr lang="en-US" dirty="0" err="1" smtClean="0"/>
                        <a:t>kT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ln</a:t>
                      </a:r>
                      <a:r>
                        <a:rPr lang="en-US" dirty="0" smtClean="0"/>
                        <a:t>(Z)     F=E-TS</a:t>
                      </a:r>
                      <a:endParaRPr lang="en-US" dirty="0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 smtClean="0"/>
                        <a:t>Grand canonical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r>
                        <a:rPr lang="en-US" baseline="-25000" dirty="0" smtClean="0"/>
                        <a:t>G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T,V,</a:t>
                      </a:r>
                      <a:r>
                        <a:rPr lang="en-US" dirty="0" err="1" smtClean="0">
                          <a:latin typeface="Symbol" pitchFamily="18" charset="2"/>
                        </a:rPr>
                        <a:t>m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ymbol" pitchFamily="18" charset="2"/>
                        </a:rPr>
                        <a:t>W</a:t>
                      </a:r>
                      <a:r>
                        <a:rPr lang="en-US" baseline="-25000" dirty="0" err="1" smtClean="0"/>
                        <a:t>Landau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T,V,</a:t>
                      </a:r>
                      <a:r>
                        <a:rPr lang="en-US" dirty="0" err="1" smtClean="0">
                          <a:latin typeface="Symbol" pitchFamily="18" charset="2"/>
                        </a:rPr>
                        <a:t>m</a:t>
                      </a:r>
                      <a:r>
                        <a:rPr lang="en-US" dirty="0" smtClean="0"/>
                        <a:t>)=-</a:t>
                      </a:r>
                      <a:r>
                        <a:rPr lang="en-US" dirty="0" err="1" smtClean="0"/>
                        <a:t>kT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ln</a:t>
                      </a:r>
                      <a:r>
                        <a:rPr lang="en-US" dirty="0" smtClean="0"/>
                        <a:t>(Z</a:t>
                      </a:r>
                      <a:r>
                        <a:rPr lang="en-US" baseline="-25000" dirty="0" smtClean="0"/>
                        <a:t>G</a:t>
                      </a:r>
                      <a:r>
                        <a:rPr lang="en-US" dirty="0" smtClean="0"/>
                        <a:t>)       </a:t>
                      </a:r>
                      <a:r>
                        <a:rPr lang="en-US" dirty="0" err="1" smtClean="0">
                          <a:latin typeface="Symbol" pitchFamily="18" charset="2"/>
                        </a:rPr>
                        <a:t>W</a:t>
                      </a:r>
                      <a:r>
                        <a:rPr lang="en-US" baseline="-25000" dirty="0" err="1" smtClean="0"/>
                        <a:t>landau</a:t>
                      </a:r>
                      <a:r>
                        <a:rPr lang="en-US" baseline="0" dirty="0" smtClean="0"/>
                        <a:t>=F-</a:t>
                      </a:r>
                      <a:r>
                        <a:rPr lang="en-US" baseline="0" dirty="0" err="1" smtClean="0">
                          <a:latin typeface="Symbol" pitchFamily="18" charset="2"/>
                        </a:rPr>
                        <a:t>m</a:t>
                      </a:r>
                      <a:r>
                        <a:rPr lang="en-US" baseline="0" dirty="0" err="1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847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7BDBD-F962-4AA0-96D3-B9577BDE96A0}" type="datetime1">
              <a:rPr lang="en-US" smtClean="0"/>
              <a:t>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 of a grand canonical ensemble: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838200" y="1371600"/>
            <a:ext cx="1524000" cy="1524000"/>
            <a:chOff x="914400" y="1828800"/>
            <a:chExt cx="1524000" cy="1524000"/>
          </a:xfrm>
        </p:grpSpPr>
        <p:grpSp>
          <p:nvGrpSpPr>
            <p:cNvPr id="8" name="Group 7"/>
            <p:cNvGrpSpPr/>
            <p:nvPr/>
          </p:nvGrpSpPr>
          <p:grpSpPr>
            <a:xfrm>
              <a:off x="914400" y="1828800"/>
              <a:ext cx="762000" cy="762000"/>
              <a:chOff x="914400" y="1828800"/>
              <a:chExt cx="762000" cy="7620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914400" y="1828800"/>
                <a:ext cx="762000" cy="76200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1009648" y="1933576"/>
                <a:ext cx="533400" cy="5334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1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914400" y="2590800"/>
              <a:ext cx="762000" cy="762000"/>
              <a:chOff x="914400" y="1828800"/>
              <a:chExt cx="762000" cy="7620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914400" y="1828800"/>
                <a:ext cx="762000" cy="76200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009648" y="1933576"/>
                <a:ext cx="533400" cy="5334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3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1676400" y="2590800"/>
              <a:ext cx="762000" cy="762000"/>
              <a:chOff x="914400" y="1828800"/>
              <a:chExt cx="762000" cy="76200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914400" y="1828800"/>
                <a:ext cx="762000" cy="76200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009648" y="1933576"/>
                <a:ext cx="533400" cy="5334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4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1676400" y="1828800"/>
              <a:ext cx="762000" cy="762000"/>
              <a:chOff x="914400" y="1828800"/>
              <a:chExt cx="762000" cy="76200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914400" y="1828800"/>
                <a:ext cx="762000" cy="76200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009648" y="1933576"/>
                <a:ext cx="533400" cy="5334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</a:rPr>
                  <a:t>2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19" name="TextBox 18"/>
          <p:cNvSpPr txBox="1"/>
          <p:nvPr/>
        </p:nvSpPr>
        <p:spPr>
          <a:xfrm>
            <a:off x="3048000" y="1219200"/>
            <a:ext cx="541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Consider a system with 4 sites, each of which can be unoccupied or occupied (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=0 or 1) with corresponding site energies </a:t>
            </a:r>
            <a:r>
              <a:rPr lang="en-US" sz="2400" dirty="0" err="1" smtClean="0">
                <a:latin typeface="Symbol" pitchFamily="18" charset="2"/>
              </a:rPr>
              <a:t>e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=0 or </a:t>
            </a:r>
            <a:r>
              <a:rPr lang="en-US" sz="2400" dirty="0" smtClean="0">
                <a:latin typeface="Symbol" pitchFamily="18" charset="2"/>
              </a:rPr>
              <a:t>D</a:t>
            </a:r>
            <a:r>
              <a:rPr lang="en-US" sz="2400" dirty="0" smtClean="0"/>
              <a:t>.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13219"/>
              </p:ext>
            </p:extLst>
          </p:nvPr>
        </p:nvGraphicFramePr>
        <p:xfrm>
          <a:off x="933448" y="31242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Config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baseline="-25000" dirty="0" err="1" smtClean="0"/>
                        <a:t>s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r>
                        <a:rPr lang="en-US" baseline="-25000" dirty="0" smtClean="0"/>
                        <a:t>s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0 0 0 0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1 0 0 0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itchFamily="18" charset="2"/>
                        </a:rPr>
                        <a:t>D</a:t>
                      </a:r>
                      <a:endParaRPr lang="en-US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1 1 0 0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itchFamily="18" charset="2"/>
                        </a:rPr>
                        <a:t>2D</a:t>
                      </a:r>
                      <a:endParaRPr lang="en-US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1 1 1 0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itchFamily="18" charset="2"/>
                        </a:rPr>
                        <a:t>3D</a:t>
                      </a:r>
                      <a:endParaRPr lang="en-US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1 1 1 1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itchFamily="18" charset="2"/>
                        </a:rPr>
                        <a:t>4D</a:t>
                      </a:r>
                      <a:endParaRPr lang="en-US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2192763"/>
              </p:ext>
            </p:extLst>
          </p:nvPr>
        </p:nvGraphicFramePr>
        <p:xfrm>
          <a:off x="796758" y="5638800"/>
          <a:ext cx="7128042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2" name="数式" r:id="rId3" imgW="3149280" imgH="241200" progId="Equation.3">
                  <p:embed/>
                </p:oleObj>
              </mc:Choice>
              <mc:Fallback>
                <p:oleObj name="数式" r:id="rId3" imgW="31492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6758" y="5638800"/>
                        <a:ext cx="7128042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510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7BDBD-F962-4AA0-96D3-B9577BDE96A0}" type="datetime1">
              <a:rPr lang="en-US" smtClean="0"/>
              <a:t>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5528681"/>
              </p:ext>
            </p:extLst>
          </p:nvPr>
        </p:nvGraphicFramePr>
        <p:xfrm>
          <a:off x="685800" y="381000"/>
          <a:ext cx="7723188" cy="480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90" name="数式" r:id="rId3" imgW="3670200" imgH="2286000" progId="Equation.3">
                  <p:embed/>
                </p:oleObj>
              </mc:Choice>
              <mc:Fallback>
                <p:oleObj name="数式" r:id="rId3" imgW="3670200" imgH="22860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81000"/>
                        <a:ext cx="7723188" cy="480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18683"/>
              </p:ext>
            </p:extLst>
          </p:nvPr>
        </p:nvGraphicFramePr>
        <p:xfrm>
          <a:off x="4572000" y="4648200"/>
          <a:ext cx="3367088" cy="154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91" name="数式" r:id="rId5" imgW="1600200" imgH="736560" progId="Equation.3">
                  <p:embed/>
                </p:oleObj>
              </mc:Choice>
              <mc:Fallback>
                <p:oleObj name="数式" r:id="rId5" imgW="1600200" imgH="736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648200"/>
                        <a:ext cx="3367088" cy="154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897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BF7AC-EC4D-41EC-9A2D-55AE1C0DF9A6}" type="datetime1">
              <a:rPr lang="en-US" smtClean="0"/>
              <a:t>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pic>
        <p:nvPicPr>
          <p:cNvPr id="12390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16" t="19412" r="54113" b="23383"/>
          <a:stretch/>
        </p:blipFill>
        <p:spPr bwMode="auto">
          <a:xfrm>
            <a:off x="1905000" y="909484"/>
            <a:ext cx="5847735" cy="4903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1714500" y="4038600"/>
            <a:ext cx="3810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7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3B27C-61B8-4669-9657-88643C1C28CA}" type="datetime1">
              <a:rPr lang="en-US" smtClean="0"/>
              <a:t>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2588567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Review:</a:t>
            </a:r>
          </a:p>
          <a:p>
            <a:r>
              <a:rPr lang="en-US" sz="2400" dirty="0" smtClean="0"/>
              <a:t>Canonical ensemble:</a:t>
            </a:r>
          </a:p>
        </p:txBody>
      </p:sp>
      <p:sp>
        <p:nvSpPr>
          <p:cNvPr id="7" name="Rectangle 6"/>
          <p:cNvSpPr/>
          <p:nvPr/>
        </p:nvSpPr>
        <p:spPr>
          <a:xfrm>
            <a:off x="1143000" y="3505200"/>
            <a:ext cx="6781800" cy="2667000"/>
          </a:xfrm>
          <a:prstGeom prst="rect">
            <a:avLst/>
          </a:prstGeom>
          <a:pattFill prst="zigZ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33800" y="4495800"/>
            <a:ext cx="1143000" cy="685800"/>
          </a:xfrm>
          <a:prstGeom prst="rect">
            <a:avLst/>
          </a:prstGeom>
          <a:solidFill>
            <a:srgbClr val="CC00CC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24000" y="381000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E</a:t>
            </a:r>
            <a:r>
              <a:rPr lang="en-US" sz="2400" b="1" baseline="-25000" dirty="0" err="1" smtClean="0"/>
              <a:t>b</a:t>
            </a:r>
            <a:endParaRPr lang="en-US" sz="2400" b="1" baseline="-25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962400" y="457200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E</a:t>
            </a:r>
            <a:r>
              <a:rPr lang="en-US" sz="2400" b="1" baseline="-25000" dirty="0" err="1" smtClean="0"/>
              <a:t>s</a:t>
            </a:r>
            <a:endParaRPr lang="en-US" sz="2400" b="1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113087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92D6-7C32-4D54-981C-C1B491FDF993}" type="datetime1">
              <a:rPr lang="en-US" smtClean="0"/>
              <a:t>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762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Canonical ensemble (continued)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966283"/>
              </p:ext>
            </p:extLst>
          </p:nvPr>
        </p:nvGraphicFramePr>
        <p:xfrm>
          <a:off x="625475" y="533400"/>
          <a:ext cx="7207250" cy="373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82" name="数式" r:id="rId3" imgW="2844720" imgH="1473120" progId="Equation.3">
                  <p:embed/>
                </p:oleObj>
              </mc:Choice>
              <mc:Fallback>
                <p:oleObj name="数式" r:id="rId3" imgW="2844720" imgH="1473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5475" y="533400"/>
                        <a:ext cx="7207250" cy="3732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7259808"/>
              </p:ext>
            </p:extLst>
          </p:nvPr>
        </p:nvGraphicFramePr>
        <p:xfrm>
          <a:off x="609600" y="4090987"/>
          <a:ext cx="7553325" cy="238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83" name="数式" r:id="rId5" imgW="2730240" imgH="863280" progId="Equation.3">
                  <p:embed/>
                </p:oleObj>
              </mc:Choice>
              <mc:Fallback>
                <p:oleObj name="数式" r:id="rId5" imgW="273024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090987"/>
                        <a:ext cx="7553325" cy="238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206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4C50-46FB-46FB-9F14-8BDF5F3FBE7A}" type="datetime1">
              <a:rPr lang="en-US" smtClean="0"/>
              <a:t>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13" t="45281" r="15435" b="18050"/>
          <a:stretch/>
        </p:blipFill>
        <p:spPr bwMode="auto">
          <a:xfrm>
            <a:off x="152400" y="880246"/>
            <a:ext cx="8824631" cy="2853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81000" y="1752600"/>
            <a:ext cx="8305800" cy="457200"/>
          </a:xfrm>
          <a:prstGeom prst="rect">
            <a:avLst/>
          </a:prstGeom>
          <a:solidFill>
            <a:srgbClr val="FFFF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2438400"/>
            <a:ext cx="8305800" cy="457200"/>
          </a:xfrm>
          <a:prstGeom prst="rect">
            <a:avLst/>
          </a:prstGeom>
          <a:solidFill>
            <a:srgbClr val="FFFF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3200400"/>
            <a:ext cx="8305800" cy="457200"/>
          </a:xfrm>
          <a:prstGeom prst="rect">
            <a:avLst/>
          </a:prstGeom>
          <a:solidFill>
            <a:srgbClr val="FFFF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77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CEA4-BC41-46CA-9630-4F69E5CA0DC8}" type="datetime1">
              <a:rPr lang="en-US" smtClean="0"/>
              <a:t>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Canonical ensemble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7804007"/>
              </p:ext>
            </p:extLst>
          </p:nvPr>
        </p:nvGraphicFramePr>
        <p:xfrm>
          <a:off x="762000" y="1066800"/>
          <a:ext cx="7167563" cy="439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60" name="数式" r:id="rId3" imgW="3848040" imgH="2361960" progId="Equation.3">
                  <p:embed/>
                </p:oleObj>
              </mc:Choice>
              <mc:Fallback>
                <p:oleObj name="数式" r:id="rId3" imgW="3848040" imgH="2361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066800"/>
                        <a:ext cx="7167563" cy="439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672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54062" y="2819400"/>
            <a:ext cx="6561138" cy="742950"/>
            <a:chOff x="990600" y="3324225"/>
            <a:chExt cx="6561138" cy="742950"/>
          </a:xfrm>
        </p:grpSpPr>
        <p:sp>
          <p:nvSpPr>
            <p:cNvPr id="7" name="Rectangle 6"/>
            <p:cNvSpPr/>
            <p:nvPr/>
          </p:nvSpPr>
          <p:spPr>
            <a:xfrm>
              <a:off x="1066800" y="3352800"/>
              <a:ext cx="6400800" cy="6858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60081662"/>
                </p:ext>
              </p:extLst>
            </p:nvPr>
          </p:nvGraphicFramePr>
          <p:xfrm>
            <a:off x="990600" y="3324225"/>
            <a:ext cx="6561138" cy="742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952" name="数式" r:id="rId3" imgW="1904760" imgH="215640" progId="Equation.3">
                    <p:embed/>
                  </p:oleObj>
                </mc:Choice>
                <mc:Fallback>
                  <p:oleObj name="数式" r:id="rId3" imgW="1904760" imgH="2156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90600" y="3324225"/>
                          <a:ext cx="6561138" cy="742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88A8-7BA8-4B46-87E0-89D279260E3A}" type="datetime1">
              <a:rPr lang="en-US" smtClean="0"/>
              <a:t>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9943794"/>
              </p:ext>
            </p:extLst>
          </p:nvPr>
        </p:nvGraphicFramePr>
        <p:xfrm>
          <a:off x="914400" y="76200"/>
          <a:ext cx="6623050" cy="269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53" name="数式" r:id="rId5" imgW="3555720" imgH="1447560" progId="Equation.3">
                  <p:embed/>
                </p:oleObj>
              </mc:Choice>
              <mc:Fallback>
                <p:oleObj name="数式" r:id="rId5" imgW="3555720" imgH="14475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76200"/>
                        <a:ext cx="6623050" cy="269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8114649"/>
              </p:ext>
            </p:extLst>
          </p:nvPr>
        </p:nvGraphicFramePr>
        <p:xfrm>
          <a:off x="1257300" y="3733800"/>
          <a:ext cx="7048500" cy="259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54" name="数式" r:id="rId7" imgW="3784320" imgH="1396800" progId="Equation.3">
                  <p:embed/>
                </p:oleObj>
              </mc:Choice>
              <mc:Fallback>
                <p:oleObj name="数式" r:id="rId7" imgW="3784320" imgH="1396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300" y="3733800"/>
                        <a:ext cx="7048500" cy="2598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723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15589-9442-4F16-88B1-2F81C7B00603}" type="datetime1">
              <a:rPr lang="en-US" smtClean="0"/>
              <a:t>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1524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Example: Canonical distribution for free particles </a:t>
            </a:r>
          </a:p>
          <a:p>
            <a:endParaRPr lang="en-US" sz="2400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0973451"/>
              </p:ext>
            </p:extLst>
          </p:nvPr>
        </p:nvGraphicFramePr>
        <p:xfrm>
          <a:off x="304800" y="565457"/>
          <a:ext cx="6172200" cy="3168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09" name="数式" r:id="rId3" imgW="3771720" imgH="1930320" progId="Equation.3">
                  <p:embed/>
                </p:oleObj>
              </mc:Choice>
              <mc:Fallback>
                <p:oleObj name="数式" r:id="rId3" imgW="3771720" imgH="1930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65457"/>
                        <a:ext cx="6172200" cy="31683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790604"/>
              </p:ext>
            </p:extLst>
          </p:nvPr>
        </p:nvGraphicFramePr>
        <p:xfrm>
          <a:off x="474663" y="3843166"/>
          <a:ext cx="5697537" cy="2481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10" name="数式" r:id="rId5" imgW="3403440" imgH="1447560" progId="Equation.3">
                  <p:embed/>
                </p:oleObj>
              </mc:Choice>
              <mc:Fallback>
                <p:oleObj name="数式" r:id="rId5" imgW="3403440" imgH="14475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3843166"/>
                        <a:ext cx="5697537" cy="24814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915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7BDBD-F962-4AA0-96D3-B9577BDE96A0}" type="datetime1">
              <a:rPr lang="en-US" smtClean="0"/>
              <a:t>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304800"/>
            <a:ext cx="7391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 of a canonical ensemble consisting of 2 particles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(Example 4.2 of your textbook)</a:t>
            </a:r>
          </a:p>
          <a:p>
            <a:pPr lvl="1"/>
            <a:r>
              <a:rPr lang="en-US" sz="2400" dirty="0" smtClean="0"/>
              <a:t>Consider  a system consisting of 2 distinguishable particles.  Each particle can be in one of two microstates with single-particle energies 0 and </a:t>
            </a:r>
            <a:r>
              <a:rPr lang="en-US" sz="2400" dirty="0" smtClean="0">
                <a:latin typeface="Symbol" pitchFamily="18" charset="2"/>
              </a:rPr>
              <a:t>D</a:t>
            </a:r>
            <a:r>
              <a:rPr lang="en-US" sz="2400" dirty="0" smtClean="0"/>
              <a:t>.   The system is in equilibrium with a heat bath at temperature T.    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30148"/>
              </p:ext>
            </p:extLst>
          </p:nvPr>
        </p:nvGraphicFramePr>
        <p:xfrm>
          <a:off x="1981199" y="3098800"/>
          <a:ext cx="43434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217"/>
                <a:gridCol w="1231582"/>
                <a:gridCol w="1428752"/>
                <a:gridCol w="10858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itchFamily="18" charset="2"/>
                        </a:rPr>
                        <a:t>e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itchFamily="18" charset="2"/>
                        </a:rPr>
                        <a:t>e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baseline="-25000" dirty="0" err="1" smtClean="0"/>
                        <a:t>s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itchFamily="18" charset="2"/>
                        </a:rPr>
                        <a:t>D</a:t>
                      </a:r>
                      <a:endParaRPr lang="en-US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itchFamily="18" charset="2"/>
                        </a:rPr>
                        <a:t>D</a:t>
                      </a:r>
                      <a:endParaRPr lang="en-US" dirty="0">
                        <a:latin typeface="Symbol" pitchFamily="18" charset="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itchFamily="18" charset="2"/>
                        </a:rPr>
                        <a:t>D</a:t>
                      </a:r>
                      <a:endParaRPr lang="en-US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itchFamily="18" charset="2"/>
                        </a:rPr>
                        <a:t>0</a:t>
                      </a:r>
                      <a:endParaRPr lang="en-US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itchFamily="18" charset="2"/>
                        </a:rPr>
                        <a:t>D</a:t>
                      </a:r>
                      <a:endParaRPr lang="en-US" dirty="0">
                        <a:latin typeface="Symbol" pitchFamily="18" charset="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itchFamily="18" charset="2"/>
                        </a:rPr>
                        <a:t>D</a:t>
                      </a:r>
                      <a:endParaRPr lang="en-US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itchFamily="18" charset="2"/>
                        </a:rPr>
                        <a:t>D</a:t>
                      </a:r>
                      <a:endParaRPr lang="en-US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itchFamily="18" charset="2"/>
                        </a:rPr>
                        <a:t>2D</a:t>
                      </a:r>
                      <a:endParaRPr lang="en-US" dirty="0">
                        <a:latin typeface="Symbol" pitchFamily="18" charset="2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36864"/>
              </p:ext>
            </p:extLst>
          </p:nvPr>
        </p:nvGraphicFramePr>
        <p:xfrm>
          <a:off x="685800" y="5257800"/>
          <a:ext cx="8150578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22" name="数式" r:id="rId3" imgW="3860640" imgH="342720" progId="Equation.3">
                  <p:embed/>
                </p:oleObj>
              </mc:Choice>
              <mc:Fallback>
                <p:oleObj name="数式" r:id="rId3" imgW="3860640" imgH="342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5257800"/>
                        <a:ext cx="8150578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558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50800">
          <a:tailEnd type="triangl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9018</TotalTime>
  <Words>406</Words>
  <Application>Microsoft Office PowerPoint</Application>
  <PresentationFormat>On-screen Show (4:3)</PresentationFormat>
  <Paragraphs>143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WFU2011</cp:lastModifiedBy>
  <cp:revision>533</cp:revision>
  <cp:lastPrinted>2012-02-15T14:55:21Z</cp:lastPrinted>
  <dcterms:created xsi:type="dcterms:W3CDTF">2012-01-10T18:32:24Z</dcterms:created>
  <dcterms:modified xsi:type="dcterms:W3CDTF">2012-02-20T15:58:57Z</dcterms:modified>
</cp:coreProperties>
</file>