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374" r:id="rId3"/>
    <p:sldId id="395" r:id="rId4"/>
    <p:sldId id="396" r:id="rId5"/>
    <p:sldId id="405" r:id="rId6"/>
    <p:sldId id="404" r:id="rId7"/>
    <p:sldId id="406" r:id="rId8"/>
    <p:sldId id="407" r:id="rId9"/>
    <p:sldId id="412" r:id="rId10"/>
    <p:sldId id="413" r:id="rId11"/>
    <p:sldId id="408" r:id="rId12"/>
    <p:sldId id="409" r:id="rId13"/>
    <p:sldId id="410" r:id="rId14"/>
    <p:sldId id="411" r:id="rId15"/>
    <p:sldId id="414" r:id="rId16"/>
    <p:sldId id="415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4718" autoAdjust="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9628-A3E8-42C4-9297-89BCCC2EDE82}" type="datetime1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89AC-449E-4143-83B8-62C33DE5C431}" type="datetime1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0CA4-1542-4A84-A2FB-5306FE21A1A7}" type="datetime1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4D20-930F-468A-9D7C-65881D4D491E}" type="datetime1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6F10-EE19-4604-97BA-034EA6992FD8}" type="datetime1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CE5F-86D9-4541-9F46-35A4589F18FD}" type="datetime1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0BF5-482E-4536-A676-71EC6B2160D1}" type="datetime1">
              <a:rPr lang="en-US" smtClean="0"/>
              <a:t>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1E0E3-9DDB-454F-93EF-FA61FBD89070}" type="datetime1">
              <a:rPr lang="en-US" smtClean="0"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BDBD-F962-4AA0-96D3-B9577BDE96A0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CC6D-740C-49FC-90A2-E0B052016E94}" type="datetime1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F10-A3D0-4918-8E18-5059F6F9A2DE}" type="datetime1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8CB4-8ADF-4178-8656-F28F19C091A4}" type="datetime1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8BCB-349A-4C23-B6FB-7F36978B6BC8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15</a:t>
            </a:r>
          </a:p>
          <a:p>
            <a:pPr algn="ctr"/>
            <a:endParaRPr lang="en-US" sz="2000" b="1" dirty="0"/>
          </a:p>
          <a:p>
            <a:r>
              <a:rPr lang="en-US" sz="2400" dirty="0" smtClean="0"/>
              <a:t>Methodologies of statistical mechanics. (Chapter 4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Canonical ensemble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Grand canonical ensemble</a:t>
            </a:r>
          </a:p>
          <a:p>
            <a:pPr lvl="1"/>
            <a:endParaRPr lang="en-US" sz="2400" dirty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BDBD-F962-4AA0-96D3-B9577BDE96A0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684720"/>
              </p:ext>
            </p:extLst>
          </p:nvPr>
        </p:nvGraphicFramePr>
        <p:xfrm>
          <a:off x="533400" y="1431924"/>
          <a:ext cx="8150225" cy="2225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6" name="数式" r:id="rId3" imgW="3860640" imgH="1054080" progId="Equation.3">
                  <p:embed/>
                </p:oleObj>
              </mc:Choice>
              <mc:Fallback>
                <p:oleObj name="数式" r:id="rId3" imgW="3860640" imgH="1054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31924"/>
                        <a:ext cx="8150225" cy="2225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991260"/>
              </p:ext>
            </p:extLst>
          </p:nvPr>
        </p:nvGraphicFramePr>
        <p:xfrm>
          <a:off x="304800" y="3962400"/>
          <a:ext cx="8667750" cy="225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7" name="数式" r:id="rId5" imgW="3987720" imgH="1066680" progId="Equation.3">
                  <p:embed/>
                </p:oleObj>
              </mc:Choice>
              <mc:Fallback>
                <p:oleObj name="数式" r:id="rId5" imgW="3987720" imgH="1066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62400"/>
                        <a:ext cx="8667750" cy="225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8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6ADB-69D0-45AE-B942-079C0EB72B60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Grand canonical ensemble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143000" y="1066800"/>
            <a:ext cx="6781800" cy="2667000"/>
            <a:chOff x="1143000" y="3505200"/>
            <a:chExt cx="6781800" cy="2667000"/>
          </a:xfrm>
        </p:grpSpPr>
        <p:sp>
          <p:nvSpPr>
            <p:cNvPr id="6" name="Rectangle 5"/>
            <p:cNvSpPr/>
            <p:nvPr/>
          </p:nvSpPr>
          <p:spPr>
            <a:xfrm>
              <a:off x="1143000" y="3505200"/>
              <a:ext cx="6781800" cy="2667000"/>
            </a:xfrm>
            <a:prstGeom prst="rect">
              <a:avLst/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33800" y="4495800"/>
              <a:ext cx="1143000" cy="685800"/>
            </a:xfrm>
            <a:prstGeom prst="rect">
              <a:avLst/>
            </a:prstGeom>
            <a:solidFill>
              <a:srgbClr val="CC00CC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38100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E</a:t>
              </a:r>
              <a:r>
                <a:rPr lang="en-US" sz="2400" b="1" baseline="-25000" dirty="0" err="1" smtClean="0"/>
                <a:t>b</a:t>
              </a:r>
              <a:r>
                <a:rPr lang="en-US" sz="2400" b="1" dirty="0" err="1" smtClean="0"/>
                <a:t>,N</a:t>
              </a:r>
              <a:r>
                <a:rPr lang="en-US" sz="2400" b="1" baseline="-25000" dirty="0" err="1" smtClean="0"/>
                <a:t>b</a:t>
              </a:r>
              <a:endParaRPr lang="en-US" sz="2400" b="1" baseline="-25000" dirty="0" smtClean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62400" y="457200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E</a:t>
              </a:r>
              <a:r>
                <a:rPr lang="en-US" sz="2400" b="1" baseline="-25000" dirty="0" err="1" smtClean="0"/>
                <a:t>s,</a:t>
              </a:r>
              <a:r>
                <a:rPr lang="en-US" sz="2400" b="1" dirty="0" err="1" smtClean="0"/>
                <a:t>N</a:t>
              </a:r>
              <a:r>
                <a:rPr lang="en-US" sz="2400" b="1" baseline="-25000" dirty="0" err="1" smtClean="0"/>
                <a:t>s</a:t>
              </a:r>
              <a:endParaRPr lang="en-US" sz="2400" b="1" baseline="-25000" dirty="0" smtClean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62000" y="4343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Assume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s</a:t>
            </a:r>
            <a:r>
              <a:rPr lang="en-US" sz="2400" dirty="0" smtClean="0"/>
              <a:t>&lt;&lt;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, N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&lt;&lt;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b</a:t>
            </a:r>
            <a:endParaRPr lang="en-US" sz="24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5837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4436-5E98-48CC-9A78-9F914FB4A24C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52875"/>
              </p:ext>
            </p:extLst>
          </p:nvPr>
        </p:nvGraphicFramePr>
        <p:xfrm>
          <a:off x="307324" y="943805"/>
          <a:ext cx="8531876" cy="3932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79" name="数式" r:id="rId3" imgW="4241520" imgH="1955520" progId="Equation.3">
                  <p:embed/>
                </p:oleObj>
              </mc:Choice>
              <mc:Fallback>
                <p:oleObj name="数式" r:id="rId3" imgW="424152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24" y="943805"/>
                        <a:ext cx="8531876" cy="3932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83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4DFE-F2E5-4D28-BBE4-9E85337921E9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658317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25" name="数式" r:id="rId3" imgW="114120" imgH="215640" progId="Equation.3">
                  <p:embed/>
                </p:oleObj>
              </mc:Choice>
              <mc:Fallback>
                <p:oleObj name="数式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174752"/>
              </p:ext>
            </p:extLst>
          </p:nvPr>
        </p:nvGraphicFramePr>
        <p:xfrm>
          <a:off x="228600" y="240357"/>
          <a:ext cx="3895725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26" name="数式" r:id="rId5" imgW="1879560" imgH="1371600" progId="Equation.3">
                  <p:embed/>
                </p:oleObj>
              </mc:Choice>
              <mc:Fallback>
                <p:oleObj name="数式" r:id="rId5" imgW="1879560" imgH="1371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0357"/>
                        <a:ext cx="3895725" cy="266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227131"/>
              </p:ext>
            </p:extLst>
          </p:nvPr>
        </p:nvGraphicFramePr>
        <p:xfrm>
          <a:off x="228600" y="2819400"/>
          <a:ext cx="8531225" cy="224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27" name="数式" r:id="rId7" imgW="4241520" imgH="1117440" progId="Equation.3">
                  <p:embed/>
                </p:oleObj>
              </mc:Choice>
              <mc:Fallback>
                <p:oleObj name="数式" r:id="rId7" imgW="4241520" imgH="1117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19400"/>
                        <a:ext cx="8531225" cy="224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Grand canonical ensemble (continued):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81149"/>
              </p:ext>
            </p:extLst>
          </p:nvPr>
        </p:nvGraphicFramePr>
        <p:xfrm>
          <a:off x="304800" y="5045075"/>
          <a:ext cx="635952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28" name="数式" r:id="rId9" imgW="3162240" imgH="787320" progId="Equation.3">
                  <p:embed/>
                </p:oleObj>
              </mc:Choice>
              <mc:Fallback>
                <p:oleObj name="数式" r:id="rId9" imgW="3162240" imgH="787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45075"/>
                        <a:ext cx="6359525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60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2354-F413-4DB2-8F7F-B25595C2E0E6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945586"/>
              </p:ext>
            </p:extLst>
          </p:nvPr>
        </p:nvGraphicFramePr>
        <p:xfrm>
          <a:off x="393700" y="611188"/>
          <a:ext cx="6181725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2" name="数式" r:id="rId3" imgW="3073320" imgH="1028520" progId="Equation.3">
                  <p:embed/>
                </p:oleObj>
              </mc:Choice>
              <mc:Fallback>
                <p:oleObj name="数式" r:id="rId3" imgW="3073320" imgH="10285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611188"/>
                        <a:ext cx="6181725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300335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Grand canonical ensemble (continued):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23482"/>
              </p:ext>
            </p:extLst>
          </p:nvPr>
        </p:nvGraphicFramePr>
        <p:xfrm>
          <a:off x="609600" y="3200400"/>
          <a:ext cx="80772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364"/>
                <a:gridCol w="2098759"/>
                <a:gridCol w="4036077"/>
              </a:tblGrid>
              <a:tr h="514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Partition</a:t>
                      </a:r>
                      <a:r>
                        <a:rPr lang="en-US" baseline="0" dirty="0" smtClean="0"/>
                        <a:t> 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Thermodynamic potential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Microcanonical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W</a:t>
                      </a:r>
                      <a:r>
                        <a:rPr lang="en-US" dirty="0" smtClean="0"/>
                        <a:t>(E,V,N)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S(E,V,N)=k </a:t>
                      </a:r>
                      <a:r>
                        <a:rPr lang="en-US" dirty="0" err="1" smtClean="0"/>
                        <a:t>ln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latin typeface="Symbol" pitchFamily="18" charset="2"/>
                        </a:rPr>
                        <a:t>W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Canonical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Z(T,V,N)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F(T,V,N)=-</a:t>
                      </a:r>
                      <a:r>
                        <a:rPr lang="en-US" dirty="0" err="1" smtClean="0"/>
                        <a:t>kT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ln</a:t>
                      </a:r>
                      <a:r>
                        <a:rPr lang="en-US" dirty="0" smtClean="0"/>
                        <a:t>(Z)     F=E-TS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Grand canonical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r>
                        <a:rPr lang="en-US" baseline="-25000" dirty="0" smtClean="0"/>
                        <a:t>G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T,V,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pitchFamily="18" charset="2"/>
                        </a:rPr>
                        <a:t>W</a:t>
                      </a:r>
                      <a:r>
                        <a:rPr lang="en-US" baseline="-25000" dirty="0" err="1" smtClean="0"/>
                        <a:t>Landau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T,V,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en-US" dirty="0" smtClean="0"/>
                        <a:t>)=-</a:t>
                      </a:r>
                      <a:r>
                        <a:rPr lang="en-US" dirty="0" err="1" smtClean="0"/>
                        <a:t>kT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ln</a:t>
                      </a:r>
                      <a:r>
                        <a:rPr lang="en-US" dirty="0" smtClean="0"/>
                        <a:t>(Z</a:t>
                      </a:r>
                      <a:r>
                        <a:rPr lang="en-US" baseline="-25000" dirty="0" smtClean="0"/>
                        <a:t>G</a:t>
                      </a:r>
                      <a:r>
                        <a:rPr lang="en-US" dirty="0" smtClean="0"/>
                        <a:t>)       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W</a:t>
                      </a:r>
                      <a:r>
                        <a:rPr lang="en-US" baseline="-25000" dirty="0" err="1" smtClean="0"/>
                        <a:t>landau</a:t>
                      </a:r>
                      <a:r>
                        <a:rPr lang="en-US" baseline="0" dirty="0" smtClean="0"/>
                        <a:t>=F-</a:t>
                      </a:r>
                      <a:r>
                        <a:rPr lang="en-US" baseline="0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en-US" baseline="0" dirty="0" err="1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47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BDBD-F962-4AA0-96D3-B9577BDE96A0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of a grand canonical ensemble: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838200" y="1371600"/>
            <a:ext cx="1524000" cy="1524000"/>
            <a:chOff x="914400" y="1828800"/>
            <a:chExt cx="1524000" cy="1524000"/>
          </a:xfrm>
        </p:grpSpPr>
        <p:grpSp>
          <p:nvGrpSpPr>
            <p:cNvPr id="8" name="Group 7"/>
            <p:cNvGrpSpPr/>
            <p:nvPr/>
          </p:nvGrpSpPr>
          <p:grpSpPr>
            <a:xfrm>
              <a:off x="914400" y="1828800"/>
              <a:ext cx="762000" cy="762000"/>
              <a:chOff x="914400" y="1828800"/>
              <a:chExt cx="762000" cy="7620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914400" y="1828800"/>
                <a:ext cx="762000" cy="7620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009648" y="1933576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1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914400" y="2590800"/>
              <a:ext cx="762000" cy="762000"/>
              <a:chOff x="914400" y="1828800"/>
              <a:chExt cx="762000" cy="7620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914400" y="1828800"/>
                <a:ext cx="762000" cy="7620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009648" y="1933576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3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676400" y="2590800"/>
              <a:ext cx="762000" cy="762000"/>
              <a:chOff x="914400" y="1828800"/>
              <a:chExt cx="762000" cy="7620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914400" y="1828800"/>
                <a:ext cx="762000" cy="7620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009648" y="1933576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4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676400" y="1828800"/>
              <a:ext cx="762000" cy="762000"/>
              <a:chOff x="914400" y="1828800"/>
              <a:chExt cx="762000" cy="7620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914400" y="1828800"/>
                <a:ext cx="762000" cy="7620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009648" y="1933576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2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3048000" y="1219200"/>
            <a:ext cx="541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Consider a system with 4 sites, each of which can be unoccupied or occupied (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=0 or 1) with corresponding site energies </a:t>
            </a:r>
            <a:r>
              <a:rPr lang="en-US" sz="2400" dirty="0" err="1" smtClean="0">
                <a:latin typeface="Symbol" pitchFamily="18" charset="2"/>
              </a:rPr>
              <a:t>e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=0 or </a:t>
            </a:r>
            <a:r>
              <a:rPr lang="en-US" sz="2400" dirty="0" smtClean="0">
                <a:latin typeface="Symbol" pitchFamily="18" charset="2"/>
              </a:rPr>
              <a:t>D</a:t>
            </a:r>
            <a:r>
              <a:rPr lang="en-US" sz="2400" dirty="0" smtClean="0"/>
              <a:t>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3219"/>
              </p:ext>
            </p:extLst>
          </p:nvPr>
        </p:nvGraphicFramePr>
        <p:xfrm>
          <a:off x="933448" y="3124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Config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</a:t>
                      </a:r>
                      <a:r>
                        <a:rPr lang="en-US" baseline="-25000" dirty="0" err="1" smtClean="0"/>
                        <a:t>s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s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0 0 0 0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1 0 0 0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1 1 0 0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2D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1 1 1 0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3D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1 1 1 1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4D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192763"/>
              </p:ext>
            </p:extLst>
          </p:nvPr>
        </p:nvGraphicFramePr>
        <p:xfrm>
          <a:off x="796758" y="5638800"/>
          <a:ext cx="712804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2" name="数式" r:id="rId3" imgW="3149280" imgH="241200" progId="Equation.3">
                  <p:embed/>
                </p:oleObj>
              </mc:Choice>
              <mc:Fallback>
                <p:oleObj name="数式" r:id="rId3" imgW="31492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6758" y="5638800"/>
                        <a:ext cx="7128042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510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BDBD-F962-4AA0-96D3-B9577BDE96A0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528681"/>
              </p:ext>
            </p:extLst>
          </p:nvPr>
        </p:nvGraphicFramePr>
        <p:xfrm>
          <a:off x="685800" y="381000"/>
          <a:ext cx="7723188" cy="480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0" name="数式" r:id="rId3" imgW="3670200" imgH="2286000" progId="Equation.3">
                  <p:embed/>
                </p:oleObj>
              </mc:Choice>
              <mc:Fallback>
                <p:oleObj name="数式" r:id="rId3" imgW="3670200" imgH="22860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1000"/>
                        <a:ext cx="7723188" cy="480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18683"/>
              </p:ext>
            </p:extLst>
          </p:nvPr>
        </p:nvGraphicFramePr>
        <p:xfrm>
          <a:off x="4572000" y="4648200"/>
          <a:ext cx="3367088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1" name="数式" r:id="rId5" imgW="1600200" imgH="736560" progId="Equation.3">
                  <p:embed/>
                </p:oleObj>
              </mc:Choice>
              <mc:Fallback>
                <p:oleObj name="数式" r:id="rId5" imgW="1600200" imgH="736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48200"/>
                        <a:ext cx="3367088" cy="154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89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BF7AC-EC4D-41EC-9A2D-55AE1C0DF9A6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6" t="19412" r="54113" b="23383"/>
          <a:stretch/>
        </p:blipFill>
        <p:spPr bwMode="auto">
          <a:xfrm>
            <a:off x="1905000" y="909484"/>
            <a:ext cx="5847735" cy="4903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714500" y="40386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B27C-61B8-4669-9657-88643C1C28CA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2588567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Review:</a:t>
            </a:r>
          </a:p>
          <a:p>
            <a:r>
              <a:rPr lang="en-US" sz="2400" dirty="0" smtClean="0"/>
              <a:t>Canonical ensemble: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3505200"/>
            <a:ext cx="6781800" cy="2667000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4495800"/>
            <a:ext cx="1143000" cy="685800"/>
          </a:xfrm>
          <a:prstGeom prst="rect">
            <a:avLst/>
          </a:prstGeom>
          <a:solidFill>
            <a:srgbClr val="CC00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38100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E</a:t>
            </a:r>
            <a:r>
              <a:rPr lang="en-US" sz="2400" b="1" baseline="-25000" dirty="0" err="1" smtClean="0"/>
              <a:t>b</a:t>
            </a:r>
            <a:endParaRPr lang="en-US" sz="2400" b="1" baseline="-25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962400" y="45720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E</a:t>
            </a:r>
            <a:r>
              <a:rPr lang="en-US" sz="2400" b="1" baseline="-25000" dirty="0" err="1" smtClean="0"/>
              <a:t>s</a:t>
            </a:r>
            <a:endParaRPr lang="en-US" sz="2400" b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11308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92D6-7C32-4D54-981C-C1B491FDF993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762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 (continued)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6283"/>
              </p:ext>
            </p:extLst>
          </p:nvPr>
        </p:nvGraphicFramePr>
        <p:xfrm>
          <a:off x="625475" y="533400"/>
          <a:ext cx="7207250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2" name="数式" r:id="rId3" imgW="2844720" imgH="1473120" progId="Equation.3">
                  <p:embed/>
                </p:oleObj>
              </mc:Choice>
              <mc:Fallback>
                <p:oleObj name="数式" r:id="rId3" imgW="2844720" imgH="1473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5475" y="533400"/>
                        <a:ext cx="7207250" cy="3732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259808"/>
              </p:ext>
            </p:extLst>
          </p:nvPr>
        </p:nvGraphicFramePr>
        <p:xfrm>
          <a:off x="609600" y="4090987"/>
          <a:ext cx="7553325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3" name="数式" r:id="rId5" imgW="2730240" imgH="863280" progId="Equation.3">
                  <p:embed/>
                </p:oleObj>
              </mc:Choice>
              <mc:Fallback>
                <p:oleObj name="数式" r:id="rId5" imgW="27302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90987"/>
                        <a:ext cx="7553325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206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4C50-46FB-46FB-9F14-8BDF5F3FBE7A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52400" y="880246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1000" y="1752600"/>
            <a:ext cx="8305800" cy="457200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2438400"/>
            <a:ext cx="8305800" cy="457200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200400"/>
            <a:ext cx="8305800" cy="457200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CEA4-BC41-46CA-9630-4F69E5CA0DC8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804007"/>
              </p:ext>
            </p:extLst>
          </p:nvPr>
        </p:nvGraphicFramePr>
        <p:xfrm>
          <a:off x="762000" y="1066800"/>
          <a:ext cx="7167563" cy="439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60" name="数式" r:id="rId3" imgW="3848040" imgH="2361960" progId="Equation.3">
                  <p:embed/>
                </p:oleObj>
              </mc:Choice>
              <mc:Fallback>
                <p:oleObj name="数式" r:id="rId3" imgW="3848040" imgH="236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066800"/>
                        <a:ext cx="7167563" cy="439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67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54062" y="2819400"/>
            <a:ext cx="6561138" cy="742950"/>
            <a:chOff x="990600" y="3324225"/>
            <a:chExt cx="6561138" cy="742950"/>
          </a:xfrm>
        </p:grpSpPr>
        <p:sp>
          <p:nvSpPr>
            <p:cNvPr id="7" name="Rectangle 6"/>
            <p:cNvSpPr/>
            <p:nvPr/>
          </p:nvSpPr>
          <p:spPr>
            <a:xfrm>
              <a:off x="1066800" y="3352800"/>
              <a:ext cx="6400800" cy="685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0081662"/>
                </p:ext>
              </p:extLst>
            </p:nvPr>
          </p:nvGraphicFramePr>
          <p:xfrm>
            <a:off x="990600" y="3324225"/>
            <a:ext cx="6561138" cy="742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952" name="数式" r:id="rId3" imgW="1904760" imgH="215640" progId="Equation.3">
                    <p:embed/>
                  </p:oleObj>
                </mc:Choice>
                <mc:Fallback>
                  <p:oleObj name="数式" r:id="rId3" imgW="1904760" imgH="215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0600" y="3324225"/>
                          <a:ext cx="6561138" cy="742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88A8-7BA8-4B46-87E0-89D279260E3A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943794"/>
              </p:ext>
            </p:extLst>
          </p:nvPr>
        </p:nvGraphicFramePr>
        <p:xfrm>
          <a:off x="914400" y="76200"/>
          <a:ext cx="662305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53" name="数式" r:id="rId5" imgW="3555720" imgH="1447560" progId="Equation.3">
                  <p:embed/>
                </p:oleObj>
              </mc:Choice>
              <mc:Fallback>
                <p:oleObj name="数式" r:id="rId5" imgW="3555720" imgH="14475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76200"/>
                        <a:ext cx="6623050" cy="269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114649"/>
              </p:ext>
            </p:extLst>
          </p:nvPr>
        </p:nvGraphicFramePr>
        <p:xfrm>
          <a:off x="1257300" y="3733800"/>
          <a:ext cx="7048500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54" name="数式" r:id="rId7" imgW="3784320" imgH="1396800" progId="Equation.3">
                  <p:embed/>
                </p:oleObj>
              </mc:Choice>
              <mc:Fallback>
                <p:oleObj name="数式" r:id="rId7" imgW="3784320" imgH="139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3733800"/>
                        <a:ext cx="7048500" cy="259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72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5589-9442-4F16-88B1-2F81C7B00603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Canonical distribution for free particles </a:t>
            </a:r>
          </a:p>
          <a:p>
            <a:endParaRPr lang="en-US" sz="24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973451"/>
              </p:ext>
            </p:extLst>
          </p:nvPr>
        </p:nvGraphicFramePr>
        <p:xfrm>
          <a:off x="304800" y="565457"/>
          <a:ext cx="6172200" cy="3168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09" name="数式" r:id="rId3" imgW="3771720" imgH="1930320" progId="Equation.3">
                  <p:embed/>
                </p:oleObj>
              </mc:Choice>
              <mc:Fallback>
                <p:oleObj name="数式" r:id="rId3" imgW="377172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5457"/>
                        <a:ext cx="6172200" cy="3168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790604"/>
              </p:ext>
            </p:extLst>
          </p:nvPr>
        </p:nvGraphicFramePr>
        <p:xfrm>
          <a:off x="474663" y="3843166"/>
          <a:ext cx="5697537" cy="2481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10" name="数式" r:id="rId5" imgW="3403440" imgH="1447560" progId="Equation.3">
                  <p:embed/>
                </p:oleObj>
              </mc:Choice>
              <mc:Fallback>
                <p:oleObj name="数式" r:id="rId5" imgW="3403440" imgH="1447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843166"/>
                        <a:ext cx="5697537" cy="24814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91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BDBD-F962-4AA0-96D3-B9577BDE96A0}" type="datetime1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04800"/>
            <a:ext cx="739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of a canonical ensemble consisting of 2 particles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(Example 4.2 of your textbook)</a:t>
            </a:r>
          </a:p>
          <a:p>
            <a:pPr lvl="1"/>
            <a:r>
              <a:rPr lang="en-US" sz="2400" dirty="0" smtClean="0"/>
              <a:t>Consider  a system consisting of 2 distinguishable particles.  Each particle can be in one of two microstates with single-particle energies 0 and </a:t>
            </a:r>
            <a:r>
              <a:rPr lang="en-US" sz="2400" dirty="0" smtClean="0">
                <a:latin typeface="Symbol" pitchFamily="18" charset="2"/>
              </a:rPr>
              <a:t>D</a:t>
            </a:r>
            <a:r>
              <a:rPr lang="en-US" sz="2400" dirty="0" smtClean="0"/>
              <a:t>.   The system is in equilibrium with a heat bath at temperature T.   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30148"/>
              </p:ext>
            </p:extLst>
          </p:nvPr>
        </p:nvGraphicFramePr>
        <p:xfrm>
          <a:off x="1981199" y="3098800"/>
          <a:ext cx="4343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217"/>
                <a:gridCol w="1231582"/>
                <a:gridCol w="1428752"/>
                <a:gridCol w="10858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e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e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</a:t>
                      </a:r>
                      <a:r>
                        <a:rPr lang="en-US" baseline="-25000" dirty="0" err="1" smtClean="0"/>
                        <a:t>s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0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2D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36864"/>
              </p:ext>
            </p:extLst>
          </p:nvPr>
        </p:nvGraphicFramePr>
        <p:xfrm>
          <a:off x="685800" y="5257800"/>
          <a:ext cx="815057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2" name="数式" r:id="rId3" imgW="3860640" imgH="342720" progId="Equation.3">
                  <p:embed/>
                </p:oleObj>
              </mc:Choice>
              <mc:Fallback>
                <p:oleObj name="数式" r:id="rId3" imgW="386064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5257800"/>
                        <a:ext cx="8150578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58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9018</TotalTime>
  <Words>406</Words>
  <Application>Microsoft Office PowerPoint</Application>
  <PresentationFormat>On-screen Show (4:3)</PresentationFormat>
  <Paragraphs>143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533</cp:revision>
  <cp:lastPrinted>2012-02-15T14:55:21Z</cp:lastPrinted>
  <dcterms:created xsi:type="dcterms:W3CDTF">2012-01-10T18:32:24Z</dcterms:created>
  <dcterms:modified xsi:type="dcterms:W3CDTF">2012-02-20T15:58:57Z</dcterms:modified>
</cp:coreProperties>
</file>