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7" r:id="rId2"/>
    <p:sldId id="374" r:id="rId3"/>
    <p:sldId id="395" r:id="rId4"/>
    <p:sldId id="416" r:id="rId5"/>
    <p:sldId id="417" r:id="rId6"/>
    <p:sldId id="418" r:id="rId7"/>
    <p:sldId id="419" r:id="rId8"/>
    <p:sldId id="408" r:id="rId9"/>
    <p:sldId id="411" r:id="rId10"/>
    <p:sldId id="420" r:id="rId11"/>
    <p:sldId id="421" r:id="rId12"/>
    <p:sldId id="422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0" autoAdjust="0"/>
    <p:restoredTop sz="94718" autoAdjust="0"/>
  </p:normalViewPr>
  <p:slideViewPr>
    <p:cSldViewPr>
      <p:cViewPr varScale="1">
        <p:scale>
          <a:sx n="67" d="100"/>
          <a:sy n="67" d="100"/>
        </p:scale>
        <p:origin x="-5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1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300"/>
            </a:lvl1pPr>
          </a:lstStyle>
          <a:p>
            <a:fld id="{567070FD-CC2F-49DC-937B-54A5FFA27C60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89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300"/>
            </a:lvl1pPr>
          </a:lstStyle>
          <a:p>
            <a:fld id="{7207BF41-931B-429E-8CBB-4B52882D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82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8" tIns="48325" rIns="96648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48" tIns="48325" rIns="96648" bIns="483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9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5BD1-274C-4A37-8091-FF1AB51465D6}" type="datetime1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B365-39C0-4653-8D71-375C9A7C7225}" type="datetime1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3B6F-53A8-4A06-B1E0-5C833CE6B51A}" type="datetime1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1EB4-9841-4E30-B64F-4B9C662871DE}" type="datetime1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6A08-3C01-45FE-8152-B317E62F58EC}" type="datetime1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BBCC-C066-4761-8F2D-9EADDB45EF27}" type="datetime1">
              <a:rPr lang="en-US" smtClean="0"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33D8-5A44-4B67-9C9A-DB7417AF9CD5}" type="datetime1">
              <a:rPr lang="en-US" smtClean="0"/>
              <a:t>2/22/2012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0D88-2B6F-4867-8F57-7918F05166FA}" type="datetime1">
              <a:rPr lang="en-US" smtClean="0"/>
              <a:t>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8D56-4B7D-4438-A93E-D0CA2636A6D3}" type="datetime1">
              <a:rPr lang="en-US" smtClean="0"/>
              <a:t>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7F80-02FF-4729-A5AC-EA36848EA24F}" type="datetime1">
              <a:rPr lang="en-US" smtClean="0"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08-F8E2-4DDD-91B3-340E895839C1}" type="datetime1">
              <a:rPr lang="en-US" smtClean="0"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D3EB-285F-4C71-B936-3EB308189A45}" type="datetime1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341/641 Spring 2012 -- Lecture 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etropolis-et-al-1953-1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adre.org/stp" TargetMode="Externa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8969-EAC6-4526-8F42-85A90D264BC5}" type="datetime1">
              <a:rPr lang="en-US" smtClean="0"/>
              <a:t>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914400"/>
            <a:ext cx="7543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341/641 </a:t>
            </a:r>
          </a:p>
          <a:p>
            <a:pPr algn="ctr"/>
            <a:r>
              <a:rPr lang="en-US" sz="3200" b="1" dirty="0" smtClean="0"/>
              <a:t>Thermodynamics and Statistical Physics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Lecture 16</a:t>
            </a:r>
          </a:p>
          <a:p>
            <a:pPr algn="ctr"/>
            <a:endParaRPr lang="en-US" sz="2000" b="1" dirty="0"/>
          </a:p>
          <a:p>
            <a:r>
              <a:rPr lang="en-US" sz="2400" dirty="0" smtClean="0"/>
              <a:t>Methodologies of statistical mechanics. (Chapter 5 in STP)</a:t>
            </a:r>
          </a:p>
          <a:p>
            <a:pPr marL="914400" lvl="1" indent="-457200">
              <a:buFont typeface="+mj-lt"/>
              <a:buAutoNum type="alphaUcPeriod"/>
            </a:pPr>
            <a:endParaRPr lang="en-US" sz="24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Simulations of ensembles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Examples of ensembles for spin systems</a:t>
            </a:r>
          </a:p>
          <a:p>
            <a:pPr lvl="1"/>
            <a:endParaRPr lang="en-US" sz="2400" dirty="0"/>
          </a:p>
          <a:p>
            <a:pPr marL="914400" lvl="1" indent="-457200">
              <a:buFont typeface="+mj-lt"/>
              <a:buAutoNum type="alphaUcPeriod"/>
            </a:pPr>
            <a:endParaRPr lang="en-US" sz="2400" dirty="0" smtClean="0"/>
          </a:p>
          <a:p>
            <a:pPr marL="914400" lvl="1" indent="-457200">
              <a:buFont typeface="+mj-lt"/>
              <a:buAutoNum type="alphaUcPeriod"/>
            </a:pPr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68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8D56-4B7D-4438-A93E-D0CA2636A6D3}" type="datetime1">
              <a:rPr lang="en-US" smtClean="0"/>
              <a:t>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6096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Examples of ensembles for magnetic interactions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(Chapter 5 in STP)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508476"/>
              </p:ext>
            </p:extLst>
          </p:nvPr>
        </p:nvGraphicFramePr>
        <p:xfrm>
          <a:off x="152400" y="1417638"/>
          <a:ext cx="8839200" cy="170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6" name="数式" r:id="rId3" imgW="3479760" imgH="698400" progId="Equation.3">
                  <p:embed/>
                </p:oleObj>
              </mc:Choice>
              <mc:Fallback>
                <p:oleObj name="数式" r:id="rId3" imgW="3479760" imgH="698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417638"/>
                        <a:ext cx="8839200" cy="1706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505031"/>
              </p:ext>
            </p:extLst>
          </p:nvPr>
        </p:nvGraphicFramePr>
        <p:xfrm>
          <a:off x="533400" y="2900363"/>
          <a:ext cx="5270500" cy="266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7" name="数式" r:id="rId5" imgW="2158920" imgH="1091880" progId="Equation.3">
                  <p:embed/>
                </p:oleObj>
              </mc:Choice>
              <mc:Fallback>
                <p:oleObj name="数式" r:id="rId5" imgW="2158920" imgH="10918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00363"/>
                        <a:ext cx="5270500" cy="266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1598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8D56-4B7D-4438-A93E-D0CA2636A6D3}" type="datetime1">
              <a:rPr lang="en-US" smtClean="0"/>
              <a:t>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457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Calculation of Z</a:t>
            </a:r>
            <a:r>
              <a:rPr lang="en-US" sz="2400" baseline="-25000" dirty="0" smtClean="0"/>
              <a:t>1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492011"/>
              </p:ext>
            </p:extLst>
          </p:nvPr>
        </p:nvGraphicFramePr>
        <p:xfrm>
          <a:off x="1081087" y="1143000"/>
          <a:ext cx="6386513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6" name="数式" r:id="rId3" imgW="2616120" imgH="609480" progId="Equation.3">
                  <p:embed/>
                </p:oleObj>
              </mc:Choice>
              <mc:Fallback>
                <p:oleObj name="数式" r:id="rId3" imgW="2616120" imgH="609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7" y="1143000"/>
                        <a:ext cx="6386513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212913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Thermodynamic functions: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329879"/>
              </p:ext>
            </p:extLst>
          </p:nvPr>
        </p:nvGraphicFramePr>
        <p:xfrm>
          <a:off x="609600" y="3276600"/>
          <a:ext cx="8247063" cy="294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7" name="数式" r:id="rId5" imgW="3377880" imgH="1206360" progId="Equation.3">
                  <p:embed/>
                </p:oleObj>
              </mc:Choice>
              <mc:Fallback>
                <p:oleObj name="数式" r:id="rId5" imgW="3377880" imgH="1206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76600"/>
                        <a:ext cx="8247063" cy="294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9418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8D56-4B7D-4438-A93E-D0CA2636A6D3}" type="datetime1">
              <a:rPr lang="en-US" smtClean="0"/>
              <a:t>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26367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Magnetic field dependence of Z: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758542"/>
              </p:ext>
            </p:extLst>
          </p:nvPr>
        </p:nvGraphicFramePr>
        <p:xfrm>
          <a:off x="838200" y="490536"/>
          <a:ext cx="4525962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5" name="数式" r:id="rId3" imgW="1854000" imgH="914400" progId="Equation.3">
                  <p:embed/>
                </p:oleObj>
              </mc:Choice>
              <mc:Fallback>
                <p:oleObj name="数式" r:id="rId3" imgW="1854000" imgH="914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90536"/>
                        <a:ext cx="4525962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210524"/>
              </p:ext>
            </p:extLst>
          </p:nvPr>
        </p:nvGraphicFramePr>
        <p:xfrm>
          <a:off x="762000" y="2590800"/>
          <a:ext cx="4525962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6" name="数式" r:id="rId5" imgW="1854000" imgH="711000" progId="Equation.3">
                  <p:embed/>
                </p:oleObj>
              </mc:Choice>
              <mc:Fallback>
                <p:oleObj name="数式" r:id="rId5" imgW="1854000" imgH="711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90800"/>
                        <a:ext cx="4525962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342575"/>
              </p:ext>
            </p:extLst>
          </p:nvPr>
        </p:nvGraphicFramePr>
        <p:xfrm>
          <a:off x="860425" y="4159250"/>
          <a:ext cx="6759575" cy="216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7" name="数式" r:id="rId7" imgW="2768400" imgH="888840" progId="Equation.3">
                  <p:embed/>
                </p:oleObj>
              </mc:Choice>
              <mc:Fallback>
                <p:oleObj name="数式" r:id="rId7" imgW="2768400" imgH="8888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4159250"/>
                        <a:ext cx="6759575" cy="216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103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25C5-73EC-42C5-B494-D70644270F6C}" type="datetime1">
              <a:rPr lang="en-US" smtClean="0"/>
              <a:t>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t="19412" r="54113" b="23383"/>
          <a:stretch/>
        </p:blipFill>
        <p:spPr bwMode="auto">
          <a:xfrm>
            <a:off x="1905000" y="909484"/>
            <a:ext cx="5847735" cy="490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714500" y="4248150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7F30-1332-4C34-817A-EF1C4FD0727F}" type="datetime1">
              <a:rPr lang="en-US" smtClean="0"/>
              <a:t>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7650" y="3048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Review:</a:t>
            </a:r>
          </a:p>
          <a:p>
            <a:r>
              <a:rPr lang="en-US" sz="2400" dirty="0" smtClean="0"/>
              <a:t>Canonical ensemble: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43000" y="1295400"/>
            <a:ext cx="6781800" cy="2667000"/>
            <a:chOff x="1143000" y="3505200"/>
            <a:chExt cx="6781800" cy="2667000"/>
          </a:xfrm>
        </p:grpSpPr>
        <p:sp>
          <p:nvSpPr>
            <p:cNvPr id="7" name="Rectangle 6"/>
            <p:cNvSpPr/>
            <p:nvPr/>
          </p:nvSpPr>
          <p:spPr>
            <a:xfrm>
              <a:off x="1143000" y="3505200"/>
              <a:ext cx="6781800" cy="2667000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3800" y="4495800"/>
              <a:ext cx="1143000" cy="685800"/>
            </a:xfrm>
            <a:prstGeom prst="rect">
              <a:avLst/>
            </a:prstGeom>
            <a:solidFill>
              <a:srgbClr val="CC00CC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4000" y="3810000"/>
              <a:ext cx="8382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E</a:t>
              </a:r>
              <a:r>
                <a:rPr lang="en-US" sz="2400" b="1" baseline="-25000" dirty="0" err="1" smtClean="0"/>
                <a:t>b</a:t>
              </a:r>
              <a:endParaRPr lang="en-US" sz="2400" b="1" baseline="-25000" dirty="0" smtClean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62400" y="4572000"/>
              <a:ext cx="8382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E</a:t>
              </a:r>
              <a:r>
                <a:rPr lang="en-US" sz="2400" b="1" baseline="-25000" dirty="0" err="1" smtClean="0"/>
                <a:t>s</a:t>
              </a:r>
              <a:endParaRPr lang="en-US" sz="2400" b="1" baseline="-25000" dirty="0" smtClean="0"/>
            </a:p>
          </p:txBody>
        </p: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840764"/>
              </p:ext>
            </p:extLst>
          </p:nvPr>
        </p:nvGraphicFramePr>
        <p:xfrm>
          <a:off x="1971675" y="4027487"/>
          <a:ext cx="4352925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8" name="数式" r:id="rId3" imgW="2336760" imgH="1193760" progId="Equation.3">
                  <p:embed/>
                </p:oleObj>
              </mc:Choice>
              <mc:Fallback>
                <p:oleObj name="数式" r:id="rId3" imgW="2336760" imgH="11937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5" y="4027487"/>
                        <a:ext cx="4352925" cy="222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08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8D56-4B7D-4438-A93E-D0CA2636A6D3}" type="datetime1">
              <a:rPr lang="en-US" smtClean="0"/>
              <a:t>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of canonical ensemble (Prob. 4.24 in STP)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2895600"/>
            <a:ext cx="2667000" cy="0"/>
          </a:xfrm>
          <a:prstGeom prst="line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62000" y="842665"/>
            <a:ext cx="0" cy="2052935"/>
          </a:xfrm>
          <a:prstGeom prst="line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12954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E</a:t>
            </a:r>
            <a:r>
              <a:rPr lang="en-US" sz="2400" i="1" baseline="-25000" dirty="0" err="1" smtClean="0"/>
              <a:t>s</a:t>
            </a:r>
            <a:endParaRPr lang="en-US" sz="2400" i="1" baseline="-25000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38200" y="2743200"/>
            <a:ext cx="914400" cy="0"/>
          </a:xfrm>
          <a:prstGeom prst="line">
            <a:avLst/>
          </a:prstGeom>
          <a:ln w="50800">
            <a:solidFill>
              <a:srgbClr val="FF0000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28800" y="1905000"/>
            <a:ext cx="914400" cy="0"/>
          </a:xfrm>
          <a:prstGeom prst="line">
            <a:avLst/>
          </a:prstGeom>
          <a:ln w="50800">
            <a:solidFill>
              <a:srgbClr val="FF0000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2895600"/>
            <a:ext cx="144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7400" y="2895600"/>
            <a:ext cx="144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cis</a:t>
            </a:r>
            <a:endParaRPr lang="en-US" sz="2400" dirty="0" smtClean="0"/>
          </a:p>
        </p:txBody>
      </p:sp>
      <p:sp>
        <p:nvSpPr>
          <p:cNvPr id="17" name="Right Brace 16"/>
          <p:cNvSpPr/>
          <p:nvPr/>
        </p:nvSpPr>
        <p:spPr>
          <a:xfrm>
            <a:off x="2895600" y="1869132"/>
            <a:ext cx="533400" cy="1026468"/>
          </a:xfrm>
          <a:prstGeom prst="rightBrace">
            <a:avLst/>
          </a:prstGeom>
          <a:ln w="254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022027"/>
              </p:ext>
            </p:extLst>
          </p:nvPr>
        </p:nvGraphicFramePr>
        <p:xfrm>
          <a:off x="3581400" y="2120900"/>
          <a:ext cx="222159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73" name="数式" r:id="rId4" imgW="1002960" imgH="177480" progId="Equation.3">
                  <p:embed/>
                </p:oleObj>
              </mc:Choice>
              <mc:Fallback>
                <p:oleObj name="数式" r:id="rId4" imgW="100296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1400" y="2120900"/>
                        <a:ext cx="2221593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237815"/>
              </p:ext>
            </p:extLst>
          </p:nvPr>
        </p:nvGraphicFramePr>
        <p:xfrm>
          <a:off x="457200" y="3505200"/>
          <a:ext cx="4343400" cy="2065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74" name="数式" r:id="rId6" imgW="1917360" imgH="914400" progId="Equation.3">
                  <p:embed/>
                </p:oleObj>
              </mc:Choice>
              <mc:Fallback>
                <p:oleObj name="数式" r:id="rId6" imgW="1917360" imgH="914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05200"/>
                        <a:ext cx="4343400" cy="2065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Up Arrow 19"/>
          <p:cNvSpPr/>
          <p:nvPr/>
        </p:nvSpPr>
        <p:spPr>
          <a:xfrm flipH="1" flipV="1">
            <a:off x="5767384" y="3429000"/>
            <a:ext cx="2286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flipH="1" flipV="1">
            <a:off x="8339128" y="5410200"/>
            <a:ext cx="2286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0800000">
            <a:off x="4856202" y="2819400"/>
            <a:ext cx="553998" cy="2209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2400" dirty="0" smtClean="0"/>
              <a:t>log(</a:t>
            </a:r>
            <a:r>
              <a:rPr lang="en-US" sz="2400" dirty="0" err="1" smtClean="0">
                <a:latin typeface="Script MT Bold" pitchFamily="66" charset="0"/>
              </a:rPr>
              <a:t>P</a:t>
            </a:r>
            <a:r>
              <a:rPr lang="en-US" sz="2400" baseline="-25000" dirty="0" err="1" smtClean="0"/>
              <a:t>trans</a:t>
            </a:r>
            <a:r>
              <a:rPr lang="en-US" sz="2400" dirty="0" smtClean="0"/>
              <a:t>/</a:t>
            </a:r>
            <a:r>
              <a:rPr lang="en-US" sz="2400" dirty="0" err="1" smtClean="0">
                <a:latin typeface="Script MT Bold" pitchFamily="66" charset="0"/>
              </a:rPr>
              <a:t>P</a:t>
            </a:r>
            <a:r>
              <a:rPr lang="en-US" sz="2400" baseline="-25000" dirty="0" err="1" smtClean="0"/>
              <a:t>cis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735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8D56-4B7D-4438-A93E-D0CA2636A6D3}" type="datetime1">
              <a:rPr lang="en-US" smtClean="0"/>
              <a:t>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Simulation of the canonical ensemble</a:t>
            </a: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14524" r="5806" b="3616"/>
          <a:stretch/>
        </p:blipFill>
        <p:spPr bwMode="auto">
          <a:xfrm>
            <a:off x="457200" y="1158263"/>
            <a:ext cx="8158825" cy="402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57150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3" action="ppaction://hlinkfile"/>
              </a:rPr>
              <a:t>Link to </a:t>
            </a:r>
            <a:r>
              <a:rPr lang="en-US" sz="2400" dirty="0" err="1" smtClean="0">
                <a:hlinkClick r:id="rId3" action="ppaction://hlinkfile"/>
              </a:rPr>
              <a:t>pdf</a:t>
            </a:r>
            <a:r>
              <a:rPr lang="en-US" sz="2400" dirty="0" smtClean="0">
                <a:hlinkClick r:id="rId3" action="ppaction://hlinkfile"/>
              </a:rPr>
              <a:t> file of article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028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8D56-4B7D-4438-A93E-D0CA2636A6D3}" type="datetime1">
              <a:rPr lang="en-US" smtClean="0"/>
              <a:t>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667777"/>
              </p:ext>
            </p:extLst>
          </p:nvPr>
        </p:nvGraphicFramePr>
        <p:xfrm>
          <a:off x="228600" y="301625"/>
          <a:ext cx="8021638" cy="289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8" name="数式" r:id="rId3" imgW="3543120" imgH="1282680" progId="Equation.3">
                  <p:embed/>
                </p:oleObj>
              </mc:Choice>
              <mc:Fallback>
                <p:oleObj name="数式" r:id="rId3" imgW="3543120" imgH="12826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1625"/>
                        <a:ext cx="8021638" cy="289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5774" y="3124200"/>
            <a:ext cx="8048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Metropolis algorithm: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Start the simulation with a random choice of microstates to compose a system state </a:t>
            </a:r>
            <a:r>
              <a:rPr lang="en-US" sz="2400" i="1" dirty="0" smtClean="0"/>
              <a:t>s</a:t>
            </a:r>
            <a:r>
              <a:rPr lang="en-US" sz="2400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Choose a random microstate </a:t>
            </a:r>
            <a:r>
              <a:rPr lang="en-US" sz="2400" i="1" dirty="0" smtClean="0"/>
              <a:t>a</a:t>
            </a:r>
            <a:r>
              <a:rPr lang="en-US" sz="2400" dirty="0" smtClean="0"/>
              <a:t> to </a:t>
            </a:r>
            <a:r>
              <a:rPr lang="en-US" sz="2400" i="1" dirty="0" smtClean="0"/>
              <a:t>b</a:t>
            </a:r>
            <a:r>
              <a:rPr lang="en-US" sz="2400" dirty="0" smtClean="0"/>
              <a:t> and calculate the change of the system energy from </a:t>
            </a:r>
            <a:r>
              <a:rPr lang="en-US" sz="2400" dirty="0" err="1" smtClean="0">
                <a:latin typeface="Symbol" pitchFamily="18" charset="2"/>
              </a:rPr>
              <a:t>e</a:t>
            </a:r>
            <a:r>
              <a:rPr lang="en-US" sz="2400" baseline="-25000" dirty="0" err="1" smtClean="0"/>
              <a:t>b</a:t>
            </a:r>
            <a:r>
              <a:rPr lang="en-US" sz="2400" dirty="0" err="1" smtClean="0"/>
              <a:t>-</a:t>
            </a:r>
            <a:r>
              <a:rPr lang="en-US" sz="2400" dirty="0" err="1" smtClean="0">
                <a:latin typeface="Symbol" pitchFamily="18" charset="2"/>
              </a:rPr>
              <a:t>e</a:t>
            </a:r>
            <a:r>
              <a:rPr lang="en-US" sz="2400" baseline="-25000" dirty="0" err="1" smtClean="0"/>
              <a:t>a</a:t>
            </a:r>
            <a:r>
              <a:rPr lang="en-US" sz="2400" dirty="0" smtClean="0"/>
              <a:t>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242625"/>
              </p:ext>
            </p:extLst>
          </p:nvPr>
        </p:nvGraphicFramePr>
        <p:xfrm>
          <a:off x="1558925" y="5062537"/>
          <a:ext cx="339407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9" name="数式" r:id="rId5" imgW="1498320" imgH="457200" progId="Equation.3">
                  <p:embed/>
                </p:oleObj>
              </mc:Choice>
              <mc:Fallback>
                <p:oleObj name="数式" r:id="rId5" imgW="149832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5062537"/>
                        <a:ext cx="3394075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4345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8D56-4B7D-4438-A93E-D0CA2636A6D3}" type="datetime1">
              <a:rPr lang="en-US" smtClean="0"/>
              <a:t>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09600"/>
            <a:ext cx="7467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 startAt="3"/>
            </a:pPr>
            <a:r>
              <a:rPr lang="en-US" sz="2400" dirty="0" smtClean="0"/>
              <a:t>Examine</a:t>
            </a:r>
            <a:r>
              <a:rPr lang="en-US" sz="2400" dirty="0" smtClean="0">
                <a:latin typeface="Symbol" pitchFamily="18" charset="2"/>
              </a:rPr>
              <a:t> De</a:t>
            </a:r>
            <a:r>
              <a:rPr lang="en-US" sz="2400" dirty="0" smtClean="0"/>
              <a:t>=</a:t>
            </a:r>
            <a:r>
              <a:rPr lang="en-US" sz="2400" dirty="0">
                <a:latin typeface="Symbol" pitchFamily="18" charset="2"/>
              </a:rPr>
              <a:t> </a:t>
            </a:r>
            <a:r>
              <a:rPr lang="en-US" sz="2400" dirty="0" err="1" smtClean="0">
                <a:latin typeface="Symbol" pitchFamily="18" charset="2"/>
              </a:rPr>
              <a:t>e</a:t>
            </a:r>
            <a:r>
              <a:rPr lang="en-US" sz="2400" baseline="-25000" dirty="0" err="1" smtClean="0"/>
              <a:t>b</a:t>
            </a:r>
            <a:r>
              <a:rPr lang="en-US" sz="2400" dirty="0" err="1" smtClean="0"/>
              <a:t>-</a:t>
            </a:r>
            <a:r>
              <a:rPr lang="en-US" sz="2400" dirty="0" err="1" smtClean="0">
                <a:latin typeface="Symbol" pitchFamily="18" charset="2"/>
              </a:rPr>
              <a:t>e</a:t>
            </a:r>
            <a:r>
              <a:rPr lang="en-US" sz="2400" baseline="-25000" dirty="0" err="1" smtClean="0"/>
              <a:t>a</a:t>
            </a:r>
            <a:r>
              <a:rPr lang="en-US" sz="2400" dirty="0"/>
              <a:t> </a:t>
            </a:r>
            <a:r>
              <a:rPr lang="en-US" sz="2400" dirty="0" smtClean="0"/>
              <a:t>: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 smtClean="0"/>
              <a:t>If </a:t>
            </a:r>
            <a:r>
              <a:rPr lang="en-US" sz="2400" dirty="0" smtClean="0">
                <a:latin typeface="Symbol" pitchFamily="18" charset="2"/>
              </a:rPr>
              <a:t>De&lt;0 </a:t>
            </a:r>
            <a:r>
              <a:rPr lang="en-US" sz="2400" dirty="0" smtClean="0">
                <a:latin typeface="Symbol" pitchFamily="18" charset="2"/>
                <a:sym typeface="Wingdings" pitchFamily="2" charset="2"/>
              </a:rPr>
              <a:t> </a:t>
            </a:r>
            <a:r>
              <a:rPr lang="en-US" sz="2400" dirty="0" smtClean="0">
                <a:sym typeface="Wingdings" pitchFamily="2" charset="2"/>
              </a:rPr>
              <a:t>then accept the change.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 smtClean="0">
                <a:sym typeface="Wingdings" pitchFamily="2" charset="2"/>
              </a:rPr>
              <a:t>If </a:t>
            </a:r>
            <a:r>
              <a:rPr lang="en-US" sz="2400" dirty="0" smtClean="0">
                <a:latin typeface="Symbol" pitchFamily="18" charset="2"/>
              </a:rPr>
              <a:t>De&gt;0 </a:t>
            </a:r>
            <a:r>
              <a:rPr lang="en-US" sz="2400" dirty="0" smtClean="0">
                <a:latin typeface="Symbol" pitchFamily="18" charset="2"/>
                <a:sym typeface="Wingdings" pitchFamily="2" charset="2"/>
              </a:rPr>
              <a:t> </a:t>
            </a:r>
            <a:r>
              <a:rPr lang="en-US" sz="2400" dirty="0" smtClean="0">
                <a:sym typeface="Wingdings" pitchFamily="2" charset="2"/>
              </a:rPr>
              <a:t>then accept the change with the probability            .     This can be done by generating a uniformly distributed random number r such that 0 &lt; r &lt; 1.   If                        then accept the new state otherwise, retain the previous state.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sz="2400" dirty="0" smtClean="0">
                <a:sym typeface="Wingdings" pitchFamily="2" charset="2"/>
              </a:rPr>
              <a:t>Repeat steps 2 and 3 M times, accumulating the summations in the numerator and denominator.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sz="2400" dirty="0" smtClean="0">
                <a:sym typeface="Wingdings" pitchFamily="2" charset="2"/>
              </a:rPr>
              <a:t>Compute the average.</a:t>
            </a:r>
          </a:p>
          <a:p>
            <a:pPr marL="914400" lvl="1" indent="-457200">
              <a:buFont typeface="+mj-lt"/>
              <a:buAutoNum type="arabicPeriod" startAt="3"/>
            </a:pPr>
            <a:endParaRPr lang="en-US" sz="2400" dirty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Note:  Some of the programs at the </a:t>
            </a:r>
            <a:r>
              <a:rPr lang="en-US" sz="2400" dirty="0" smtClean="0">
                <a:sym typeface="Wingdings" pitchFamily="2" charset="2"/>
                <a:hlinkClick r:id="rId3"/>
              </a:rPr>
              <a:t>www.compadre.org/stp</a:t>
            </a:r>
            <a:r>
              <a:rPr lang="en-US" sz="2400" dirty="0" smtClean="0">
                <a:sym typeface="Wingdings" pitchFamily="2" charset="2"/>
              </a:rPr>
              <a:t> site use this method.</a:t>
            </a:r>
          </a:p>
          <a:p>
            <a:pPr marL="914400" lvl="1" indent="-457200">
              <a:buFont typeface="+mj-lt"/>
              <a:buAutoNum type="arabicPeriod" startAt="3"/>
            </a:pPr>
            <a:endParaRPr lang="en-US" sz="2400" dirty="0" smtClean="0">
              <a:sym typeface="Wingdings" pitchFamily="2" charset="2"/>
            </a:endParaRPr>
          </a:p>
          <a:p>
            <a:pPr marL="914400" lvl="1" indent="-457200">
              <a:buFont typeface="+mj-lt"/>
              <a:buAutoNum type="arabicPeriod" startAt="3"/>
            </a:pP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209005"/>
              </p:ext>
            </p:extLst>
          </p:nvPr>
        </p:nvGraphicFramePr>
        <p:xfrm>
          <a:off x="3505200" y="1718885"/>
          <a:ext cx="9779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0" name="数式" r:id="rId4" imgW="431640" imgH="203040" progId="Equation.3">
                  <p:embed/>
                </p:oleObj>
              </mc:Choice>
              <mc:Fallback>
                <p:oleObj name="数式" r:id="rId4" imgW="43164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718885"/>
                        <a:ext cx="9779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189369"/>
              </p:ext>
            </p:extLst>
          </p:nvPr>
        </p:nvGraphicFramePr>
        <p:xfrm>
          <a:off x="6003925" y="2362200"/>
          <a:ext cx="14668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1" name="数式" r:id="rId6" imgW="647640" imgH="203040" progId="Equation.3">
                  <p:embed/>
                </p:oleObj>
              </mc:Choice>
              <mc:Fallback>
                <p:oleObj name="数式" r:id="rId6" imgW="64764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925" y="2362200"/>
                        <a:ext cx="14668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706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F448F-8120-4A2A-A900-BB7114DD5F6E}" type="datetime1">
              <a:rPr lang="en-US" smtClean="0"/>
              <a:t>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Grand canonical ensemble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43000" y="1066800"/>
            <a:ext cx="6781800" cy="2667000"/>
            <a:chOff x="1143000" y="3505200"/>
            <a:chExt cx="6781800" cy="2667000"/>
          </a:xfrm>
        </p:grpSpPr>
        <p:sp>
          <p:nvSpPr>
            <p:cNvPr id="6" name="Rectangle 5"/>
            <p:cNvSpPr/>
            <p:nvPr/>
          </p:nvSpPr>
          <p:spPr>
            <a:xfrm>
              <a:off x="1143000" y="3505200"/>
              <a:ext cx="6781800" cy="2667000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33800" y="4495800"/>
              <a:ext cx="1143000" cy="685800"/>
            </a:xfrm>
            <a:prstGeom prst="rect">
              <a:avLst/>
            </a:prstGeom>
            <a:solidFill>
              <a:srgbClr val="CC00CC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0" y="38100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E</a:t>
              </a:r>
              <a:r>
                <a:rPr lang="en-US" sz="2400" b="1" baseline="-25000" dirty="0" err="1" smtClean="0"/>
                <a:t>b</a:t>
              </a:r>
              <a:r>
                <a:rPr lang="en-US" sz="2400" b="1" dirty="0" err="1" smtClean="0"/>
                <a:t>,N</a:t>
              </a:r>
              <a:r>
                <a:rPr lang="en-US" sz="2400" b="1" baseline="-25000" dirty="0" err="1" smtClean="0"/>
                <a:t>b</a:t>
              </a:r>
              <a:endParaRPr lang="en-US" sz="2400" b="1" baseline="-25000" dirty="0" smtClean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62400" y="457200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E</a:t>
              </a:r>
              <a:r>
                <a:rPr lang="en-US" sz="2400" b="1" baseline="-25000" dirty="0" err="1" smtClean="0"/>
                <a:t>s,</a:t>
              </a:r>
              <a:r>
                <a:rPr lang="en-US" sz="2400" b="1" dirty="0" err="1" smtClean="0"/>
                <a:t>N</a:t>
              </a:r>
              <a:r>
                <a:rPr lang="en-US" sz="2400" b="1" baseline="-25000" dirty="0" err="1" smtClean="0"/>
                <a:t>s</a:t>
              </a:r>
              <a:endParaRPr lang="en-US" sz="2400" b="1" baseline="-25000" dirty="0" smtClean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7200" y="3881735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Assume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&lt;&lt;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, N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&lt;&lt;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b</a:t>
            </a:r>
            <a:endParaRPr lang="en-US" sz="2400" baseline="-25000" dirty="0" smtClean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617157"/>
              </p:ext>
            </p:extLst>
          </p:nvPr>
        </p:nvGraphicFramePr>
        <p:xfrm>
          <a:off x="574675" y="4495800"/>
          <a:ext cx="635952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0" name="数式" r:id="rId3" imgW="3162240" imgH="787320" progId="Equation.3">
                  <p:embed/>
                </p:oleObj>
              </mc:Choice>
              <mc:Fallback>
                <p:oleObj name="数式" r:id="rId3" imgW="3162240" imgH="7873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4495800"/>
                        <a:ext cx="6359525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37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F59D-66D8-4A10-90BF-67343D61DE0E}" type="datetime1">
              <a:rPr lang="en-US" smtClean="0"/>
              <a:t>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30033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Summary of ensemble results: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76149"/>
              </p:ext>
            </p:extLst>
          </p:nvPr>
        </p:nvGraphicFramePr>
        <p:xfrm>
          <a:off x="609600" y="1143000"/>
          <a:ext cx="80772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364"/>
                <a:gridCol w="2098759"/>
                <a:gridCol w="4036077"/>
              </a:tblGrid>
              <a:tr h="514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Partition</a:t>
                      </a:r>
                      <a:r>
                        <a:rPr lang="en-US" baseline="0" dirty="0" smtClean="0"/>
                        <a:t> 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Thermodynamic potential</a:t>
                      </a:r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Microcanonical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pitchFamily="18" charset="2"/>
                        </a:rPr>
                        <a:t>W</a:t>
                      </a:r>
                      <a:r>
                        <a:rPr lang="en-US" dirty="0" smtClean="0"/>
                        <a:t>(E,V,N)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S(E,V,N)=k </a:t>
                      </a:r>
                      <a:r>
                        <a:rPr lang="en-US" dirty="0" err="1" smtClean="0"/>
                        <a:t>ln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smtClean="0">
                          <a:latin typeface="Symbol" pitchFamily="18" charset="2"/>
                        </a:rPr>
                        <a:t>W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Canonical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Z(T,V,N)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F(T,V,N)=-</a:t>
                      </a:r>
                      <a:r>
                        <a:rPr lang="en-US" dirty="0" err="1" smtClean="0"/>
                        <a:t>kT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ln</a:t>
                      </a:r>
                      <a:r>
                        <a:rPr lang="en-US" dirty="0" smtClean="0"/>
                        <a:t>(Z)     F=E-TS</a:t>
                      </a:r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Grand canonical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r>
                        <a:rPr lang="en-US" baseline="-25000" dirty="0" smtClean="0"/>
                        <a:t>G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T,V,</a:t>
                      </a:r>
                      <a:r>
                        <a:rPr lang="en-US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Symbol" pitchFamily="18" charset="2"/>
                        </a:rPr>
                        <a:t>W</a:t>
                      </a:r>
                      <a:r>
                        <a:rPr lang="en-US" baseline="-25000" dirty="0" err="1" smtClean="0"/>
                        <a:t>Landau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T,V,</a:t>
                      </a:r>
                      <a:r>
                        <a:rPr lang="en-US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en-US" dirty="0" smtClean="0"/>
                        <a:t>)=-</a:t>
                      </a:r>
                      <a:r>
                        <a:rPr lang="en-US" dirty="0" err="1" smtClean="0"/>
                        <a:t>kT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ln</a:t>
                      </a:r>
                      <a:r>
                        <a:rPr lang="en-US" dirty="0" smtClean="0"/>
                        <a:t>(Z</a:t>
                      </a:r>
                      <a:r>
                        <a:rPr lang="en-US" baseline="-25000" dirty="0" smtClean="0"/>
                        <a:t>G</a:t>
                      </a:r>
                      <a:r>
                        <a:rPr lang="en-US" dirty="0" smtClean="0"/>
                        <a:t>)       </a:t>
                      </a:r>
                      <a:r>
                        <a:rPr lang="en-US" dirty="0" err="1" smtClean="0">
                          <a:latin typeface="Symbol" pitchFamily="18" charset="2"/>
                        </a:rPr>
                        <a:t>W</a:t>
                      </a:r>
                      <a:r>
                        <a:rPr lang="en-US" baseline="-25000" dirty="0" err="1" smtClean="0"/>
                        <a:t>landau</a:t>
                      </a:r>
                      <a:r>
                        <a:rPr lang="en-US" baseline="0" dirty="0" smtClean="0"/>
                        <a:t>=F-</a:t>
                      </a:r>
                      <a:r>
                        <a:rPr lang="en-US" baseline="0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en-US" baseline="0" dirty="0" err="1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4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9222</TotalTime>
  <Words>374</Words>
  <Application>Microsoft Office PowerPoint</Application>
  <PresentationFormat>On-screen Show (4:3)</PresentationFormat>
  <Paragraphs>91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数式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WFU2011</cp:lastModifiedBy>
  <cp:revision>559</cp:revision>
  <cp:lastPrinted>2012-02-15T14:55:21Z</cp:lastPrinted>
  <dcterms:created xsi:type="dcterms:W3CDTF">2012-01-10T18:32:24Z</dcterms:created>
  <dcterms:modified xsi:type="dcterms:W3CDTF">2012-02-22T14:01:06Z</dcterms:modified>
</cp:coreProperties>
</file>