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7" r:id="rId2"/>
    <p:sldId id="374" r:id="rId3"/>
    <p:sldId id="427" r:id="rId4"/>
    <p:sldId id="428" r:id="rId5"/>
    <p:sldId id="423" r:id="rId6"/>
    <p:sldId id="424" r:id="rId7"/>
    <p:sldId id="425" r:id="rId8"/>
    <p:sldId id="426" r:id="rId9"/>
    <p:sldId id="429" r:id="rId10"/>
    <p:sldId id="430" r:id="rId11"/>
    <p:sldId id="431" r:id="rId12"/>
    <p:sldId id="432" r:id="rId13"/>
    <p:sldId id="433" r:id="rId14"/>
    <p:sldId id="434" r:id="rId15"/>
    <p:sldId id="435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0" autoAdjust="0"/>
    <p:restoredTop sz="94718" autoAdjust="0"/>
  </p:normalViewPr>
  <p:slideViewPr>
    <p:cSldViewPr>
      <p:cViewPr varScale="1">
        <p:scale>
          <a:sx n="87" d="100"/>
          <a:sy n="87" d="100"/>
        </p:scale>
        <p:origin x="-145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300"/>
            </a:lvl1pPr>
          </a:lstStyle>
          <a:p>
            <a:fld id="{567070FD-CC2F-49DC-937B-54A5FFA27C60}" type="datetimeFigureOut">
              <a:rPr lang="en-US" smtClean="0"/>
              <a:t>3/5/2012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300"/>
            </a:lvl1pPr>
          </a:lstStyle>
          <a:p>
            <a:fld id="{7207BF41-931B-429E-8CBB-4B52882D5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82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8" tIns="48325" rIns="96648" bIns="483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48" tIns="48325" rIns="96648" bIns="4832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91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F92E-57C5-4D82-84FC-E45154637228}" type="datetime1">
              <a:rPr lang="en-US" smtClean="0"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4B08-C4C5-43F2-9A28-9E07B205E2DE}" type="datetime1">
              <a:rPr lang="en-US" smtClean="0"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0527-4D10-4AC8-AD41-A9220498ADEE}" type="datetime1">
              <a:rPr lang="en-US" smtClean="0"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171B-7EE8-4CD9-B080-8E0CC43EFEE0}" type="datetime1">
              <a:rPr lang="en-US" smtClean="0"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A9160-9A6E-4991-8385-3401610C4849}" type="datetime1">
              <a:rPr lang="en-US" smtClean="0"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D55F-A0E8-4B7D-A469-A0AE80AF856F}" type="datetime1">
              <a:rPr lang="en-US" smtClean="0"/>
              <a:t>3/5/2012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C97B-CD83-493F-BDAB-0E4B5EE65FB0}" type="datetime1">
              <a:rPr lang="en-US" smtClean="0"/>
              <a:t>3/5/2012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2D14-69E9-4B23-8102-860DC41A0F41}" type="datetime1">
              <a:rPr lang="en-US" smtClean="0"/>
              <a:t>3/5/2012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ED079-5883-46CD-84DF-AF54CDF051B2}" type="datetime1">
              <a:rPr lang="en-US" smtClean="0"/>
              <a:t>3/5/2012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F9741-0540-43BF-8AF3-0350F6B2BD6B}" type="datetime1">
              <a:rPr lang="en-US" smtClean="0"/>
              <a:t>3/5/2012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7A09-7D3C-42D2-82AA-02F92BAA7B9B}" type="datetime1">
              <a:rPr lang="en-US" smtClean="0"/>
              <a:t>3/5/2012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F058C-ED5A-49ED-8CE5-38B3F2B796F0}" type="datetime1">
              <a:rPr lang="en-US" smtClean="0"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341/641 Spring 2012 -- Lecture 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4A939-23F3-459E-9125-2D4B3441939B}" type="datetime1">
              <a:rPr lang="en-US" smtClean="0"/>
              <a:t>3/5/2012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914400"/>
            <a:ext cx="75438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341/641 </a:t>
            </a:r>
          </a:p>
          <a:p>
            <a:pPr algn="ctr"/>
            <a:r>
              <a:rPr lang="en-US" sz="3200" b="1" dirty="0" smtClean="0"/>
              <a:t>Thermodynamics and Statistical Physics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Lecture 18</a:t>
            </a:r>
          </a:p>
          <a:p>
            <a:pPr algn="ctr"/>
            <a:endParaRPr lang="en-US" sz="2000" b="1" dirty="0"/>
          </a:p>
          <a:p>
            <a:r>
              <a:rPr lang="en-US" sz="2400" dirty="0" smtClean="0"/>
              <a:t>Methodologies of statistical mechanics. (Chapter 5 in STP)</a:t>
            </a:r>
          </a:p>
          <a:p>
            <a:pPr marL="914400" lvl="1" indent="-457200">
              <a:buFont typeface="+mj-lt"/>
              <a:buAutoNum type="alphaUcPeriod"/>
            </a:pPr>
            <a:endParaRPr lang="en-US" sz="2400" dirty="0" smtClean="0"/>
          </a:p>
          <a:p>
            <a:pPr lvl="1"/>
            <a:r>
              <a:rPr lang="en-US" sz="2400" dirty="0" err="1" smtClean="0"/>
              <a:t>Ising</a:t>
            </a:r>
            <a:r>
              <a:rPr lang="en-US" sz="2400" dirty="0" smtClean="0"/>
              <a:t> model </a:t>
            </a:r>
            <a:r>
              <a:rPr lang="en-US" sz="2400" dirty="0" smtClean="0"/>
              <a:t>systems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US" sz="2400" dirty="0" smtClean="0"/>
              <a:t>Definition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US" sz="2400" dirty="0" smtClean="0"/>
              <a:t>Exact solution for 1-dimension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US" sz="2400" dirty="0" smtClean="0"/>
              <a:t>Mean field solution</a:t>
            </a:r>
            <a:endParaRPr lang="en-US" sz="2400" dirty="0" smtClean="0"/>
          </a:p>
          <a:p>
            <a:pPr lvl="1"/>
            <a:endParaRPr lang="en-US" sz="2400" dirty="0" smtClean="0"/>
          </a:p>
          <a:p>
            <a:pPr marL="457200" indent="-457200">
              <a:buFont typeface="+mj-lt"/>
              <a:buAutoNum type="alphaUcPeriod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368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ED079-5883-46CD-84DF-AF54CDF051B2}" type="datetime1">
              <a:rPr lang="en-US" smtClean="0"/>
              <a:t>3/5/2012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2286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1-dimensional </a:t>
            </a:r>
            <a:r>
              <a:rPr lang="en-US" sz="2400" dirty="0" err="1" smtClean="0"/>
              <a:t>Ising</a:t>
            </a:r>
            <a:r>
              <a:rPr lang="en-US" sz="2400" dirty="0" smtClean="0"/>
              <a:t> system of N spins with periodic boundary conditions (s</a:t>
            </a:r>
            <a:r>
              <a:rPr lang="en-US" sz="2400" baseline="-25000" dirty="0" smtClean="0"/>
              <a:t>N+1</a:t>
            </a:r>
            <a:r>
              <a:rPr lang="en-US" sz="2400" dirty="0" smtClean="0"/>
              <a:t>=s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    (continued)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174883"/>
              </p:ext>
            </p:extLst>
          </p:nvPr>
        </p:nvGraphicFramePr>
        <p:xfrm>
          <a:off x="457200" y="1168400"/>
          <a:ext cx="8331200" cy="375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58" name="数式" r:id="rId3" imgW="4165560" imgH="1879560" progId="Equation.3">
                  <p:embed/>
                </p:oleObj>
              </mc:Choice>
              <mc:Fallback>
                <p:oleObj name="数式" r:id="rId3" imgW="4165560" imgH="18795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1168400"/>
                        <a:ext cx="8331200" cy="375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0248142"/>
              </p:ext>
            </p:extLst>
          </p:nvPr>
        </p:nvGraphicFramePr>
        <p:xfrm>
          <a:off x="1066799" y="5334000"/>
          <a:ext cx="552249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59" name="数式" r:id="rId5" imgW="1942920" imgH="241200" progId="Equation.3">
                  <p:embed/>
                </p:oleObj>
              </mc:Choice>
              <mc:Fallback>
                <p:oleObj name="数式" r:id="rId5" imgW="194292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799" y="5334000"/>
                        <a:ext cx="552249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602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ED079-5883-46CD-84DF-AF54CDF051B2}" type="datetime1">
              <a:rPr lang="en-US" smtClean="0"/>
              <a:t>3/5/2012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2286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1-dimensional </a:t>
            </a:r>
            <a:r>
              <a:rPr lang="en-US" sz="2400" dirty="0" err="1" smtClean="0"/>
              <a:t>Ising</a:t>
            </a:r>
            <a:r>
              <a:rPr lang="en-US" sz="2400" dirty="0" smtClean="0"/>
              <a:t> system of N spins with periodic boundary conditions (s</a:t>
            </a:r>
            <a:r>
              <a:rPr lang="en-US" sz="2400" baseline="-25000" dirty="0" smtClean="0"/>
              <a:t>N+1</a:t>
            </a:r>
            <a:r>
              <a:rPr lang="en-US" sz="2400" dirty="0" smtClean="0"/>
              <a:t>=s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    (continued)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4899651"/>
              </p:ext>
            </p:extLst>
          </p:nvPr>
        </p:nvGraphicFramePr>
        <p:xfrm>
          <a:off x="814388" y="1089025"/>
          <a:ext cx="6650037" cy="490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58" name="数式" r:id="rId3" imgW="2616120" imgH="2006280" progId="Equation.3">
                  <p:embed/>
                </p:oleObj>
              </mc:Choice>
              <mc:Fallback>
                <p:oleObj name="数式" r:id="rId3" imgW="2616120" imgH="20062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388" y="1089025"/>
                        <a:ext cx="6650037" cy="4906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002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ED079-5883-46CD-84DF-AF54CDF051B2}" type="datetime1">
              <a:rPr lang="en-US" smtClean="0"/>
              <a:t>3/5/2012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2286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1-dimensional </a:t>
            </a:r>
            <a:r>
              <a:rPr lang="en-US" sz="2400" dirty="0" err="1" smtClean="0"/>
              <a:t>Ising</a:t>
            </a:r>
            <a:r>
              <a:rPr lang="en-US" sz="2400" dirty="0" smtClean="0"/>
              <a:t> system of N spins with periodic boundary conditions (s</a:t>
            </a:r>
            <a:r>
              <a:rPr lang="en-US" sz="2400" baseline="-25000" dirty="0" smtClean="0"/>
              <a:t>N+1</a:t>
            </a:r>
            <a:r>
              <a:rPr lang="en-US" sz="2400" dirty="0" smtClean="0"/>
              <a:t>=s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    (continued)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4553012"/>
              </p:ext>
            </p:extLst>
          </p:nvPr>
        </p:nvGraphicFramePr>
        <p:xfrm>
          <a:off x="323850" y="1262063"/>
          <a:ext cx="8475663" cy="468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78" name="数式" r:id="rId3" imgW="3695400" imgH="2120760" progId="Equation.3">
                  <p:embed/>
                </p:oleObj>
              </mc:Choice>
              <mc:Fallback>
                <p:oleObj name="数式" r:id="rId3" imgW="3695400" imgH="2120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262063"/>
                        <a:ext cx="8475663" cy="4681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309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ED079-5883-46CD-84DF-AF54CDF051B2}" type="datetime1">
              <a:rPr lang="en-US" smtClean="0"/>
              <a:t>3/5/2012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/>
          </a:p>
        </p:txBody>
      </p:sp>
      <p:pic>
        <p:nvPicPr>
          <p:cNvPr id="149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057400"/>
            <a:ext cx="59436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1486331"/>
              </p:ext>
            </p:extLst>
          </p:nvPr>
        </p:nvGraphicFramePr>
        <p:xfrm>
          <a:off x="609600" y="304800"/>
          <a:ext cx="5038725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18" name="数式" r:id="rId4" imgW="2197080" imgH="457200" progId="Equation.3">
                  <p:embed/>
                </p:oleObj>
              </mc:Choice>
              <mc:Fallback>
                <p:oleObj name="数式" r:id="rId4" imgW="219708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04800"/>
                        <a:ext cx="5038725" cy="1009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38600" y="5671458"/>
            <a:ext cx="12192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Symbol" pitchFamily="18" charset="2"/>
              </a:rPr>
              <a:t>b</a:t>
            </a:r>
            <a:r>
              <a:rPr lang="en-US" sz="2400" b="1" i="1" dirty="0" err="1" smtClean="0"/>
              <a:t>H</a:t>
            </a:r>
            <a:endParaRPr lang="en-US" sz="2400" b="1" i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57200" y="3276600"/>
            <a:ext cx="762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Symbol" pitchFamily="18" charset="2"/>
              </a:rPr>
              <a:t>M/N</a:t>
            </a:r>
            <a:endParaRPr lang="en-US" sz="2400" b="1" i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2438400" y="3124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Symbol" pitchFamily="18" charset="2"/>
              </a:rPr>
              <a:t>b</a:t>
            </a:r>
            <a:r>
              <a:rPr lang="en-US" sz="2400" b="1" i="1" dirty="0" err="1" smtClean="0"/>
              <a:t>J</a:t>
            </a:r>
            <a:r>
              <a:rPr lang="en-US" sz="2400" b="1" i="1" dirty="0" smtClean="0"/>
              <a:t>=0</a:t>
            </a:r>
            <a:endParaRPr lang="en-US" sz="2400" b="1" i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905000" y="22860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Symbol" pitchFamily="18" charset="2"/>
              </a:rPr>
              <a:t>b</a:t>
            </a:r>
            <a:r>
              <a:rPr lang="en-US" sz="2400" b="1" i="1" dirty="0" err="1" smtClean="0"/>
              <a:t>J</a:t>
            </a:r>
            <a:r>
              <a:rPr lang="en-US" sz="2400" b="1" i="1" dirty="0" smtClean="0"/>
              <a:t>=1</a:t>
            </a:r>
            <a:endParaRPr lang="en-US" sz="2400" b="1" i="1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1676400" y="17526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Symbol" pitchFamily="18" charset="2"/>
              </a:rPr>
              <a:t>b</a:t>
            </a:r>
            <a:r>
              <a:rPr lang="en-US" sz="2400" b="1" i="1" dirty="0" err="1" smtClean="0"/>
              <a:t>J</a:t>
            </a:r>
            <a:r>
              <a:rPr lang="en-US" sz="2400" b="1" i="1" dirty="0" smtClean="0"/>
              <a:t>=2</a:t>
            </a:r>
            <a:endParaRPr lang="en-US" sz="24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326818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ED079-5883-46CD-84DF-AF54CDF051B2}" type="datetime1">
              <a:rPr lang="en-US" smtClean="0"/>
              <a:t>3/5/2012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835402"/>
              </p:ext>
            </p:extLst>
          </p:nvPr>
        </p:nvGraphicFramePr>
        <p:xfrm>
          <a:off x="1289050" y="1074737"/>
          <a:ext cx="4806950" cy="540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39" name="数式" r:id="rId3" imgW="1892160" imgH="2209680" progId="Equation.3">
                  <p:embed/>
                </p:oleObj>
              </mc:Choice>
              <mc:Fallback>
                <p:oleObj name="数式" r:id="rId3" imgW="1892160" imgH="2209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9050" y="1074737"/>
                        <a:ext cx="4806950" cy="540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4572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Mean field approximation for 1-dimensional </a:t>
            </a:r>
            <a:r>
              <a:rPr lang="en-US" sz="2400" dirty="0" err="1" smtClean="0"/>
              <a:t>Ising</a:t>
            </a:r>
            <a:r>
              <a:rPr lang="en-US" sz="2400" dirty="0" smtClean="0"/>
              <a:t> model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03136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ED079-5883-46CD-84DF-AF54CDF051B2}" type="datetime1">
              <a:rPr lang="en-US" smtClean="0"/>
              <a:t>3/5/2012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933582"/>
              </p:ext>
            </p:extLst>
          </p:nvPr>
        </p:nvGraphicFramePr>
        <p:xfrm>
          <a:off x="242888" y="1054100"/>
          <a:ext cx="8370887" cy="296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61" name="数式" r:id="rId3" imgW="3429000" imgH="1218960" progId="Equation.3">
                  <p:embed/>
                </p:oleObj>
              </mc:Choice>
              <mc:Fallback>
                <p:oleObj name="数式" r:id="rId3" imgW="3429000" imgH="12189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8" y="1054100"/>
                        <a:ext cx="8370887" cy="296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3810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Mean field partition function and Free energy: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04721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476C-6DA9-4FC2-B900-25E36372B907}" type="datetime1">
              <a:rPr lang="en-US" smtClean="0"/>
              <a:t>3/5/2012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pic>
        <p:nvPicPr>
          <p:cNvPr id="14848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5" t="18559" r="54414" b="7295"/>
          <a:stretch/>
        </p:blipFill>
        <p:spPr bwMode="auto">
          <a:xfrm>
            <a:off x="1447800" y="152400"/>
            <a:ext cx="5980239" cy="6356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1143000" y="4800600"/>
            <a:ext cx="381000" cy="2286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7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78D56-4B7D-4438-A93E-D0CA2636A6D3}" type="datetime1">
              <a:rPr lang="en-US" smtClean="0"/>
              <a:t>3/5/2012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6096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Statistical mechanics of spin ½ systems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7266109"/>
              </p:ext>
            </p:extLst>
          </p:nvPr>
        </p:nvGraphicFramePr>
        <p:xfrm>
          <a:off x="152400" y="1417638"/>
          <a:ext cx="8839200" cy="170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98" name="数式" r:id="rId3" imgW="3479760" imgH="698400" progId="Equation.3">
                  <p:embed/>
                </p:oleObj>
              </mc:Choice>
              <mc:Fallback>
                <p:oleObj name="数式" r:id="rId3" imgW="3479760" imgH="698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1417638"/>
                        <a:ext cx="8839200" cy="1706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7025733"/>
              </p:ext>
            </p:extLst>
          </p:nvPr>
        </p:nvGraphicFramePr>
        <p:xfrm>
          <a:off x="304801" y="3181350"/>
          <a:ext cx="6857999" cy="321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99" name="数式" r:id="rId5" imgW="2895480" imgH="1320480" progId="Equation.3">
                  <p:embed/>
                </p:oleObj>
              </mc:Choice>
              <mc:Fallback>
                <p:oleObj name="数式" r:id="rId5" imgW="2895480" imgH="1320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1" y="3181350"/>
                        <a:ext cx="6857999" cy="321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159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78D56-4B7D-4438-A93E-D0CA2636A6D3}" type="datetime1">
              <a:rPr lang="en-US" smtClean="0"/>
              <a:t>3/5/2012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4572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Calculation of Z</a:t>
            </a:r>
            <a:r>
              <a:rPr lang="en-US" sz="2400" baseline="-25000" dirty="0" smtClean="0"/>
              <a:t>1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2492011"/>
              </p:ext>
            </p:extLst>
          </p:nvPr>
        </p:nvGraphicFramePr>
        <p:xfrm>
          <a:off x="1081087" y="1143000"/>
          <a:ext cx="6386513" cy="148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5" name="数式" r:id="rId3" imgW="2616120" imgH="609480" progId="Equation.3">
                  <p:embed/>
                </p:oleObj>
              </mc:Choice>
              <mc:Fallback>
                <p:oleObj name="数式" r:id="rId3" imgW="261612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1087" y="1143000"/>
                        <a:ext cx="6386513" cy="148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0" y="2129135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Thermodynamic functions: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3329879"/>
              </p:ext>
            </p:extLst>
          </p:nvPr>
        </p:nvGraphicFramePr>
        <p:xfrm>
          <a:off x="609600" y="3276600"/>
          <a:ext cx="8247063" cy="294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6" name="数式" r:id="rId5" imgW="3377880" imgH="1206360" progId="Equation.3">
                  <p:embed/>
                </p:oleObj>
              </mc:Choice>
              <mc:Fallback>
                <p:oleObj name="数式" r:id="rId5" imgW="3377880" imgH="1206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276600"/>
                        <a:ext cx="8247063" cy="294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941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A0C1-F79D-41F5-9EFD-2435A38D9725}" type="datetime1">
              <a:rPr lang="en-US" smtClean="0"/>
              <a:t>3/5/2012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Independent particle system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8821867"/>
              </p:ext>
            </p:extLst>
          </p:nvPr>
        </p:nvGraphicFramePr>
        <p:xfrm>
          <a:off x="1143000" y="1066800"/>
          <a:ext cx="4000500" cy="161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317" name="数式" r:id="rId3" imgW="1574640" imgH="660240" progId="Equation.3">
                  <p:embed/>
                </p:oleObj>
              </mc:Choice>
              <mc:Fallback>
                <p:oleObj name="数式" r:id="rId3" imgW="1574640" imgH="660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066800"/>
                        <a:ext cx="4000500" cy="1614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814935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Interacting particle system – </a:t>
            </a:r>
            <a:r>
              <a:rPr lang="en-US" sz="2400" dirty="0" err="1" smtClean="0"/>
              <a:t>Ising</a:t>
            </a:r>
            <a:r>
              <a:rPr lang="en-US" sz="2400" dirty="0" smtClean="0"/>
              <a:t> model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4940336"/>
              </p:ext>
            </p:extLst>
          </p:nvPr>
        </p:nvGraphicFramePr>
        <p:xfrm>
          <a:off x="1158875" y="3338513"/>
          <a:ext cx="3968750" cy="161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318" name="数式" r:id="rId5" imgW="1562040" imgH="660240" progId="Equation.3">
                  <p:embed/>
                </p:oleObj>
              </mc:Choice>
              <mc:Fallback>
                <p:oleObj name="数式" r:id="rId5" imgW="1562040" imgH="660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875" y="3338513"/>
                        <a:ext cx="3968750" cy="1614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253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6846E-ABE1-42D5-A109-DD7A9D97447F}" type="datetime1">
              <a:rPr lang="en-US" smtClean="0"/>
              <a:t>3/5/2012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Ising</a:t>
            </a:r>
            <a:r>
              <a:rPr lang="en-US" sz="2400" dirty="0" smtClean="0"/>
              <a:t> model for H = 0 and N=2</a:t>
            </a:r>
          </a:p>
        </p:txBody>
      </p:sp>
      <p:pic>
        <p:nvPicPr>
          <p:cNvPr id="13926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88" t="45581" r="10756" b="27210"/>
          <a:stretch/>
        </p:blipFill>
        <p:spPr bwMode="auto">
          <a:xfrm>
            <a:off x="533400" y="2209800"/>
            <a:ext cx="7506630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5631822"/>
              </p:ext>
            </p:extLst>
          </p:nvPr>
        </p:nvGraphicFramePr>
        <p:xfrm>
          <a:off x="1219200" y="722313"/>
          <a:ext cx="2549525" cy="161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355" name="数式" r:id="rId4" imgW="1002960" imgH="660240" progId="Equation.3">
                  <p:embed/>
                </p:oleObj>
              </mc:Choice>
              <mc:Fallback>
                <p:oleObj name="数式" r:id="rId4" imgW="1002960" imgH="6602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722313"/>
                        <a:ext cx="2549525" cy="1614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8999402"/>
              </p:ext>
            </p:extLst>
          </p:nvPr>
        </p:nvGraphicFramePr>
        <p:xfrm>
          <a:off x="809625" y="4343400"/>
          <a:ext cx="6227763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356" name="数式" r:id="rId6" imgW="2450880" imgH="685800" progId="Equation.3">
                  <p:embed/>
                </p:oleObj>
              </mc:Choice>
              <mc:Fallback>
                <p:oleObj name="数式" r:id="rId6" imgW="2450880" imgH="685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25" y="4343400"/>
                        <a:ext cx="6227763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403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79A8-FF54-4EE6-AA43-206EB89253B4}" type="datetime1">
              <a:rPr lang="en-US" smtClean="0"/>
              <a:t>3/5/2012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524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Ising</a:t>
            </a:r>
            <a:r>
              <a:rPr lang="en-US" sz="2400" dirty="0" smtClean="0"/>
              <a:t> model for H ≠ 0 and N=2</a:t>
            </a:r>
          </a:p>
        </p:txBody>
      </p:sp>
      <p:pic>
        <p:nvPicPr>
          <p:cNvPr id="13926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88" t="45581" r="10756" b="27210"/>
          <a:stretch/>
        </p:blipFill>
        <p:spPr bwMode="auto">
          <a:xfrm>
            <a:off x="533400" y="1981200"/>
            <a:ext cx="7506630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6263806"/>
              </p:ext>
            </p:extLst>
          </p:nvPr>
        </p:nvGraphicFramePr>
        <p:xfrm>
          <a:off x="500743" y="581408"/>
          <a:ext cx="3968750" cy="161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63" name="数式" r:id="rId4" imgW="1562040" imgH="660240" progId="Equation.3">
                  <p:embed/>
                </p:oleObj>
              </mc:Choice>
              <mc:Fallback>
                <p:oleObj name="数式" r:id="rId4" imgW="156204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743" y="581408"/>
                        <a:ext cx="3968750" cy="1614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6868644"/>
              </p:ext>
            </p:extLst>
          </p:nvPr>
        </p:nvGraphicFramePr>
        <p:xfrm>
          <a:off x="457200" y="4037013"/>
          <a:ext cx="8451850" cy="183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64" name="数式" r:id="rId6" imgW="3327120" imgH="749160" progId="Equation.3">
                  <p:embed/>
                </p:oleObj>
              </mc:Choice>
              <mc:Fallback>
                <p:oleObj name="数式" r:id="rId6" imgW="3327120" imgH="749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037013"/>
                        <a:ext cx="8451850" cy="1830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722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522D-BBA5-4642-897C-515B12F09995}" type="datetime1">
              <a:rPr lang="en-US" smtClean="0"/>
              <a:t>3/5/2012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Partition function for 1-dimensional </a:t>
            </a:r>
            <a:r>
              <a:rPr lang="en-US" sz="2400" dirty="0" err="1" smtClean="0"/>
              <a:t>Ising</a:t>
            </a:r>
            <a:r>
              <a:rPr lang="en-US" sz="2400" dirty="0" smtClean="0"/>
              <a:t> system of N spins with periodic boundary conditions (s</a:t>
            </a:r>
            <a:r>
              <a:rPr lang="en-US" sz="2400" baseline="-25000" dirty="0" smtClean="0"/>
              <a:t>N+1</a:t>
            </a:r>
            <a:r>
              <a:rPr lang="en-US" sz="2400" dirty="0" smtClean="0"/>
              <a:t>=s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4556115"/>
              </p:ext>
            </p:extLst>
          </p:nvPr>
        </p:nvGraphicFramePr>
        <p:xfrm>
          <a:off x="719138" y="1336675"/>
          <a:ext cx="8196262" cy="503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51" name="数式" r:id="rId3" imgW="3225600" imgH="2057400" progId="Equation.3">
                  <p:embed/>
                </p:oleObj>
              </mc:Choice>
              <mc:Fallback>
                <p:oleObj name="数式" r:id="rId3" imgW="3225600" imgH="2057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38" y="1336675"/>
                        <a:ext cx="8196262" cy="503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595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ED079-5883-46CD-84DF-AF54CDF051B2}" type="datetime1">
              <a:rPr lang="en-US" smtClean="0"/>
              <a:t>3/5/2012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5235670"/>
              </p:ext>
            </p:extLst>
          </p:nvPr>
        </p:nvGraphicFramePr>
        <p:xfrm>
          <a:off x="228600" y="1098550"/>
          <a:ext cx="8164513" cy="360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45" name="数式" r:id="rId3" imgW="3213000" imgH="1473120" progId="Equation.3">
                  <p:embed/>
                </p:oleObj>
              </mc:Choice>
              <mc:Fallback>
                <p:oleObj name="数式" r:id="rId3" imgW="3213000" imgH="14731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098550"/>
                        <a:ext cx="8164513" cy="3602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2286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1-dimensional </a:t>
            </a:r>
            <a:r>
              <a:rPr lang="en-US" sz="2400" dirty="0" err="1" smtClean="0"/>
              <a:t>Ising</a:t>
            </a:r>
            <a:r>
              <a:rPr lang="en-US" sz="2400" dirty="0" smtClean="0"/>
              <a:t> system of N spins with periodic boundary conditions (s</a:t>
            </a:r>
            <a:r>
              <a:rPr lang="en-US" sz="2400" baseline="-25000" dirty="0" smtClean="0"/>
              <a:t>N+1</a:t>
            </a:r>
            <a:r>
              <a:rPr lang="en-US" sz="2400" dirty="0" smtClean="0"/>
              <a:t>=s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    (continued)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07583"/>
              </p:ext>
            </p:extLst>
          </p:nvPr>
        </p:nvGraphicFramePr>
        <p:xfrm>
          <a:off x="609600" y="5181600"/>
          <a:ext cx="2065337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46" name="数式" r:id="rId5" imgW="812520" imgH="241200" progId="Equation.3">
                  <p:embed/>
                </p:oleObj>
              </mc:Choice>
              <mc:Fallback>
                <p:oleObj name="数式" r:id="rId5" imgW="812520" imgH="24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181600"/>
                        <a:ext cx="2065337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297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50800">
          <a:tailEnd type="triangl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10298</TotalTime>
  <Words>303</Words>
  <Application>Microsoft Office PowerPoint</Application>
  <PresentationFormat>On-screen Show (4:3)</PresentationFormat>
  <Paragraphs>76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Office Theme</vt:lpstr>
      <vt:lpstr>数式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WFU2011</cp:lastModifiedBy>
  <cp:revision>603</cp:revision>
  <cp:lastPrinted>2012-02-15T14:55:21Z</cp:lastPrinted>
  <dcterms:created xsi:type="dcterms:W3CDTF">2012-01-10T18:32:24Z</dcterms:created>
  <dcterms:modified xsi:type="dcterms:W3CDTF">2012-03-05T15:59:27Z</dcterms:modified>
</cp:coreProperties>
</file>