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7" r:id="rId2"/>
    <p:sldId id="374" r:id="rId3"/>
    <p:sldId id="423" r:id="rId4"/>
    <p:sldId id="432" r:id="rId5"/>
    <p:sldId id="433" r:id="rId6"/>
    <p:sldId id="434" r:id="rId7"/>
    <p:sldId id="435" r:id="rId8"/>
    <p:sldId id="436" r:id="rId9"/>
    <p:sldId id="437" r:id="rId10"/>
    <p:sldId id="444" r:id="rId11"/>
    <p:sldId id="438" r:id="rId12"/>
    <p:sldId id="439" r:id="rId13"/>
    <p:sldId id="440" r:id="rId14"/>
    <p:sldId id="441" r:id="rId15"/>
    <p:sldId id="442" r:id="rId16"/>
    <p:sldId id="443" r:id="rId17"/>
    <p:sldId id="445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4718" autoAdjust="0"/>
  </p:normalViewPr>
  <p:slideViewPr>
    <p:cSldViewPr>
      <p:cViewPr varScale="1">
        <p:scale>
          <a:sx n="87" d="100"/>
          <a:sy n="87" d="100"/>
        </p:scale>
        <p:origin x="-14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7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66EF-68C7-4C57-8CC0-A6E77B0D7B91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1B25-F887-4E9A-967D-EA23B027F58F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3663-2B1F-4BF3-9704-6F08851DA165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802-C894-4452-BB8F-7D1FF42C1959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AAF-D927-4834-98D0-25F9EC6BCD78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8F42-1CC1-41D4-9B39-FFBA59AAE2E6}" type="datetime1">
              <a:rPr lang="en-US" smtClean="0"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E338C-BA9B-420D-B1DB-F7B300C7A298}" type="datetime1">
              <a:rPr lang="en-US" smtClean="0"/>
              <a:t>3/7/2012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99258-6963-43EF-990A-0F27B1094DE7}" type="datetime1">
              <a:rPr lang="en-US" smtClean="0"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F4B6-851E-4C19-800E-0886F3B744D1}" type="datetime1">
              <a:rPr lang="en-US" smtClean="0"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7BBA-03BC-4720-9671-1FF98224C6C2}" type="datetime1">
              <a:rPr lang="en-US" smtClean="0"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CCDF8-B645-45FF-A627-E03C4D83454E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file:///D:\Userdata\Userdata\Coursework\s12phy341\Lecturenotes\Lecture19\stp_Ising2D.ja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30.wmf"/><Relationship Id="rId3" Type="http://schemas.openxmlformats.org/officeDocument/2006/relationships/image" Target="../media/image32.png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5.png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5477-A171-45CF-AB42-1CDA497BEE7F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19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Methodologies of statistical mechanics. (Chapter 5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r>
              <a:rPr lang="en-US" sz="2400" dirty="0" err="1" smtClean="0"/>
              <a:t>Ising</a:t>
            </a:r>
            <a:r>
              <a:rPr lang="en-US" sz="2400" dirty="0" smtClean="0"/>
              <a:t> model systems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 smtClean="0"/>
              <a:t>Definition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 smtClean="0"/>
              <a:t>Exact solution for 1-dimension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 smtClean="0"/>
              <a:t>Mean field </a:t>
            </a:r>
            <a:r>
              <a:rPr lang="en-US" sz="2400" dirty="0" smtClean="0"/>
              <a:t>solution for 1-d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 err="1" smtClean="0"/>
              <a:t>Ising</a:t>
            </a:r>
            <a:r>
              <a:rPr lang="en-US" sz="2400" dirty="0" smtClean="0"/>
              <a:t> model for 2 dimensions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pic>
        <p:nvPicPr>
          <p:cNvPr id="162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1524000"/>
            <a:ext cx="4933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Elliptic integral function 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(x)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3400" y="2362199"/>
            <a:ext cx="164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Re[K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(x)]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24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9" t="26160" r="16866" b="14438"/>
          <a:stretch/>
        </p:blipFill>
        <p:spPr bwMode="auto">
          <a:xfrm>
            <a:off x="410736" y="152400"/>
            <a:ext cx="8352264" cy="4865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401912"/>
              </p:ext>
            </p:extLst>
          </p:nvPr>
        </p:nvGraphicFramePr>
        <p:xfrm>
          <a:off x="1671638" y="5170488"/>
          <a:ext cx="601027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4" name="数式" r:id="rId5" imgW="3682800" imgH="660240" progId="Equation.3">
                  <p:embed/>
                </p:oleObj>
              </mc:Choice>
              <mc:Fallback>
                <p:oleObj name="数式" r:id="rId5" imgW="368280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1638" y="5170488"/>
                        <a:ext cx="6010275" cy="1077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88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Magnetic properties of 2-dimensional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371422"/>
              </p:ext>
            </p:extLst>
          </p:nvPr>
        </p:nvGraphicFramePr>
        <p:xfrm>
          <a:off x="680670" y="614065"/>
          <a:ext cx="6841359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78" name="数式" r:id="rId3" imgW="3708360" imgH="736560" progId="Equation.3">
                  <p:embed/>
                </p:oleObj>
              </mc:Choice>
              <mc:Fallback>
                <p:oleObj name="数式" r:id="rId3" imgW="3708360" imgH="736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0670" y="614065"/>
                        <a:ext cx="6841359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565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8" t="25025" r="17143" b="24197"/>
          <a:stretch/>
        </p:blipFill>
        <p:spPr bwMode="auto">
          <a:xfrm>
            <a:off x="471139" y="2133600"/>
            <a:ext cx="8302614" cy="4159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1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Simulation of 2-dimensional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with Monte Carlo sampling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smtClean="0">
                <a:hlinkClick r:id="rId2" action="ppaction://program"/>
              </a:rPr>
              <a:t>stp_Ising2D.jar</a:t>
            </a:r>
            <a:endParaRPr lang="en-US" sz="2400" dirty="0" smtClean="0"/>
          </a:p>
        </p:txBody>
      </p:sp>
      <p:pic>
        <p:nvPicPr>
          <p:cNvPr id="156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46643"/>
            <a:ext cx="340995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549298"/>
            <a:ext cx="285750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4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Ising</a:t>
            </a:r>
            <a:r>
              <a:rPr lang="en-US" sz="2400" dirty="0" smtClean="0"/>
              <a:t> model in various lattices – mean field solutions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871606"/>
              </p:ext>
            </p:extLst>
          </p:nvPr>
        </p:nvGraphicFramePr>
        <p:xfrm>
          <a:off x="762000" y="685800"/>
          <a:ext cx="3968750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58" name="数式" r:id="rId3" imgW="1562040" imgH="660240" progId="Equation.3">
                  <p:embed/>
                </p:oleObj>
              </mc:Choice>
              <mc:Fallback>
                <p:oleObj name="数式" r:id="rId3" imgW="1562040" imgH="660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3968750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533400" y="2434643"/>
            <a:ext cx="1600200" cy="2214265"/>
            <a:chOff x="990600" y="3124200"/>
            <a:chExt cx="1600200" cy="2214265"/>
          </a:xfrm>
        </p:grpSpPr>
        <p:sp>
          <p:nvSpPr>
            <p:cNvPr id="7" name="Rectangle 6"/>
            <p:cNvSpPr/>
            <p:nvPr/>
          </p:nvSpPr>
          <p:spPr>
            <a:xfrm>
              <a:off x="990600" y="31242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0" y="31242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400" y="31242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90600" y="36576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24000" y="36576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57400" y="36576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0600" y="41910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57400" y="41910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524000" y="41910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1100" y="4876800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q=4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38400" y="2400026"/>
            <a:ext cx="1828800" cy="2202833"/>
            <a:chOff x="3352800" y="2750167"/>
            <a:chExt cx="1828800" cy="2202833"/>
          </a:xfrm>
        </p:grpSpPr>
        <p:sp>
          <p:nvSpPr>
            <p:cNvPr id="16" name="Isosceles Triangle 15"/>
            <p:cNvSpPr/>
            <p:nvPr/>
          </p:nvSpPr>
          <p:spPr>
            <a:xfrm>
              <a:off x="3657600" y="32766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3962400" y="2750167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4267200" y="32766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3962400" y="3806952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 rot="10800000">
              <a:off x="4267200" y="3806953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3962400" y="32766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 rot="10800000">
              <a:off x="3657600" y="3813048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4572000" y="38100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3352800" y="38100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0000" y="4491335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q=6</a:t>
              </a: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092509"/>
              </p:ext>
            </p:extLst>
          </p:nvPr>
        </p:nvGraphicFramePr>
        <p:xfrm>
          <a:off x="3951514" y="4372026"/>
          <a:ext cx="4872037" cy="186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59" name="数式" r:id="rId5" imgW="1917360" imgH="761760" progId="Equation.3">
                  <p:embed/>
                </p:oleObj>
              </mc:Choice>
              <mc:Fallback>
                <p:oleObj name="数式" r:id="rId5" imgW="1917360" imgH="761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514" y="4372026"/>
                        <a:ext cx="4872037" cy="186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6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811301"/>
              </p:ext>
            </p:extLst>
          </p:nvPr>
        </p:nvGraphicFramePr>
        <p:xfrm>
          <a:off x="457200" y="914400"/>
          <a:ext cx="4872037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80" name="数式" r:id="rId3" imgW="1917360" imgH="761760" progId="Equation.3">
                  <p:embed/>
                </p:oleObj>
              </mc:Choice>
              <mc:Fallback>
                <p:oleObj name="数式" r:id="rId3" imgW="1917360" imgH="76176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4872037" cy="186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Self-consistency condition for mean field treatment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5803"/>
              </p:ext>
            </p:extLst>
          </p:nvPr>
        </p:nvGraphicFramePr>
        <p:xfrm>
          <a:off x="1143000" y="2971800"/>
          <a:ext cx="6034088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81" name="数式" r:id="rId5" imgW="2374560" imgH="1231560" progId="Equation.3">
                  <p:embed/>
                </p:oleObj>
              </mc:Choice>
              <mc:Fallback>
                <p:oleObj name="数式" r:id="rId5" imgW="2374560" imgH="1231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71800"/>
                        <a:ext cx="6034088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92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166136"/>
              </p:ext>
            </p:extLst>
          </p:nvPr>
        </p:nvGraphicFramePr>
        <p:xfrm>
          <a:off x="990600" y="685800"/>
          <a:ext cx="3582988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60" name="数式" r:id="rId4" imgW="1409400" imgH="215640" progId="Equation.3">
                  <p:embed/>
                </p:oleObj>
              </mc:Choice>
              <mc:Fallback>
                <p:oleObj name="数式" r:id="rId4" imgW="14094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85800"/>
                        <a:ext cx="3582988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662714"/>
              </p:ext>
            </p:extLst>
          </p:nvPr>
        </p:nvGraphicFramePr>
        <p:xfrm>
          <a:off x="3476625" y="3061154"/>
          <a:ext cx="15811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61" name="数式" r:id="rId6" imgW="622080" imgH="203040" progId="Equation.3">
                  <p:embed/>
                </p:oleObj>
              </mc:Choice>
              <mc:Fallback>
                <p:oleObj name="数式" r:id="rId6" imgW="6220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25" y="3061154"/>
                        <a:ext cx="15811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828819"/>
              </p:ext>
            </p:extLst>
          </p:nvPr>
        </p:nvGraphicFramePr>
        <p:xfrm>
          <a:off x="4006850" y="2133600"/>
          <a:ext cx="12255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62" name="数式" r:id="rId8" imgW="482400" imgH="203040" progId="Equation.3">
                  <p:embed/>
                </p:oleObj>
              </mc:Choice>
              <mc:Fallback>
                <p:oleObj name="数式" r:id="rId8" imgW="4824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850" y="2133600"/>
                        <a:ext cx="12255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54630"/>
              </p:ext>
            </p:extLst>
          </p:nvPr>
        </p:nvGraphicFramePr>
        <p:xfrm>
          <a:off x="2438400" y="1828800"/>
          <a:ext cx="12906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63" name="数式" r:id="rId10" imgW="507960" imgH="203040" progId="Equation.3">
                  <p:embed/>
                </p:oleObj>
              </mc:Choice>
              <mc:Fallback>
                <p:oleObj name="数式" r:id="rId10" imgW="5079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28800"/>
                        <a:ext cx="1290638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840331"/>
              </p:ext>
            </p:extLst>
          </p:nvPr>
        </p:nvGraphicFramePr>
        <p:xfrm>
          <a:off x="4090988" y="1711325"/>
          <a:ext cx="15478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64" name="数式" r:id="rId12" imgW="609480" imgH="203040" progId="Equation.3">
                  <p:embed/>
                </p:oleObj>
              </mc:Choice>
              <mc:Fallback>
                <p:oleObj name="数式" r:id="rId12" imgW="6094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988" y="1711325"/>
                        <a:ext cx="1547812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9"/>
          <p:cNvSpPr/>
          <p:nvPr/>
        </p:nvSpPr>
        <p:spPr>
          <a:xfrm>
            <a:off x="3886200" y="1948544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38600" y="1796142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305568"/>
              </p:ext>
            </p:extLst>
          </p:nvPr>
        </p:nvGraphicFramePr>
        <p:xfrm>
          <a:off x="4799013" y="3690938"/>
          <a:ext cx="4160837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65" name="数式" r:id="rId14" imgW="1638000" imgH="660240" progId="Equation.3">
                  <p:embed/>
                </p:oleObj>
              </mc:Choice>
              <mc:Fallback>
                <p:oleObj name="数式" r:id="rId14" imgW="1638000" imgH="660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3690938"/>
                        <a:ext cx="4160837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2286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self-consistency condition: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5715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Mean field solutions exhibit “critical behavior” (phase transition) at </a:t>
            </a:r>
            <a:r>
              <a:rPr lang="en-US" sz="2400" dirty="0" err="1" smtClean="0">
                <a:latin typeface="Symbol" pitchFamily="18" charset="2"/>
                <a:sym typeface="Wingdings" pitchFamily="2" charset="2"/>
              </a:rPr>
              <a:t>b</a:t>
            </a:r>
            <a:r>
              <a:rPr lang="en-US" sz="2400" baseline="-25000" dirty="0" err="1" smtClean="0">
                <a:sym typeface="Wingdings" pitchFamily="2" charset="2"/>
              </a:rPr>
              <a:t>c</a:t>
            </a:r>
            <a:r>
              <a:rPr lang="en-US" sz="2400" dirty="0" err="1" smtClean="0">
                <a:sym typeface="Wingdings" pitchFamily="2" charset="2"/>
              </a:rPr>
              <a:t>Jq</a:t>
            </a:r>
            <a:r>
              <a:rPr lang="en-US" sz="2400" dirty="0" smtClean="0">
                <a:sym typeface="Wingdings" pitchFamily="2" charset="2"/>
              </a:rPr>
              <a:t>=1.</a:t>
            </a:r>
            <a:endParaRPr lang="en-US" sz="2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2438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H=0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13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2286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self-consistency </a:t>
            </a:r>
            <a:r>
              <a:rPr lang="en-US" sz="2400" dirty="0" smtClean="0"/>
              <a:t>condition for </a:t>
            </a:r>
            <a:r>
              <a:rPr lang="en-US" sz="2400" i="1" dirty="0" smtClean="0"/>
              <a:t>H</a:t>
            </a:r>
            <a:r>
              <a:rPr lang="en-US" sz="2400" dirty="0" smtClean="0"/>
              <a:t>=0: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333759"/>
              </p:ext>
            </p:extLst>
          </p:nvPr>
        </p:nvGraphicFramePr>
        <p:xfrm>
          <a:off x="6019800" y="228600"/>
          <a:ext cx="287178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6" name="数式" r:id="rId3" imgW="1130040" imgH="215640" progId="Equation.3">
                  <p:embed/>
                </p:oleObj>
              </mc:Choice>
              <mc:Fallback>
                <p:oleObj name="数式" r:id="rId3" imgW="113004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8600"/>
                        <a:ext cx="2871787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4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22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" y="3657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m</a:t>
            </a:r>
            <a:endParaRPr lang="en-US" sz="2400" i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505200" y="6015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endParaRPr lang="en-US" sz="2400" i="1" baseline="-250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023278"/>
              </p:ext>
            </p:extLst>
          </p:nvPr>
        </p:nvGraphicFramePr>
        <p:xfrm>
          <a:off x="152400" y="762000"/>
          <a:ext cx="7292976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7" name="数式" r:id="rId6" imgW="2869920" imgH="711000" progId="Equation.3">
                  <p:embed/>
                </p:oleObj>
              </mc:Choice>
              <mc:Fallback>
                <p:oleObj name="数式" r:id="rId6" imgW="286992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7292976" cy="174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7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0CD6-FBCE-4E78-AD7F-624CFCA24757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617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4" t="19581" r="55024" b="12513"/>
          <a:stretch/>
        </p:blipFill>
        <p:spPr bwMode="auto">
          <a:xfrm>
            <a:off x="1905000" y="533400"/>
            <a:ext cx="580978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714500" y="44196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1BF9-7841-4593-AFFE-6E2E57220EB1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871606"/>
              </p:ext>
            </p:extLst>
          </p:nvPr>
        </p:nvGraphicFramePr>
        <p:xfrm>
          <a:off x="762000" y="685800"/>
          <a:ext cx="396875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93" name="数式" r:id="rId3" imgW="1562040" imgH="660240" progId="Equation.3">
                  <p:embed/>
                </p:oleObj>
              </mc:Choice>
              <mc:Fallback>
                <p:oleObj name="数式" r:id="rId3" imgW="156204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396875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596436"/>
              </p:ext>
            </p:extLst>
          </p:nvPr>
        </p:nvGraphicFramePr>
        <p:xfrm>
          <a:off x="1066800" y="2819400"/>
          <a:ext cx="6503987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94" name="数式" r:id="rId5" imgW="2666880" imgH="876240" progId="Equation.3">
                  <p:embed/>
                </p:oleObj>
              </mc:Choice>
              <mc:Fallback>
                <p:oleObj name="数式" r:id="rId5" imgW="2666880" imgH="876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6503987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25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3D6-4FCA-4819-B7FB-7336CE21166E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Exact solution for 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553012"/>
              </p:ext>
            </p:extLst>
          </p:nvPr>
        </p:nvGraphicFramePr>
        <p:xfrm>
          <a:off x="323850" y="1262063"/>
          <a:ext cx="8475663" cy="468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15" name="数式" r:id="rId3" imgW="3695400" imgH="2120760" progId="Equation.3">
                  <p:embed/>
                </p:oleObj>
              </mc:Choice>
              <mc:Fallback>
                <p:oleObj name="数式" r:id="rId3" imgW="3695400" imgH="2120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262063"/>
                        <a:ext cx="8475663" cy="468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30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1B661-B4B3-4A19-9599-DF5D653FA68B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5943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486331"/>
              </p:ext>
            </p:extLst>
          </p:nvPr>
        </p:nvGraphicFramePr>
        <p:xfrm>
          <a:off x="609600" y="304800"/>
          <a:ext cx="50387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57" name="数式" r:id="rId4" imgW="2197080" imgH="457200" progId="Equation.3">
                  <p:embed/>
                </p:oleObj>
              </mc:Choice>
              <mc:Fallback>
                <p:oleObj name="数式" r:id="rId4" imgW="219708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5038725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5671458"/>
            <a:ext cx="1219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H</a:t>
            </a:r>
            <a:endParaRPr lang="en-US" sz="2400" b="1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32766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Symbol" pitchFamily="18" charset="2"/>
              </a:rPr>
              <a:t>M/N</a:t>
            </a:r>
            <a:endParaRPr lang="en-US" sz="2400" b="1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438400" y="3124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000" y="2286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1752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=2</a:t>
            </a:r>
          </a:p>
        </p:txBody>
      </p:sp>
    </p:spTree>
    <p:extLst>
      <p:ext uri="{BB962C8B-B14F-4D97-AF65-F5344CB8AC3E}">
        <p14:creationId xmlns:p14="http://schemas.microsoft.com/office/powerpoint/2010/main" val="32681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2A95-3E4E-46B3-BE9F-642B92323644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971633"/>
              </p:ext>
            </p:extLst>
          </p:nvPr>
        </p:nvGraphicFramePr>
        <p:xfrm>
          <a:off x="1289050" y="1074737"/>
          <a:ext cx="4806950" cy="540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78" name="数式" r:id="rId3" imgW="1892160" imgH="2209680" progId="Equation.3">
                  <p:embed/>
                </p:oleObj>
              </mc:Choice>
              <mc:Fallback>
                <p:oleObj name="数式" r:id="rId3" imgW="1892160" imgH="2209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074737"/>
                        <a:ext cx="4806950" cy="540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57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approximation for 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40313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6F1C-D2D5-4FC4-9EE3-F65F03D22B05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838487"/>
              </p:ext>
            </p:extLst>
          </p:nvPr>
        </p:nvGraphicFramePr>
        <p:xfrm>
          <a:off x="490893" y="1023938"/>
          <a:ext cx="8348307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0" name="数式" r:id="rId3" imgW="3822480" imgH="1244520" progId="Equation.3">
                  <p:embed/>
                </p:oleObj>
              </mc:Choice>
              <mc:Fallback>
                <p:oleObj name="数式" r:id="rId3" imgW="3822480" imgH="1244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93" y="1023938"/>
                        <a:ext cx="8348307" cy="270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partition function and Free energy:</a:t>
            </a:r>
          </a:p>
        </p:txBody>
      </p:sp>
    </p:spTree>
    <p:extLst>
      <p:ext uri="{BB962C8B-B14F-4D97-AF65-F5344CB8AC3E}">
        <p14:creationId xmlns:p14="http://schemas.microsoft.com/office/powerpoint/2010/main" val="10472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94857"/>
            <a:ext cx="5924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546084"/>
              </p:ext>
            </p:extLst>
          </p:nvPr>
        </p:nvGraphicFramePr>
        <p:xfrm>
          <a:off x="5357812" y="609600"/>
          <a:ext cx="3328988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73" name="数式" r:id="rId4" imgW="1523880" imgH="698400" progId="Equation.3">
                  <p:embed/>
                </p:oleObj>
              </mc:Choice>
              <mc:Fallback>
                <p:oleObj name="数式" r:id="rId4" imgW="1523880" imgH="69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2" y="609600"/>
                        <a:ext cx="3328988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530370"/>
              </p:ext>
            </p:extLst>
          </p:nvPr>
        </p:nvGraphicFramePr>
        <p:xfrm>
          <a:off x="152400" y="533400"/>
          <a:ext cx="4689475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74" name="数式" r:id="rId6" imgW="2044440" imgH="685800" progId="Equation.3">
                  <p:embed/>
                </p:oleObj>
              </mc:Choice>
              <mc:Fallback>
                <p:oleObj name="数式" r:id="rId6" imgW="204444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33400"/>
                        <a:ext cx="4689475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286000" y="1981200"/>
            <a:ext cx="609600" cy="685800"/>
          </a:xfrm>
          <a:prstGeom prst="line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333875" y="2057400"/>
            <a:ext cx="1304925" cy="609600"/>
          </a:xfrm>
          <a:prstGeom prst="line">
            <a:avLst/>
          </a:prstGeom>
          <a:ln w="508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357419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/>
              <a:t>=1</a:t>
            </a:r>
          </a:p>
          <a:p>
            <a:r>
              <a:rPr lang="en-US" sz="2400" dirty="0" smtClean="0"/>
              <a:t>J=1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6019800"/>
            <a:ext cx="1295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700986"/>
              </p:ext>
            </p:extLst>
          </p:nvPr>
        </p:nvGraphicFramePr>
        <p:xfrm>
          <a:off x="881289" y="3574196"/>
          <a:ext cx="5556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75" name="数式" r:id="rId8" imgW="253800" imgH="253800" progId="Equation.3">
                  <p:embed/>
                </p:oleObj>
              </mc:Choice>
              <mc:Fallback>
                <p:oleObj name="数式" r:id="rId8" imgW="25380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289" y="3574196"/>
                        <a:ext cx="5556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8600" y="76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 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with periodic boundary conditions:</a:t>
            </a:r>
          </a:p>
        </p:txBody>
      </p:sp>
    </p:spTree>
    <p:extLst>
      <p:ext uri="{BB962C8B-B14F-4D97-AF65-F5344CB8AC3E}">
        <p14:creationId xmlns:p14="http://schemas.microsoft.com/office/powerpoint/2010/main" val="35198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533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Two-dimensional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– paramagnetic </a:t>
            </a:r>
            <a:r>
              <a:rPr lang="en-US" sz="2400" dirty="0" smtClean="0">
                <a:sym typeface="Wingdings" pitchFamily="2" charset="2"/>
              </a:rPr>
              <a:t>ferromagnetic phase transition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904520"/>
              </p:ext>
            </p:extLst>
          </p:nvPr>
        </p:nvGraphicFramePr>
        <p:xfrm>
          <a:off x="457200" y="1524000"/>
          <a:ext cx="69342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9" name="数式" r:id="rId3" imgW="3479760" imgH="1104840" progId="Equation.3">
                  <p:embed/>
                </p:oleObj>
              </mc:Choice>
              <mc:Fallback>
                <p:oleObj name="数式" r:id="rId3" imgW="3479760" imgH="1104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524000"/>
                        <a:ext cx="69342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64734"/>
              </p:ext>
            </p:extLst>
          </p:nvPr>
        </p:nvGraphicFramePr>
        <p:xfrm>
          <a:off x="533400" y="3886200"/>
          <a:ext cx="334010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0" name="数式" r:id="rId5" imgW="1676160" imgH="1206360" progId="Equation.3">
                  <p:embed/>
                </p:oleObj>
              </mc:Choice>
              <mc:Fallback>
                <p:oleObj name="数式" r:id="rId5" imgW="1676160" imgH="1206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3340100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01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10649</TotalTime>
  <Words>326</Words>
  <Application>Microsoft Office PowerPoint</Application>
  <PresentationFormat>On-screen Show (4:3)</PresentationFormat>
  <Paragraphs>94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634</cp:revision>
  <cp:lastPrinted>2012-02-15T14:55:21Z</cp:lastPrinted>
  <dcterms:created xsi:type="dcterms:W3CDTF">2012-01-10T18:32:24Z</dcterms:created>
  <dcterms:modified xsi:type="dcterms:W3CDTF">2012-03-07T16:05:25Z</dcterms:modified>
</cp:coreProperties>
</file>