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7" r:id="rId2"/>
    <p:sldId id="258" r:id="rId3"/>
    <p:sldId id="277" r:id="rId4"/>
    <p:sldId id="259" r:id="rId5"/>
    <p:sldId id="278" r:id="rId6"/>
    <p:sldId id="268" r:id="rId7"/>
    <p:sldId id="269" r:id="rId8"/>
    <p:sldId id="262" r:id="rId9"/>
    <p:sldId id="266" r:id="rId10"/>
    <p:sldId id="270" r:id="rId11"/>
    <p:sldId id="271" r:id="rId12"/>
    <p:sldId id="272" r:id="rId13"/>
    <p:sldId id="273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7" d="100"/>
          <a:sy n="87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1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0670-6B4B-468B-BFD0-CA99129726DD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2EB6-E750-4071-96E3-DDD55048A3AB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DDC7-EF7F-45F8-9CE9-5F5689AA5FFA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542A-12AB-4A37-9976-818794BDEF91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873A-C2EF-43A7-B49C-8967228CF548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512A-D840-4597-AA85-E52717C06531}" type="datetime1">
              <a:rPr lang="en-US" smtClean="0"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7EA0-9F93-40BA-8858-6502068CF003}" type="datetime1">
              <a:rPr lang="en-US" smtClean="0"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39F1-BF4D-441F-BEC8-6D213ED13909}" type="datetime1">
              <a:rPr lang="en-US" smtClean="0"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F41-168C-4E2C-B7E9-516760306882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0D23-3F06-4F4A-B424-9F73A3985CA0}" type="datetime1">
              <a:rPr lang="en-US" smtClean="0"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3F7F-EB23-43E6-A685-C0FF58BD9F4A}" type="datetime1">
              <a:rPr lang="en-US" smtClean="0"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160DB-AB9D-43D3-8900-2B0F8C2AB224}" type="datetime1">
              <a:rPr lang="en-US" smtClean="0"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dre.org/ST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file:///D:\Userdata\Userdata\Coursework\s12phy341\Lecturenotes\Lecture1\stp_ApproachToEquilibrium.ja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5FCB-0AB5-4A81-A182-516126CC5216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0229" y="1143000"/>
            <a:ext cx="7772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2</a:t>
            </a:r>
          </a:p>
          <a:p>
            <a:pPr algn="ctr"/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Continued discussion of microscopic models (Chapter 1)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Notion of equilibrium in statistical mechanics/thermodynamics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 smtClean="0"/>
              <a:t>Macrostates</a:t>
            </a:r>
            <a:r>
              <a:rPr lang="en-US" sz="2400" dirty="0" smtClean="0"/>
              <a:t>/microstates</a:t>
            </a:r>
            <a:r>
              <a:rPr lang="en-US" sz="2400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Introduction to thermodynamics (Chapter 2)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Definition of “the system”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Thermodynamic variables (T, P, V, N, …)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First law of thermodynamics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C2A-6065-4380-8814-6E6895F11A4B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543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Macroscopic viewpoint – thermodynamics</a:t>
            </a:r>
          </a:p>
          <a:p>
            <a:pPr algn="ctr"/>
            <a:r>
              <a:rPr lang="en-US" sz="1400" dirty="0" smtClean="0"/>
              <a:t>(start reading Chapter 2)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371600" y="1524000"/>
            <a:ext cx="6705600" cy="3962400"/>
          </a:xfrm>
          <a:prstGeom prst="rect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2362200"/>
            <a:ext cx="3048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305986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System of study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14500" y="48006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Controlling medium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82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05CB-A1AD-4041-8243-CB06DFB215F2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391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Variables of thermodynamics</a:t>
            </a:r>
          </a:p>
          <a:p>
            <a:endParaRPr lang="en-US" sz="24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/>
              <a:t>Temperature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i="1" dirty="0" smtClean="0"/>
              <a:t>T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i="1" dirty="0" err="1" smtClean="0"/>
              <a:t>Zeroth</a:t>
            </a:r>
            <a:r>
              <a:rPr lang="en-US" i="1" dirty="0" smtClean="0"/>
              <a:t> law of thermodynamics:   Two systems in thermal equilibrium with a third system are in thermal equilibrium with </a:t>
            </a:r>
            <a:r>
              <a:rPr lang="en-US" i="1" dirty="0" err="1" smtClean="0"/>
              <a:t>eachother</a:t>
            </a:r>
            <a:r>
              <a:rPr lang="en-US" i="1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/>
              <a:t>Pressure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i="1" dirty="0" smtClean="0"/>
              <a:t>P=F/A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/>
              <a:t>Volume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i="1" dirty="0" smtClean="0"/>
              <a:t>V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/>
              <a:t>Number of particles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i="1" dirty="0" smtClean="0"/>
              <a:t>N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r>
              <a:rPr lang="en-US" dirty="0" smtClean="0"/>
              <a:t>The relationships between these variables depends on the “equation of state” of the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04FB-854E-4373-9BB6-6ABDA8B96C79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Examples of “Equations of State”</a:t>
            </a:r>
            <a:endParaRPr lang="en-US" sz="24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861686"/>
              </p:ext>
            </p:extLst>
          </p:nvPr>
        </p:nvGraphicFramePr>
        <p:xfrm>
          <a:off x="1143000" y="1295400"/>
          <a:ext cx="64389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数式" r:id="rId3" imgW="2971800" imgH="457200" progId="Equation.3">
                  <p:embed/>
                </p:oleObj>
              </mc:Choice>
              <mc:Fallback>
                <p:oleObj name="数式" r:id="rId3" imgW="2971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295400"/>
                        <a:ext cx="64389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547036"/>
              </p:ext>
            </p:extLst>
          </p:nvPr>
        </p:nvGraphicFramePr>
        <p:xfrm>
          <a:off x="1563688" y="2952750"/>
          <a:ext cx="605472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数式" r:id="rId5" imgW="2793960" imgH="685800" progId="Equation.3">
                  <p:embed/>
                </p:oleObj>
              </mc:Choice>
              <mc:Fallback>
                <p:oleObj name="数式" r:id="rId5" imgW="279396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952750"/>
                        <a:ext cx="6054725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96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077-6A8D-4DDA-B57E-7F4A595AC6CF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2185987"/>
            <a:ext cx="5867400" cy="2486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4572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</a:t>
            </a:r>
          </a:p>
          <a:p>
            <a:r>
              <a:rPr lang="en-US" dirty="0"/>
              <a:t> </a:t>
            </a:r>
            <a:r>
              <a:rPr lang="en-US" dirty="0" smtClean="0"/>
              <a:t>             Ideal gas equation</a:t>
            </a:r>
          </a:p>
          <a:p>
            <a:r>
              <a:rPr lang="en-US" dirty="0"/>
              <a:t> </a:t>
            </a:r>
            <a:r>
              <a:rPr lang="en-US" dirty="0" smtClean="0"/>
              <a:t>             van der Waals gas equation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918865"/>
            <a:ext cx="457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1219200"/>
            <a:ext cx="457200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3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F41-168C-4E2C-B7E9-516760306882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6096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general the “state” of a system will depend on the thermodynamic variables.    For example, the internal energy:</a:t>
            </a:r>
          </a:p>
          <a:p>
            <a:endParaRPr lang="en-US" dirty="0"/>
          </a:p>
          <a:p>
            <a:r>
              <a:rPr lang="en-US" dirty="0" smtClean="0"/>
              <a:t>                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102690"/>
              </p:ext>
            </p:extLst>
          </p:nvPr>
        </p:nvGraphicFramePr>
        <p:xfrm>
          <a:off x="1676400" y="1295400"/>
          <a:ext cx="4343596" cy="78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数式" r:id="rId3" imgW="1130040" imgH="203040" progId="Equation.3">
                  <p:embed/>
                </p:oleObj>
              </mc:Choice>
              <mc:Fallback>
                <p:oleObj name="数式" r:id="rId3" imgW="1130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295400"/>
                        <a:ext cx="4343596" cy="780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2819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Thermodynamic “processes” </a:t>
            </a:r>
            <a:r>
              <a:rPr lang="en-US" dirty="0" smtClean="0">
                <a:sym typeface="Wingdings" pitchFamily="2" charset="2"/>
              </a:rPr>
              <a:t> change the state of the system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374884"/>
              </p:ext>
            </p:extLst>
          </p:nvPr>
        </p:nvGraphicFramePr>
        <p:xfrm>
          <a:off x="685800" y="3276600"/>
          <a:ext cx="788371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数式" r:id="rId5" imgW="2234880" imgH="215640" progId="Equation.3">
                  <p:embed/>
                </p:oleObj>
              </mc:Choice>
              <mc:Fallback>
                <p:oleObj name="数式" r:id="rId5" imgW="22348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788371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3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F41-168C-4E2C-B7E9-516760306882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0" t="36755" r="38500" b="15961"/>
          <a:stretch/>
        </p:blipFill>
        <p:spPr bwMode="auto">
          <a:xfrm>
            <a:off x="5829300" y="152400"/>
            <a:ext cx="3124200" cy="387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626536"/>
              </p:ext>
            </p:extLst>
          </p:nvPr>
        </p:nvGraphicFramePr>
        <p:xfrm>
          <a:off x="60325" y="1371600"/>
          <a:ext cx="6205538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数式" r:id="rId4" imgW="1866600" imgH="558720" progId="Equation.3">
                  <p:embed/>
                </p:oleObj>
              </mc:Choice>
              <mc:Fallback>
                <p:oleObj name="数式" r:id="rId4" imgW="1866600" imgH="5587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" y="1371600"/>
                        <a:ext cx="6205538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81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Thermodynamic process  -- work (performed ON the system)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566082"/>
              </p:ext>
            </p:extLst>
          </p:nvPr>
        </p:nvGraphicFramePr>
        <p:xfrm>
          <a:off x="609600" y="4267200"/>
          <a:ext cx="717207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数式" r:id="rId6" imgW="3174840" imgH="660240" progId="Equation.3">
                  <p:embed/>
                </p:oleObj>
              </mc:Choice>
              <mc:Fallback>
                <p:oleObj name="数式" r:id="rId6" imgW="317484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717207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90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F41-168C-4E2C-B7E9-516760306882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1" t="18922" r="27548" b="23537"/>
          <a:stretch/>
        </p:blipFill>
        <p:spPr bwMode="auto">
          <a:xfrm>
            <a:off x="762000" y="685018"/>
            <a:ext cx="6486293" cy="4713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304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performed during a cyclic process: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820100"/>
              </p:ext>
            </p:extLst>
          </p:nvPr>
        </p:nvGraphicFramePr>
        <p:xfrm>
          <a:off x="1316088" y="5376761"/>
          <a:ext cx="537811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数式" r:id="rId4" imgW="1892160" imgH="241200" progId="Equation.3">
                  <p:embed/>
                </p:oleObj>
              </mc:Choice>
              <mc:Fallback>
                <p:oleObj name="数式" r:id="rId4" imgW="1892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6088" y="5376761"/>
                        <a:ext cx="5378116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5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F41-168C-4E2C-B7E9-516760306882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Thermodynamic process  -- heat (added TO the system)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696439"/>
              </p:ext>
            </p:extLst>
          </p:nvPr>
        </p:nvGraphicFramePr>
        <p:xfrm>
          <a:off x="895350" y="1066800"/>
          <a:ext cx="5981700" cy="1401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数式" r:id="rId3" imgW="2819160" imgH="660240" progId="Equation.3">
                  <p:embed/>
                </p:oleObj>
              </mc:Choice>
              <mc:Fallback>
                <p:oleObj name="数式" r:id="rId3" imgW="28191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5350" y="1066800"/>
                        <a:ext cx="5981700" cy="1401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2514" y="292113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First law of thermodynamics</a:t>
            </a:r>
            <a:endParaRPr lang="en-US" sz="32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951644"/>
              </p:ext>
            </p:extLst>
          </p:nvPr>
        </p:nvGraphicFramePr>
        <p:xfrm>
          <a:off x="1179185" y="3810000"/>
          <a:ext cx="636461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数式" r:id="rId5" imgW="1409400" imgH="215640" progId="Equation.3">
                  <p:embed/>
                </p:oleObj>
              </mc:Choice>
              <mc:Fallback>
                <p:oleObj name="数式" r:id="rId5" imgW="14094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185" y="3810000"/>
                        <a:ext cx="636461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32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F41-168C-4E2C-B7E9-516760306882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  Adiabatic expansion V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V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  for an ideal gas system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520672"/>
              </p:ext>
            </p:extLst>
          </p:nvPr>
        </p:nvGraphicFramePr>
        <p:xfrm>
          <a:off x="546100" y="1211263"/>
          <a:ext cx="7683500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数式" r:id="rId3" imgW="1701720" imgH="406080" progId="Equation.3">
                  <p:embed/>
                </p:oleObj>
              </mc:Choice>
              <mc:Fallback>
                <p:oleObj name="数式" r:id="rId3" imgW="1701720" imgH="406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1211263"/>
                        <a:ext cx="7683500" cy="183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657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continued…..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E547-CFDE-47D2-8848-B166126F3638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1828800"/>
            <a:ext cx="28575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641866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 from last time --</a:t>
            </a:r>
          </a:p>
          <a:p>
            <a:r>
              <a:rPr lang="en-US" dirty="0" smtClean="0"/>
              <a:t>Chapter 1 – From Microscopic to </a:t>
            </a:r>
            <a:r>
              <a:rPr lang="en-US" dirty="0" err="1" smtClean="0"/>
              <a:t>Macrosopic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18288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Assignment:   Read Chapter 1 (quickly) during this week and checkout some of the corresponding simulations (HW 1 and HW 2) due Monday 1/23.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232666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purpose of this introductory [material] is to whet your appetite… “    The chapter introduces a lot of the concepts that we will use (more carefully) throughout 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9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E04A-D757-4DE4-BDC5-0FD1062FF84D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will you learn?</a:t>
            </a:r>
          </a:p>
          <a:p>
            <a:endParaRPr lang="en-US" dirty="0"/>
          </a:p>
          <a:p>
            <a:r>
              <a:rPr lang="en-US" dirty="0" smtClean="0"/>
              <a:t>                                                   </a:t>
            </a:r>
            <a:r>
              <a:rPr lang="en-US" sz="2800" b="1" dirty="0" smtClean="0"/>
              <a:t>Energy Analysis</a:t>
            </a:r>
            <a:endParaRPr lang="en-US" sz="2800" b="1" dirty="0"/>
          </a:p>
        </p:txBody>
      </p:sp>
      <p:sp>
        <p:nvSpPr>
          <p:cNvPr id="6" name="Cloud 5"/>
          <p:cNvSpPr/>
          <p:nvPr/>
        </p:nvSpPr>
        <p:spPr>
          <a:xfrm>
            <a:off x="1066800" y="2667000"/>
            <a:ext cx="2667000" cy="1981200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9500477">
            <a:off x="272223" y="3992529"/>
            <a:ext cx="832838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3724367">
            <a:off x="3317380" y="4418605"/>
            <a:ext cx="832838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8271" y="451835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512219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343162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76471" y="2133600"/>
            <a:ext cx="299072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Macroscopic picture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286000"/>
            <a:ext cx="299072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Microscopic picture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6" t="6547" r="9715" b="12999"/>
          <a:stretch/>
        </p:blipFill>
        <p:spPr>
          <a:xfrm>
            <a:off x="5377543" y="2667000"/>
            <a:ext cx="2166257" cy="2122715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3135086" y="3017970"/>
            <a:ext cx="381000" cy="381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3516086" y="3050721"/>
            <a:ext cx="1861457" cy="157749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76471" y="4953000"/>
            <a:ext cx="1858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{T, P, V, N, …}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4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BD43-0DA8-43B8-B9E5-396C00891B98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85799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Comment on simulation tools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Molecular dynamics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6" t="6547" r="9715" b="12999"/>
          <a:stretch/>
        </p:blipFill>
        <p:spPr>
          <a:xfrm>
            <a:off x="4724400" y="762000"/>
            <a:ext cx="2166257" cy="21227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91000" y="2678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45181" y="2133763"/>
            <a:ext cx="1113608" cy="750789"/>
          </a:xfrm>
          <a:prstGeom prst="straightConnector1">
            <a:avLst/>
          </a:prstGeom>
          <a:ln w="31750" cmpd="sng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845409"/>
              </p:ext>
            </p:extLst>
          </p:nvPr>
        </p:nvGraphicFramePr>
        <p:xfrm>
          <a:off x="1209675" y="1758950"/>
          <a:ext cx="203835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数式" r:id="rId4" imgW="749160" imgH="419040" progId="Equation.3">
                  <p:embed/>
                </p:oleObj>
              </mc:Choice>
              <mc:Fallback>
                <p:oleObj name="数式" r:id="rId4" imgW="7491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9675" y="1758950"/>
                        <a:ext cx="2038350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050470"/>
              </p:ext>
            </p:extLst>
          </p:nvPr>
        </p:nvGraphicFramePr>
        <p:xfrm>
          <a:off x="1177925" y="3276600"/>
          <a:ext cx="44608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数式" r:id="rId6" imgW="1638000" imgH="355320" progId="Equation.3">
                  <p:embed/>
                </p:oleObj>
              </mc:Choice>
              <mc:Fallback>
                <p:oleObj name="数式" r:id="rId6" imgW="1638000" imgH="3553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3276600"/>
                        <a:ext cx="446087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7581" y="4495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model pair potential  (</a:t>
            </a:r>
            <a:r>
              <a:rPr lang="en-US" sz="2400" dirty="0" err="1" smtClean="0"/>
              <a:t>Lennard</a:t>
            </a:r>
            <a:r>
              <a:rPr lang="en-US" sz="2400" dirty="0" smtClean="0"/>
              <a:t>-Jones):</a:t>
            </a:r>
            <a:endParaRPr 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806379"/>
              </p:ext>
            </p:extLst>
          </p:nvPr>
        </p:nvGraphicFramePr>
        <p:xfrm>
          <a:off x="1600200" y="5029200"/>
          <a:ext cx="3505200" cy="109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数式" r:id="rId8" imgW="1714320" imgH="533160" progId="Equation.3">
                  <p:embed/>
                </p:oleObj>
              </mc:Choice>
              <mc:Fallback>
                <p:oleObj name="数式" r:id="rId8" imgW="171432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00200" y="5029200"/>
                        <a:ext cx="3505200" cy="1090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4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F41-168C-4E2C-B7E9-516760306882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533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For an “ideal gas”--</a:t>
            </a:r>
            <a:endParaRPr lang="en-US" sz="24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383644"/>
              </p:ext>
            </p:extLst>
          </p:nvPr>
        </p:nvGraphicFramePr>
        <p:xfrm>
          <a:off x="1371600" y="1600200"/>
          <a:ext cx="269557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数式" r:id="rId3" imgW="990360" imgH="419040" progId="Equation.3">
                  <p:embed/>
                </p:oleObj>
              </mc:Choice>
              <mc:Fallback>
                <p:oleObj name="数式" r:id="rId3" imgW="99036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2695575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7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262F-344F-4427-9FD9-A290B3774C97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Modeling of a dilute gas of non-interacting particles: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838200" y="1295400"/>
            <a:ext cx="1524000" cy="2514600"/>
            <a:chOff x="838200" y="1295400"/>
            <a:chExt cx="1524000" cy="2514600"/>
          </a:xfrm>
        </p:grpSpPr>
        <p:sp>
          <p:nvSpPr>
            <p:cNvPr id="6" name="Rectangle 5"/>
            <p:cNvSpPr/>
            <p:nvPr/>
          </p:nvSpPr>
          <p:spPr>
            <a:xfrm>
              <a:off x="838200" y="1295400"/>
              <a:ext cx="15240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6" idx="0"/>
            </p:cNvCxnSpPr>
            <p:nvPr/>
          </p:nvCxnSpPr>
          <p:spPr>
            <a:xfrm>
              <a:off x="1600200" y="1295400"/>
              <a:ext cx="0" cy="111034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00200" y="2552700"/>
              <a:ext cx="0" cy="1257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657600" y="1300843"/>
            <a:ext cx="1524000" cy="2514600"/>
            <a:chOff x="838200" y="1295400"/>
            <a:chExt cx="1524000" cy="2514600"/>
          </a:xfrm>
        </p:grpSpPr>
        <p:sp>
          <p:nvSpPr>
            <p:cNvPr id="16" name="Rectangle 15"/>
            <p:cNvSpPr/>
            <p:nvPr/>
          </p:nvSpPr>
          <p:spPr>
            <a:xfrm>
              <a:off x="838200" y="1295400"/>
              <a:ext cx="15240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6" idx="0"/>
            </p:cNvCxnSpPr>
            <p:nvPr/>
          </p:nvCxnSpPr>
          <p:spPr>
            <a:xfrm>
              <a:off x="1600200" y="1295400"/>
              <a:ext cx="0" cy="111034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600200" y="2552700"/>
              <a:ext cx="0" cy="1257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629400" y="1295400"/>
            <a:ext cx="1524000" cy="2514600"/>
            <a:chOff x="838200" y="1295400"/>
            <a:chExt cx="1524000" cy="2514600"/>
          </a:xfrm>
        </p:grpSpPr>
        <p:sp>
          <p:nvSpPr>
            <p:cNvPr id="20" name="Rectangle 19"/>
            <p:cNvSpPr/>
            <p:nvPr/>
          </p:nvSpPr>
          <p:spPr>
            <a:xfrm>
              <a:off x="838200" y="1295400"/>
              <a:ext cx="1524000" cy="2514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20" idx="0"/>
            </p:cNvCxnSpPr>
            <p:nvPr/>
          </p:nvCxnSpPr>
          <p:spPr>
            <a:xfrm>
              <a:off x="1600200" y="1295400"/>
              <a:ext cx="0" cy="111034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00200" y="2552700"/>
              <a:ext cx="0" cy="1257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1066800" y="1524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317171" y="187778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90600" y="348342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240971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38600" y="1676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1148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038600" y="361405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76800" y="248194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58000" y="171994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010400" y="311059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903029" y="330925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848600" y="175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143000" y="3930134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 = 0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6955971" y="4049486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 &gt;&gt; 0</a:t>
            </a:r>
            <a:endParaRPr lang="en-US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3897085" y="4050268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 &gt; 0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979714" y="94783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              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91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              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91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              R</a:t>
            </a:r>
            <a:endParaRPr lang="en-US" dirty="0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47577"/>
              </p:ext>
            </p:extLst>
          </p:nvPr>
        </p:nvGraphicFramePr>
        <p:xfrm>
          <a:off x="1790524" y="4495800"/>
          <a:ext cx="568796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数式" r:id="rId3" imgW="2260440" imgH="393480" progId="Equation.3">
                  <p:embed/>
                </p:oleObj>
              </mc:Choice>
              <mc:Fallback>
                <p:oleObj name="数式" r:id="rId3" imgW="2260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0524" y="4495800"/>
                        <a:ext cx="5687961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98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8038-B358-4AD5-8762-CB2418331A85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1771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Enumeration of possibilities for N=4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68549"/>
            <a:ext cx="6096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Microstates                               n    </a:t>
            </a:r>
          </a:p>
          <a:p>
            <a:r>
              <a:rPr lang="en-US" dirty="0" smtClean="0"/>
              <a:t>    ----------------------------------------------------------------------                                       </a:t>
            </a:r>
          </a:p>
          <a:p>
            <a:r>
              <a:rPr lang="en-US" dirty="0" smtClean="0"/>
              <a:t>L      </a:t>
            </a:r>
            <a:r>
              <a:rPr lang="en-US" dirty="0" err="1" smtClean="0"/>
              <a:t>L</a:t>
            </a:r>
            <a:r>
              <a:rPr lang="en-US" dirty="0" smtClean="0"/>
              <a:t>      </a:t>
            </a:r>
            <a:r>
              <a:rPr lang="en-US" dirty="0" err="1" smtClean="0"/>
              <a:t>L</a:t>
            </a:r>
            <a:r>
              <a:rPr lang="en-US" dirty="0" smtClean="0"/>
              <a:t>      </a:t>
            </a:r>
            <a:r>
              <a:rPr lang="en-US" dirty="0" err="1" smtClean="0"/>
              <a:t>L</a:t>
            </a:r>
            <a:r>
              <a:rPr lang="en-US" dirty="0" smtClean="0"/>
              <a:t>                              4                          1/16</a:t>
            </a:r>
          </a:p>
          <a:p>
            <a:endParaRPr lang="en-US" dirty="0"/>
          </a:p>
          <a:p>
            <a:r>
              <a:rPr lang="en-US" dirty="0" smtClean="0"/>
              <a:t>L      </a:t>
            </a:r>
            <a:r>
              <a:rPr lang="en-US" dirty="0" err="1" smtClean="0"/>
              <a:t>L</a:t>
            </a:r>
            <a:r>
              <a:rPr lang="en-US" dirty="0" smtClean="0"/>
              <a:t>       </a:t>
            </a:r>
            <a:r>
              <a:rPr lang="en-US" dirty="0" err="1" smtClean="0"/>
              <a:t>L</a:t>
            </a:r>
            <a:r>
              <a:rPr lang="en-US" dirty="0" smtClean="0"/>
              <a:t>      R</a:t>
            </a:r>
          </a:p>
          <a:p>
            <a:r>
              <a:rPr lang="en-US" dirty="0" smtClean="0"/>
              <a:t>L      </a:t>
            </a:r>
            <a:r>
              <a:rPr lang="en-US" dirty="0" err="1" smtClean="0"/>
              <a:t>L</a:t>
            </a:r>
            <a:r>
              <a:rPr lang="en-US" dirty="0" smtClean="0"/>
              <a:t>       R      L                             3                          4/16</a:t>
            </a:r>
          </a:p>
          <a:p>
            <a:r>
              <a:rPr lang="en-US" dirty="0" smtClean="0"/>
              <a:t>L      R      L       </a:t>
            </a:r>
            <a:r>
              <a:rPr lang="en-US" dirty="0" err="1" smtClean="0"/>
              <a:t>L</a:t>
            </a:r>
            <a:r>
              <a:rPr lang="en-US" dirty="0" smtClean="0"/>
              <a:t>         </a:t>
            </a:r>
          </a:p>
          <a:p>
            <a:r>
              <a:rPr lang="en-US" dirty="0" smtClean="0"/>
              <a:t>R      L      </a:t>
            </a:r>
            <a:r>
              <a:rPr lang="en-US" dirty="0" err="1" smtClean="0"/>
              <a:t>L</a:t>
            </a:r>
            <a:r>
              <a:rPr lang="en-US" dirty="0" smtClean="0"/>
              <a:t>       </a:t>
            </a:r>
            <a:r>
              <a:rPr lang="en-US" dirty="0" err="1" smtClean="0"/>
              <a:t>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      </a:t>
            </a:r>
            <a:r>
              <a:rPr lang="en-US" dirty="0" err="1" smtClean="0"/>
              <a:t>L</a:t>
            </a:r>
            <a:r>
              <a:rPr lang="en-US" dirty="0" smtClean="0"/>
              <a:t>       R       </a:t>
            </a:r>
            <a:r>
              <a:rPr lang="en-US" dirty="0" err="1" smtClean="0"/>
              <a:t>R</a:t>
            </a:r>
            <a:endParaRPr lang="en-US" dirty="0" smtClean="0"/>
          </a:p>
          <a:p>
            <a:r>
              <a:rPr lang="en-US" dirty="0" smtClean="0"/>
              <a:t>L      R       </a:t>
            </a:r>
            <a:r>
              <a:rPr lang="en-US" dirty="0" err="1" smtClean="0"/>
              <a:t>R</a:t>
            </a:r>
            <a:r>
              <a:rPr lang="en-US" dirty="0" smtClean="0"/>
              <a:t>      L</a:t>
            </a:r>
          </a:p>
          <a:p>
            <a:r>
              <a:rPr lang="en-US" dirty="0" smtClean="0"/>
              <a:t>R      </a:t>
            </a:r>
            <a:r>
              <a:rPr lang="en-US" dirty="0" err="1" smtClean="0"/>
              <a:t>R</a:t>
            </a:r>
            <a:r>
              <a:rPr lang="en-US" dirty="0" smtClean="0"/>
              <a:t>       L      </a:t>
            </a:r>
            <a:r>
              <a:rPr lang="en-US" dirty="0" err="1" smtClean="0"/>
              <a:t>L</a:t>
            </a:r>
            <a:r>
              <a:rPr lang="en-US" dirty="0" smtClean="0"/>
              <a:t>                             2                           6/16</a:t>
            </a:r>
          </a:p>
          <a:p>
            <a:r>
              <a:rPr lang="en-US" dirty="0" smtClean="0"/>
              <a:t>L      R       L      R</a:t>
            </a:r>
          </a:p>
          <a:p>
            <a:r>
              <a:rPr lang="en-US" dirty="0" smtClean="0"/>
              <a:t>R      L       R      L</a:t>
            </a:r>
          </a:p>
          <a:p>
            <a:r>
              <a:rPr lang="en-US" dirty="0" smtClean="0"/>
              <a:t>R      L        </a:t>
            </a:r>
            <a:r>
              <a:rPr lang="en-US" dirty="0" err="1" smtClean="0"/>
              <a:t>L</a:t>
            </a:r>
            <a:r>
              <a:rPr lang="en-US" dirty="0" smtClean="0"/>
              <a:t>      R</a:t>
            </a:r>
          </a:p>
          <a:p>
            <a:endParaRPr lang="en-US" dirty="0"/>
          </a:p>
          <a:p>
            <a:r>
              <a:rPr lang="en-US" dirty="0" smtClean="0"/>
              <a:t>R      </a:t>
            </a:r>
            <a:r>
              <a:rPr lang="en-US" dirty="0" err="1" smtClean="0"/>
              <a:t>R</a:t>
            </a:r>
            <a:r>
              <a:rPr lang="en-US" dirty="0" smtClean="0"/>
              <a:t>      </a:t>
            </a:r>
            <a:r>
              <a:rPr lang="en-US" dirty="0" err="1" smtClean="0"/>
              <a:t>R</a:t>
            </a:r>
            <a:r>
              <a:rPr lang="en-US" dirty="0" smtClean="0"/>
              <a:t>      </a:t>
            </a:r>
            <a:r>
              <a:rPr lang="en-US" dirty="0"/>
              <a:t>L</a:t>
            </a:r>
          </a:p>
          <a:p>
            <a:r>
              <a:rPr lang="en-US" dirty="0" smtClean="0"/>
              <a:t>R      </a:t>
            </a:r>
            <a:r>
              <a:rPr lang="en-US" dirty="0" err="1" smtClean="0"/>
              <a:t>R</a:t>
            </a:r>
            <a:r>
              <a:rPr lang="en-US" dirty="0" smtClean="0"/>
              <a:t>      L      R                             1                           </a:t>
            </a:r>
            <a:r>
              <a:rPr lang="en-US" dirty="0"/>
              <a:t>4/16</a:t>
            </a:r>
          </a:p>
          <a:p>
            <a:r>
              <a:rPr lang="en-US" dirty="0" smtClean="0"/>
              <a:t>R      L      R      </a:t>
            </a:r>
            <a:r>
              <a:rPr lang="en-US" dirty="0" err="1" smtClean="0"/>
              <a:t>R</a:t>
            </a:r>
            <a:r>
              <a:rPr lang="en-US" dirty="0" smtClean="0"/>
              <a:t>          </a:t>
            </a:r>
            <a:endParaRPr lang="en-US" dirty="0"/>
          </a:p>
          <a:p>
            <a:r>
              <a:rPr lang="en-US" dirty="0" smtClean="0"/>
              <a:t>L      R      </a:t>
            </a:r>
            <a:r>
              <a:rPr lang="en-US" dirty="0" err="1" smtClean="0"/>
              <a:t>R</a:t>
            </a:r>
            <a:r>
              <a:rPr lang="en-US" dirty="0" smtClean="0"/>
              <a:t>      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      </a:t>
            </a:r>
            <a:r>
              <a:rPr lang="en-US" dirty="0" err="1" smtClean="0"/>
              <a:t>R</a:t>
            </a:r>
            <a:r>
              <a:rPr lang="en-US" dirty="0" smtClean="0"/>
              <a:t>      </a:t>
            </a:r>
            <a:r>
              <a:rPr lang="en-US" dirty="0" err="1" smtClean="0"/>
              <a:t>R</a:t>
            </a:r>
            <a:r>
              <a:rPr lang="en-US" dirty="0" smtClean="0"/>
              <a:t>      </a:t>
            </a:r>
            <a:r>
              <a:rPr lang="en-US" dirty="0" err="1" smtClean="0"/>
              <a:t>R</a:t>
            </a:r>
            <a:r>
              <a:rPr lang="en-US" dirty="0" smtClean="0"/>
              <a:t>                             0                           1/16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673444"/>
              </p:ext>
            </p:extLst>
          </p:nvPr>
        </p:nvGraphicFramePr>
        <p:xfrm>
          <a:off x="5410200" y="412874"/>
          <a:ext cx="609600" cy="337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数式" r:id="rId3" imgW="330120" imgH="228600" progId="Equation.3">
                  <p:embed/>
                </p:oleObj>
              </mc:Choice>
              <mc:Fallback>
                <p:oleObj name="数式" r:id="rId3" imgW="330120" imgH="2286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12874"/>
                        <a:ext cx="609600" cy="337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41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A1CC-02AE-423D-A06C-BA2254CCA9F2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Simulation available from:  </a:t>
            </a:r>
            <a:r>
              <a:rPr lang="en-US" sz="2400" dirty="0" smtClean="0">
                <a:hlinkClick r:id="rId3"/>
              </a:rPr>
              <a:t>http://www.compadre.org/STP/</a:t>
            </a:r>
            <a:endParaRPr lang="en-US" sz="2400" dirty="0" smtClean="0"/>
          </a:p>
          <a:p>
            <a:r>
              <a:rPr lang="en-US" sz="2400" dirty="0" smtClean="0">
                <a:hlinkClick r:id="rId4" action="ppaction://program"/>
              </a:rPr>
              <a:t>     stp_ApproachToEquilibrium.jar</a:t>
            </a:r>
            <a:endParaRPr lang="en-US" sz="2400" dirty="0" smtClean="0"/>
          </a:p>
          <a:p>
            <a:endParaRPr lang="en-US" i="1" dirty="0" smtClean="0"/>
          </a:p>
          <a:p>
            <a:r>
              <a:rPr lang="en-US" i="1" dirty="0" smtClean="0"/>
              <a:t>Note</a:t>
            </a:r>
            <a:r>
              <a:rPr lang="en-US" i="1" dirty="0"/>
              <a:t>:   in order to easily control the simulation, you need to use:</a:t>
            </a:r>
          </a:p>
          <a:p>
            <a:r>
              <a:rPr lang="en-US" i="1" dirty="0"/>
              <a:t>        Display </a:t>
            </a:r>
            <a:r>
              <a:rPr lang="en-US" i="1" dirty="0">
                <a:sym typeface="Wingdings" pitchFamily="2" charset="2"/>
              </a:rPr>
              <a:t> Switch GUI</a:t>
            </a:r>
            <a:endParaRPr lang="en-US" i="1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35052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8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E2F3-31F8-4145-8D24-5B763C1C3785}" type="datetime1">
              <a:rPr lang="en-US" smtClean="0"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9743" y="196334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N=64, t≈1000   </a:t>
            </a:r>
            <a:r>
              <a:rPr lang="pt-BR" dirty="0"/>
              <a:t>&lt;n&gt; = </a:t>
            </a:r>
            <a:r>
              <a:rPr lang="pt-BR" dirty="0" smtClean="0"/>
              <a:t>32.08, &lt;</a:t>
            </a:r>
            <a:r>
              <a:rPr lang="pt-BR" dirty="0"/>
              <a:t>n²&gt; = </a:t>
            </a:r>
            <a:r>
              <a:rPr lang="pt-BR" dirty="0" smtClean="0"/>
              <a:t>1,067.13, σ² </a:t>
            </a:r>
            <a:r>
              <a:rPr lang="pt-BR" dirty="0"/>
              <a:t>= </a:t>
            </a:r>
            <a:r>
              <a:rPr lang="pt-BR" dirty="0" smtClean="0"/>
              <a:t>38.12, </a:t>
            </a:r>
            <a:r>
              <a:rPr lang="el-GR" dirty="0" smtClean="0"/>
              <a:t>σ</a:t>
            </a:r>
            <a:r>
              <a:rPr lang="pt-BR" dirty="0" smtClean="0"/>
              <a:t>/&lt;n&gt; = 0.19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1636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N=256, t≈1000   </a:t>
            </a:r>
            <a:r>
              <a:rPr lang="pt-BR" dirty="0"/>
              <a:t>&lt;n&gt; = </a:t>
            </a:r>
            <a:r>
              <a:rPr lang="pt-BR" dirty="0" smtClean="0"/>
              <a:t>149.57, &lt;</a:t>
            </a:r>
            <a:r>
              <a:rPr lang="pt-BR" dirty="0"/>
              <a:t>n²&gt; = </a:t>
            </a:r>
            <a:r>
              <a:rPr lang="pt-BR" dirty="0" smtClean="0"/>
              <a:t>23,086.17, σ² </a:t>
            </a:r>
            <a:r>
              <a:rPr lang="pt-BR" dirty="0"/>
              <a:t>= </a:t>
            </a:r>
            <a:r>
              <a:rPr lang="pt-BR" dirty="0" smtClean="0"/>
              <a:t>714.56, </a:t>
            </a:r>
            <a:r>
              <a:rPr lang="el-GR" dirty="0"/>
              <a:t>σ</a:t>
            </a:r>
            <a:r>
              <a:rPr lang="pt-BR" dirty="0"/>
              <a:t>/&lt;n&gt; = </a:t>
            </a:r>
            <a:r>
              <a:rPr lang="pt-BR" dirty="0" smtClean="0"/>
              <a:t>0.18</a:t>
            </a:r>
            <a:endParaRPr lang="pt-BR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5666"/>
            <a:ext cx="2857500" cy="2638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81400"/>
            <a:ext cx="28575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699</Words>
  <Application>Microsoft Office PowerPoint</Application>
  <PresentationFormat>On-screen Show (4:3)</PresentationFormat>
  <Paragraphs>155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78</cp:revision>
  <cp:lastPrinted>2012-01-18T03:18:48Z</cp:lastPrinted>
  <dcterms:created xsi:type="dcterms:W3CDTF">2012-01-10T18:32:24Z</dcterms:created>
  <dcterms:modified xsi:type="dcterms:W3CDTF">2012-01-20T17:36:10Z</dcterms:modified>
</cp:coreProperties>
</file>