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7" r:id="rId2"/>
    <p:sldId id="258" r:id="rId3"/>
    <p:sldId id="277" r:id="rId4"/>
    <p:sldId id="259" r:id="rId5"/>
    <p:sldId id="278" r:id="rId6"/>
    <p:sldId id="268" r:id="rId7"/>
    <p:sldId id="269" r:id="rId8"/>
    <p:sldId id="262" r:id="rId9"/>
    <p:sldId id="266" r:id="rId10"/>
    <p:sldId id="270" r:id="rId11"/>
    <p:sldId id="271" r:id="rId12"/>
    <p:sldId id="272" r:id="rId13"/>
    <p:sldId id="273" r:id="rId14"/>
    <p:sldId id="279" r:id="rId15"/>
    <p:sldId id="280" r:id="rId16"/>
    <p:sldId id="281" r:id="rId17"/>
    <p:sldId id="282" r:id="rId18"/>
    <p:sldId id="283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87" d="100"/>
          <a:sy n="87" d="100"/>
        </p:scale>
        <p:origin x="-14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070FD-CC2F-49DC-937B-54A5FFA27C60}" type="datetimeFigureOut">
              <a:rPr lang="en-US" smtClean="0"/>
              <a:t>1/20/2012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7BF41-931B-429E-8CBB-4B52882D5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18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C0670-6B4B-468B-BFD0-CA99129726DD}" type="datetime1">
              <a:rPr lang="en-US" smtClean="0"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2EB6-E750-4071-96E3-DDD55048A3AB}" type="datetime1">
              <a:rPr lang="en-US" smtClean="0"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1DDC7-EF7F-45F8-9CE9-5F5689AA5FFA}" type="datetime1">
              <a:rPr lang="en-US" smtClean="0"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542A-12AB-4A37-9976-818794BDEF91}" type="datetime1">
              <a:rPr lang="en-US" smtClean="0"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873A-C2EF-43A7-B49C-8967228CF548}" type="datetime1">
              <a:rPr lang="en-US" smtClean="0"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512A-D840-4597-AA85-E52717C06531}" type="datetime1">
              <a:rPr lang="en-US" smtClean="0"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7EA0-9F93-40BA-8858-6502068CF003}" type="datetime1">
              <a:rPr lang="en-US" smtClean="0"/>
              <a:t>1/20/2012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F39F1-BF4D-441F-BEC8-6D213ED13909}" type="datetime1">
              <a:rPr lang="en-US" smtClean="0"/>
              <a:t>1/20/2012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B1F41-168C-4E2C-B7E9-516760306882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A0D23-3F06-4F4A-B424-9F73A3985CA0}" type="datetime1">
              <a:rPr lang="en-US" smtClean="0"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B3F7F-EB23-43E6-A685-C0FF58BD9F4A}" type="datetime1">
              <a:rPr lang="en-US" smtClean="0"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160DB-AB9D-43D3-8900-2B0F8C2AB224}" type="datetime1">
              <a:rPr lang="en-US" smtClean="0"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2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adre.org/STP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hyperlink" Target="file:///D:\Userdata\Userdata\Coursework\s12phy341\Lecturenotes\Lecture1\stp_ApproachToEquilibrium.jar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5FCB-0AB5-4A81-A182-516126CC5216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0229" y="1143000"/>
            <a:ext cx="77724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341/641 </a:t>
            </a:r>
          </a:p>
          <a:p>
            <a:pPr algn="ctr"/>
            <a:r>
              <a:rPr lang="en-US" sz="3200" b="1" dirty="0" smtClean="0"/>
              <a:t>Thermodynamics and Statistical Physics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Lecture 2</a:t>
            </a:r>
          </a:p>
          <a:p>
            <a:pPr algn="ctr"/>
            <a:endParaRPr lang="en-US" sz="2000" b="1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Continued discussion of microscopic models (Chapter 1)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/>
              <a:t>Notion of equilibrium in statistical mechanics/thermodynamics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err="1" smtClean="0"/>
              <a:t>Macrostates</a:t>
            </a:r>
            <a:r>
              <a:rPr lang="en-US" sz="2400" dirty="0" smtClean="0"/>
              <a:t>/microstates</a:t>
            </a:r>
            <a:r>
              <a:rPr lang="en-US" sz="2400" b="1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Introduction to thermodynamics (Chapter 2)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/>
              <a:t>Definition of “the system”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/>
              <a:t>Thermodynamic variables (T, P, V, N, …)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/>
              <a:t>First law of thermodynamics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6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EC2A-6065-4380-8814-6E6895F11A4B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543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Macroscopic viewpoint – thermodynamics</a:t>
            </a:r>
          </a:p>
          <a:p>
            <a:pPr algn="ctr"/>
            <a:r>
              <a:rPr lang="en-US" sz="1400" dirty="0" smtClean="0"/>
              <a:t>(start reading Chapter 2)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1371600" y="1524000"/>
            <a:ext cx="6705600" cy="3962400"/>
          </a:xfrm>
          <a:prstGeom prst="rect">
            <a:avLst/>
          </a:prstGeom>
          <a:pattFill prst="wave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400" y="2362200"/>
            <a:ext cx="30480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429000" y="3059863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System of study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714500" y="48006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Controlling medium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1821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805CB-A1AD-4041-8243-CB06DFB215F2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381000"/>
            <a:ext cx="7391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Variables of thermodynamics</a:t>
            </a:r>
          </a:p>
          <a:p>
            <a:endParaRPr lang="en-US" sz="24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 smtClean="0"/>
              <a:t>Temperature</a:t>
            </a:r>
          </a:p>
          <a:p>
            <a:pPr marL="742950" lvl="1" indent="-285750">
              <a:buFont typeface="Wingdings" pitchFamily="2" charset="2"/>
              <a:buChar char="v"/>
            </a:pPr>
            <a:r>
              <a:rPr lang="en-US" i="1" dirty="0" smtClean="0"/>
              <a:t>T</a:t>
            </a:r>
          </a:p>
          <a:p>
            <a:pPr marL="742950" lvl="1" indent="-285750">
              <a:buFont typeface="Wingdings" pitchFamily="2" charset="2"/>
              <a:buChar char="v"/>
            </a:pPr>
            <a:r>
              <a:rPr lang="en-US" i="1" dirty="0" err="1" smtClean="0"/>
              <a:t>Zeroth</a:t>
            </a:r>
            <a:r>
              <a:rPr lang="en-US" i="1" dirty="0" smtClean="0"/>
              <a:t> law of thermodynamics:   Two systems in thermal equilibrium with a third system are in thermal equilibrium with </a:t>
            </a:r>
            <a:r>
              <a:rPr lang="en-US" i="1" dirty="0" err="1" smtClean="0"/>
              <a:t>eachother</a:t>
            </a:r>
            <a:r>
              <a:rPr lang="en-US" i="1" dirty="0" smtClean="0"/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 smtClean="0"/>
              <a:t>Pressure</a:t>
            </a:r>
          </a:p>
          <a:p>
            <a:pPr marL="742950" lvl="1" indent="-285750">
              <a:buFont typeface="Wingdings" pitchFamily="2" charset="2"/>
              <a:buChar char="v"/>
            </a:pPr>
            <a:r>
              <a:rPr lang="en-US" i="1" dirty="0" smtClean="0"/>
              <a:t>P=F/A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 smtClean="0"/>
              <a:t>Volume</a:t>
            </a:r>
          </a:p>
          <a:p>
            <a:pPr marL="742950" lvl="1" indent="-285750">
              <a:buFont typeface="Wingdings" pitchFamily="2" charset="2"/>
              <a:buChar char="v"/>
            </a:pPr>
            <a:r>
              <a:rPr lang="en-US" i="1" dirty="0" smtClean="0"/>
              <a:t>V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b="1" dirty="0" smtClean="0"/>
              <a:t>Number of particles</a:t>
            </a:r>
          </a:p>
          <a:p>
            <a:pPr marL="742950" lvl="1" indent="-285750">
              <a:buFont typeface="Wingdings" pitchFamily="2" charset="2"/>
              <a:buChar char="v"/>
            </a:pPr>
            <a:r>
              <a:rPr lang="en-US" i="1" dirty="0" smtClean="0"/>
              <a:t>N</a:t>
            </a:r>
          </a:p>
          <a:p>
            <a:pPr marL="742950" lvl="1" indent="-285750">
              <a:buFont typeface="Wingdings" pitchFamily="2" charset="2"/>
              <a:buChar char="v"/>
            </a:pPr>
            <a:endParaRPr lang="en-US" i="1" dirty="0" smtClean="0"/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r>
              <a:rPr lang="en-US" dirty="0" smtClean="0"/>
              <a:t>The relationships between these variables depends on the “equation of state” of the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58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04FB-854E-4373-9BB6-6ABDA8B96C79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Examples of “Equations of State”</a:t>
            </a:r>
            <a:endParaRPr lang="en-US" sz="2400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861686"/>
              </p:ext>
            </p:extLst>
          </p:nvPr>
        </p:nvGraphicFramePr>
        <p:xfrm>
          <a:off x="1143000" y="1295400"/>
          <a:ext cx="64389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数式" r:id="rId3" imgW="2971800" imgH="457200" progId="Equation.3">
                  <p:embed/>
                </p:oleObj>
              </mc:Choice>
              <mc:Fallback>
                <p:oleObj name="数式" r:id="rId3" imgW="29718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1295400"/>
                        <a:ext cx="6438900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2547036"/>
              </p:ext>
            </p:extLst>
          </p:nvPr>
        </p:nvGraphicFramePr>
        <p:xfrm>
          <a:off x="1563688" y="2952750"/>
          <a:ext cx="6054725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数式" r:id="rId5" imgW="2793960" imgH="685800" progId="Equation.3">
                  <p:embed/>
                </p:oleObj>
              </mc:Choice>
              <mc:Fallback>
                <p:oleObj name="数式" r:id="rId5" imgW="279396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3688" y="2952750"/>
                        <a:ext cx="6054725" cy="148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96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4077-6A8D-4DDA-B57E-7F4A595AC6CF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0" y="2185987"/>
            <a:ext cx="5867400" cy="24860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0" y="457200"/>
            <a:ext cx="586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Comparison of</a:t>
            </a:r>
          </a:p>
          <a:p>
            <a:r>
              <a:rPr lang="en-US" dirty="0"/>
              <a:t> </a:t>
            </a:r>
            <a:r>
              <a:rPr lang="en-US" dirty="0" smtClean="0"/>
              <a:t>             Ideal gas equation</a:t>
            </a:r>
          </a:p>
          <a:p>
            <a:r>
              <a:rPr lang="en-US" dirty="0"/>
              <a:t> </a:t>
            </a:r>
            <a:r>
              <a:rPr lang="en-US" dirty="0" smtClean="0"/>
              <a:t>             van der Waals gas equation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828800" y="918865"/>
            <a:ext cx="457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828800" y="1219200"/>
            <a:ext cx="457200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30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B1F41-168C-4E2C-B7E9-516760306882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609600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general the “state” of a system will depend on the thermodynamic variables.    For example, the internal energy:</a:t>
            </a:r>
          </a:p>
          <a:p>
            <a:endParaRPr lang="en-US" dirty="0"/>
          </a:p>
          <a:p>
            <a:r>
              <a:rPr lang="en-US" dirty="0" smtClean="0"/>
              <a:t>                  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102690"/>
              </p:ext>
            </p:extLst>
          </p:nvPr>
        </p:nvGraphicFramePr>
        <p:xfrm>
          <a:off x="1676400" y="1295400"/>
          <a:ext cx="4343596" cy="780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数式" r:id="rId3" imgW="1130040" imgH="203040" progId="Equation.3">
                  <p:embed/>
                </p:oleObj>
              </mc:Choice>
              <mc:Fallback>
                <p:oleObj name="数式" r:id="rId3" imgW="113004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1295400"/>
                        <a:ext cx="4343596" cy="7808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28194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Thermodynamic “processes” </a:t>
            </a:r>
            <a:r>
              <a:rPr lang="en-US" dirty="0" smtClean="0">
                <a:sym typeface="Wingdings" pitchFamily="2" charset="2"/>
              </a:rPr>
              <a:t> change the state of the system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374884"/>
              </p:ext>
            </p:extLst>
          </p:nvPr>
        </p:nvGraphicFramePr>
        <p:xfrm>
          <a:off x="685800" y="3276600"/>
          <a:ext cx="788371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数式" r:id="rId5" imgW="2234880" imgH="215640" progId="Equation.3">
                  <p:embed/>
                </p:oleObj>
              </mc:Choice>
              <mc:Fallback>
                <p:oleObj name="数式" r:id="rId5" imgW="223488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276600"/>
                        <a:ext cx="788371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438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B1F41-168C-4E2C-B7E9-516760306882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00" t="36755" r="38500" b="15961"/>
          <a:stretch/>
        </p:blipFill>
        <p:spPr bwMode="auto">
          <a:xfrm>
            <a:off x="5829300" y="152400"/>
            <a:ext cx="3124200" cy="3873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626536"/>
              </p:ext>
            </p:extLst>
          </p:nvPr>
        </p:nvGraphicFramePr>
        <p:xfrm>
          <a:off x="60325" y="1371600"/>
          <a:ext cx="6205538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数式" r:id="rId4" imgW="1866600" imgH="558720" progId="Equation.3">
                  <p:embed/>
                </p:oleObj>
              </mc:Choice>
              <mc:Fallback>
                <p:oleObj name="数式" r:id="rId4" imgW="1866600" imgH="55872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" y="1371600"/>
                        <a:ext cx="6205538" cy="185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3810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Thermodynamic process  -- work (performed ON the system)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566082"/>
              </p:ext>
            </p:extLst>
          </p:nvPr>
        </p:nvGraphicFramePr>
        <p:xfrm>
          <a:off x="609600" y="4267200"/>
          <a:ext cx="7172078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数式" r:id="rId6" imgW="3174840" imgH="660240" progId="Equation.3">
                  <p:embed/>
                </p:oleObj>
              </mc:Choice>
              <mc:Fallback>
                <p:oleObj name="数式" r:id="rId6" imgW="3174840" imgH="660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267200"/>
                        <a:ext cx="7172078" cy="149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909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B1F41-168C-4E2C-B7E9-516760306882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91" t="18922" r="27548" b="23537"/>
          <a:stretch/>
        </p:blipFill>
        <p:spPr bwMode="auto">
          <a:xfrm>
            <a:off x="762000" y="685018"/>
            <a:ext cx="6486293" cy="4713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304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Work performed during a cyclic process: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820100"/>
              </p:ext>
            </p:extLst>
          </p:nvPr>
        </p:nvGraphicFramePr>
        <p:xfrm>
          <a:off x="1316088" y="5376761"/>
          <a:ext cx="5378116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数式" r:id="rId4" imgW="1892160" imgH="241200" progId="Equation.3">
                  <p:embed/>
                </p:oleObj>
              </mc:Choice>
              <mc:Fallback>
                <p:oleObj name="数式" r:id="rId4" imgW="18921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16088" y="5376761"/>
                        <a:ext cx="5378116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50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B1F41-168C-4E2C-B7E9-516760306882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Thermodynamic process  -- heat (added TO the system)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696439"/>
              </p:ext>
            </p:extLst>
          </p:nvPr>
        </p:nvGraphicFramePr>
        <p:xfrm>
          <a:off x="895350" y="1066800"/>
          <a:ext cx="5981700" cy="1401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数式" r:id="rId3" imgW="2819160" imgH="660240" progId="Equation.3">
                  <p:embed/>
                </p:oleObj>
              </mc:Choice>
              <mc:Fallback>
                <p:oleObj name="数式" r:id="rId3" imgW="2819160" imgH="660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5350" y="1066800"/>
                        <a:ext cx="5981700" cy="14011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2514" y="292113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First law of thermodynamics</a:t>
            </a:r>
            <a:endParaRPr lang="en-US" sz="3200" b="1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3951644"/>
              </p:ext>
            </p:extLst>
          </p:nvPr>
        </p:nvGraphicFramePr>
        <p:xfrm>
          <a:off x="1179185" y="3810000"/>
          <a:ext cx="6364615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数式" r:id="rId5" imgW="1409400" imgH="215640" progId="Equation.3">
                  <p:embed/>
                </p:oleObj>
              </mc:Choice>
              <mc:Fallback>
                <p:oleObj name="数式" r:id="rId5" imgW="140940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185" y="3810000"/>
                        <a:ext cx="6364615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324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B1F41-168C-4E2C-B7E9-516760306882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Example:   Adiabatic expansion V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 V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   for an ideal gas system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520672"/>
              </p:ext>
            </p:extLst>
          </p:nvPr>
        </p:nvGraphicFramePr>
        <p:xfrm>
          <a:off x="546100" y="1211263"/>
          <a:ext cx="7683500" cy="183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数式" r:id="rId3" imgW="1701720" imgH="406080" progId="Equation.3">
                  <p:embed/>
                </p:oleObj>
              </mc:Choice>
              <mc:Fallback>
                <p:oleObj name="数式" r:id="rId3" imgW="1701720" imgH="4060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1211263"/>
                        <a:ext cx="7683500" cy="183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95400" y="36576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be continued…..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94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E547-CFDE-47D2-8848-B166126F3638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29" y="1828800"/>
            <a:ext cx="2857500" cy="40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71600" y="641866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Review from last time --</a:t>
            </a:r>
          </a:p>
          <a:p>
            <a:r>
              <a:rPr lang="en-US" dirty="0" smtClean="0"/>
              <a:t>Chapter 1 – From Microscopic to </a:t>
            </a:r>
            <a:r>
              <a:rPr lang="en-US" dirty="0" err="1" smtClean="0"/>
              <a:t>Macrosopic</a:t>
            </a:r>
            <a:r>
              <a:rPr lang="en-US" dirty="0" smtClean="0"/>
              <a:t> Behavior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62400" y="1828800"/>
            <a:ext cx="48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Assignment:   Read Chapter 1 (quickly) during this week and checkout some of the corresponding simulations (HW 1 and HW 2) due Monday 1/23.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62400" y="3232666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“The purpose of this introductory [material] is to whet your appetite… “    The chapter introduces a lot of the concepts that we will use (more carefully) throughout the course.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39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E04A-D757-4DE4-BDC5-0FD1062FF84D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5334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will you learn?</a:t>
            </a:r>
          </a:p>
          <a:p>
            <a:endParaRPr lang="en-US" dirty="0"/>
          </a:p>
          <a:p>
            <a:r>
              <a:rPr lang="en-US" dirty="0" smtClean="0"/>
              <a:t>                                                   </a:t>
            </a:r>
            <a:r>
              <a:rPr lang="en-US" sz="2800" b="1" dirty="0" smtClean="0"/>
              <a:t>Energy Analysis</a:t>
            </a:r>
            <a:endParaRPr lang="en-US" sz="2800" b="1" dirty="0"/>
          </a:p>
        </p:txBody>
      </p:sp>
      <p:sp>
        <p:nvSpPr>
          <p:cNvPr id="6" name="Cloud 5"/>
          <p:cNvSpPr/>
          <p:nvPr/>
        </p:nvSpPr>
        <p:spPr>
          <a:xfrm>
            <a:off x="1066800" y="2667000"/>
            <a:ext cx="2667000" cy="1981200"/>
          </a:xfrm>
          <a:prstGeom prst="cloud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9500477">
            <a:off x="272223" y="3992529"/>
            <a:ext cx="832838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3724367">
            <a:off x="3317380" y="4418605"/>
            <a:ext cx="832838" cy="4572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8271" y="4518354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5200" y="5122194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81200" y="3431627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76471" y="2133600"/>
            <a:ext cx="2990729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Macroscopic picture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86400" y="2286000"/>
            <a:ext cx="2990729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Microscopic picture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76" t="6547" r="9715" b="12999"/>
          <a:stretch/>
        </p:blipFill>
        <p:spPr>
          <a:xfrm>
            <a:off x="5377543" y="2667000"/>
            <a:ext cx="2166257" cy="2122715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3135086" y="3017970"/>
            <a:ext cx="381000" cy="3810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3516086" y="3050721"/>
            <a:ext cx="1861457" cy="157749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276471" y="4953000"/>
            <a:ext cx="1858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{T, P, V, N, …}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74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ABD43-0DA8-43B8-B9E5-396C00891B98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685799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Comment on simulation tools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Molecular dynamics 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76" t="6547" r="9715" b="12999"/>
          <a:stretch/>
        </p:blipFill>
        <p:spPr>
          <a:xfrm>
            <a:off x="4724400" y="762000"/>
            <a:ext cx="2166257" cy="212271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191000" y="26786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445181" y="2133763"/>
            <a:ext cx="1113608" cy="750789"/>
          </a:xfrm>
          <a:prstGeom prst="straightConnector1">
            <a:avLst/>
          </a:prstGeom>
          <a:ln w="31750" cmpd="sng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845409"/>
              </p:ext>
            </p:extLst>
          </p:nvPr>
        </p:nvGraphicFramePr>
        <p:xfrm>
          <a:off x="1209675" y="1758950"/>
          <a:ext cx="2038350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6" name="数式" r:id="rId4" imgW="749160" imgH="419040" progId="Equation.3">
                  <p:embed/>
                </p:oleObj>
              </mc:Choice>
              <mc:Fallback>
                <p:oleObj name="数式" r:id="rId4" imgW="74916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09675" y="1758950"/>
                        <a:ext cx="2038350" cy="1139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050470"/>
              </p:ext>
            </p:extLst>
          </p:nvPr>
        </p:nvGraphicFramePr>
        <p:xfrm>
          <a:off x="1177925" y="3276600"/>
          <a:ext cx="446087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7" name="数式" r:id="rId6" imgW="1638000" imgH="355320" progId="Equation.3">
                  <p:embed/>
                </p:oleObj>
              </mc:Choice>
              <mc:Fallback>
                <p:oleObj name="数式" r:id="rId6" imgW="1638000" imgH="35532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925" y="3276600"/>
                        <a:ext cx="4460875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87581" y="4495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 model pair potential  (</a:t>
            </a:r>
            <a:r>
              <a:rPr lang="en-US" sz="2400" dirty="0" err="1" smtClean="0"/>
              <a:t>Lennard</a:t>
            </a:r>
            <a:r>
              <a:rPr lang="en-US" sz="2400" dirty="0" smtClean="0"/>
              <a:t>-Jones):</a:t>
            </a:r>
            <a:endParaRPr lang="en-US" sz="2400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1806379"/>
              </p:ext>
            </p:extLst>
          </p:nvPr>
        </p:nvGraphicFramePr>
        <p:xfrm>
          <a:off x="1600200" y="5029200"/>
          <a:ext cx="3505200" cy="1090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8" name="数式" r:id="rId8" imgW="1714320" imgH="533160" progId="Equation.3">
                  <p:embed/>
                </p:oleObj>
              </mc:Choice>
              <mc:Fallback>
                <p:oleObj name="数式" r:id="rId8" imgW="1714320" imgH="5331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600200" y="5029200"/>
                        <a:ext cx="3505200" cy="10905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047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B1F41-168C-4E2C-B7E9-516760306882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00" y="5334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For an “ideal gas”--</a:t>
            </a:r>
            <a:endParaRPr lang="en-US" sz="2400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383644"/>
              </p:ext>
            </p:extLst>
          </p:nvPr>
        </p:nvGraphicFramePr>
        <p:xfrm>
          <a:off x="1371600" y="1600200"/>
          <a:ext cx="2695575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数式" r:id="rId3" imgW="990360" imgH="419040" progId="Equation.3">
                  <p:embed/>
                </p:oleObj>
              </mc:Choice>
              <mc:Fallback>
                <p:oleObj name="数式" r:id="rId3" imgW="990360" imgH="419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600200"/>
                        <a:ext cx="2695575" cy="113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078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7262F-344F-4427-9FD9-A290B3774C97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Modeling of a dilute gas of non-interacting particles: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838200" y="1295400"/>
            <a:ext cx="1524000" cy="2514600"/>
            <a:chOff x="838200" y="1295400"/>
            <a:chExt cx="1524000" cy="2514600"/>
          </a:xfrm>
        </p:grpSpPr>
        <p:sp>
          <p:nvSpPr>
            <p:cNvPr id="6" name="Rectangle 5"/>
            <p:cNvSpPr/>
            <p:nvPr/>
          </p:nvSpPr>
          <p:spPr>
            <a:xfrm>
              <a:off x="838200" y="1295400"/>
              <a:ext cx="1524000" cy="2514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>
              <a:stCxn id="6" idx="0"/>
            </p:cNvCxnSpPr>
            <p:nvPr/>
          </p:nvCxnSpPr>
          <p:spPr>
            <a:xfrm>
              <a:off x="1600200" y="1295400"/>
              <a:ext cx="0" cy="1110343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600200" y="2552700"/>
              <a:ext cx="0" cy="1257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3657600" y="1300843"/>
            <a:ext cx="1524000" cy="2514600"/>
            <a:chOff x="838200" y="1295400"/>
            <a:chExt cx="1524000" cy="2514600"/>
          </a:xfrm>
        </p:grpSpPr>
        <p:sp>
          <p:nvSpPr>
            <p:cNvPr id="16" name="Rectangle 15"/>
            <p:cNvSpPr/>
            <p:nvPr/>
          </p:nvSpPr>
          <p:spPr>
            <a:xfrm>
              <a:off x="838200" y="1295400"/>
              <a:ext cx="1524000" cy="2514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>
              <a:stCxn id="16" idx="0"/>
            </p:cNvCxnSpPr>
            <p:nvPr/>
          </p:nvCxnSpPr>
          <p:spPr>
            <a:xfrm>
              <a:off x="1600200" y="1295400"/>
              <a:ext cx="0" cy="1110343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600200" y="2552700"/>
              <a:ext cx="0" cy="1257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6629400" y="1295400"/>
            <a:ext cx="1524000" cy="2514600"/>
            <a:chOff x="838200" y="1295400"/>
            <a:chExt cx="1524000" cy="2514600"/>
          </a:xfrm>
        </p:grpSpPr>
        <p:sp>
          <p:nvSpPr>
            <p:cNvPr id="20" name="Rectangle 19"/>
            <p:cNvSpPr/>
            <p:nvPr/>
          </p:nvSpPr>
          <p:spPr>
            <a:xfrm>
              <a:off x="838200" y="1295400"/>
              <a:ext cx="1524000" cy="25146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>
              <a:stCxn id="20" idx="0"/>
            </p:cNvCxnSpPr>
            <p:nvPr/>
          </p:nvCxnSpPr>
          <p:spPr>
            <a:xfrm>
              <a:off x="1600200" y="1295400"/>
              <a:ext cx="0" cy="1110343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600200" y="2552700"/>
              <a:ext cx="0" cy="125730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Oval 22"/>
          <p:cNvSpPr/>
          <p:nvPr/>
        </p:nvSpPr>
        <p:spPr>
          <a:xfrm>
            <a:off x="1066800" y="1524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317171" y="1877785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990600" y="3483429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240971" y="2743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038600" y="1676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1148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038600" y="3614058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876800" y="2481943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858000" y="1719942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010400" y="3110593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903029" y="3309258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848600" y="1752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1143000" y="3930134"/>
            <a:ext cx="1045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 = 0</a:t>
            </a:r>
            <a:endParaRPr lang="en-US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6955971" y="4049486"/>
            <a:ext cx="1045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 &gt;&gt; 0</a:t>
            </a:r>
            <a:endParaRPr lang="en-US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3897085" y="4050268"/>
            <a:ext cx="1045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 &gt; 0</a:t>
            </a:r>
            <a:endParaRPr lang="en-US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979714" y="947839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              R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886200" y="914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              R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781800" y="914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              R</a:t>
            </a:r>
            <a:endParaRPr lang="en-US" dirty="0"/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47577"/>
              </p:ext>
            </p:extLst>
          </p:nvPr>
        </p:nvGraphicFramePr>
        <p:xfrm>
          <a:off x="1790524" y="4495800"/>
          <a:ext cx="5687961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数式" r:id="rId3" imgW="2260440" imgH="393480" progId="Equation.3">
                  <p:embed/>
                </p:oleObj>
              </mc:Choice>
              <mc:Fallback>
                <p:oleObj name="数式" r:id="rId3" imgW="22604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0524" y="4495800"/>
                        <a:ext cx="5687961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987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E8038-B358-4AD5-8762-CB2418331A85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21771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Enumeration of possibilities for N=4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368549"/>
            <a:ext cx="6096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Microstates                               n    </a:t>
            </a:r>
          </a:p>
          <a:p>
            <a:r>
              <a:rPr lang="en-US" dirty="0" smtClean="0"/>
              <a:t>    ----------------------------------------------------------------------                                       </a:t>
            </a:r>
          </a:p>
          <a:p>
            <a:r>
              <a:rPr lang="en-US" dirty="0" smtClean="0"/>
              <a:t>L      </a:t>
            </a:r>
            <a:r>
              <a:rPr lang="en-US" dirty="0" err="1" smtClean="0"/>
              <a:t>L</a:t>
            </a:r>
            <a:r>
              <a:rPr lang="en-US" dirty="0" smtClean="0"/>
              <a:t>      </a:t>
            </a:r>
            <a:r>
              <a:rPr lang="en-US" dirty="0" err="1" smtClean="0"/>
              <a:t>L</a:t>
            </a:r>
            <a:r>
              <a:rPr lang="en-US" dirty="0" smtClean="0"/>
              <a:t>      </a:t>
            </a:r>
            <a:r>
              <a:rPr lang="en-US" dirty="0" err="1" smtClean="0"/>
              <a:t>L</a:t>
            </a:r>
            <a:r>
              <a:rPr lang="en-US" dirty="0" smtClean="0"/>
              <a:t>                              4                          1/16</a:t>
            </a:r>
          </a:p>
          <a:p>
            <a:endParaRPr lang="en-US" dirty="0"/>
          </a:p>
          <a:p>
            <a:r>
              <a:rPr lang="en-US" dirty="0" smtClean="0"/>
              <a:t>L      </a:t>
            </a:r>
            <a:r>
              <a:rPr lang="en-US" dirty="0" err="1" smtClean="0"/>
              <a:t>L</a:t>
            </a:r>
            <a:r>
              <a:rPr lang="en-US" dirty="0" smtClean="0"/>
              <a:t>       </a:t>
            </a:r>
            <a:r>
              <a:rPr lang="en-US" dirty="0" err="1" smtClean="0"/>
              <a:t>L</a:t>
            </a:r>
            <a:r>
              <a:rPr lang="en-US" dirty="0" smtClean="0"/>
              <a:t>      R</a:t>
            </a:r>
          </a:p>
          <a:p>
            <a:r>
              <a:rPr lang="en-US" dirty="0" smtClean="0"/>
              <a:t>L      </a:t>
            </a:r>
            <a:r>
              <a:rPr lang="en-US" dirty="0" err="1" smtClean="0"/>
              <a:t>L</a:t>
            </a:r>
            <a:r>
              <a:rPr lang="en-US" dirty="0" smtClean="0"/>
              <a:t>       R      L                             3                          4/16</a:t>
            </a:r>
          </a:p>
          <a:p>
            <a:r>
              <a:rPr lang="en-US" dirty="0" smtClean="0"/>
              <a:t>L      R      L       </a:t>
            </a:r>
            <a:r>
              <a:rPr lang="en-US" dirty="0" err="1" smtClean="0"/>
              <a:t>L</a:t>
            </a:r>
            <a:r>
              <a:rPr lang="en-US" dirty="0" smtClean="0"/>
              <a:t>         </a:t>
            </a:r>
          </a:p>
          <a:p>
            <a:r>
              <a:rPr lang="en-US" dirty="0" smtClean="0"/>
              <a:t>R      L      </a:t>
            </a:r>
            <a:r>
              <a:rPr lang="en-US" dirty="0" err="1" smtClean="0"/>
              <a:t>L</a:t>
            </a:r>
            <a:r>
              <a:rPr lang="en-US" dirty="0" smtClean="0"/>
              <a:t>       </a:t>
            </a:r>
            <a:r>
              <a:rPr lang="en-US" dirty="0" err="1" smtClean="0"/>
              <a:t>L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      </a:t>
            </a:r>
            <a:r>
              <a:rPr lang="en-US" dirty="0" err="1" smtClean="0"/>
              <a:t>L</a:t>
            </a:r>
            <a:r>
              <a:rPr lang="en-US" dirty="0" smtClean="0"/>
              <a:t>       R       </a:t>
            </a:r>
            <a:r>
              <a:rPr lang="en-US" dirty="0" err="1" smtClean="0"/>
              <a:t>R</a:t>
            </a:r>
            <a:endParaRPr lang="en-US" dirty="0" smtClean="0"/>
          </a:p>
          <a:p>
            <a:r>
              <a:rPr lang="en-US" dirty="0" smtClean="0"/>
              <a:t>L      R       </a:t>
            </a:r>
            <a:r>
              <a:rPr lang="en-US" dirty="0" err="1" smtClean="0"/>
              <a:t>R</a:t>
            </a:r>
            <a:r>
              <a:rPr lang="en-US" dirty="0" smtClean="0"/>
              <a:t>      L</a:t>
            </a:r>
          </a:p>
          <a:p>
            <a:r>
              <a:rPr lang="en-US" dirty="0" smtClean="0"/>
              <a:t>R      </a:t>
            </a:r>
            <a:r>
              <a:rPr lang="en-US" dirty="0" err="1" smtClean="0"/>
              <a:t>R</a:t>
            </a:r>
            <a:r>
              <a:rPr lang="en-US" dirty="0" smtClean="0"/>
              <a:t>       L      </a:t>
            </a:r>
            <a:r>
              <a:rPr lang="en-US" dirty="0" err="1" smtClean="0"/>
              <a:t>L</a:t>
            </a:r>
            <a:r>
              <a:rPr lang="en-US" dirty="0" smtClean="0"/>
              <a:t>                             2                           6/16</a:t>
            </a:r>
          </a:p>
          <a:p>
            <a:r>
              <a:rPr lang="en-US" dirty="0" smtClean="0"/>
              <a:t>L      R       L      R</a:t>
            </a:r>
          </a:p>
          <a:p>
            <a:r>
              <a:rPr lang="en-US" dirty="0" smtClean="0"/>
              <a:t>R      L       R      L</a:t>
            </a:r>
          </a:p>
          <a:p>
            <a:r>
              <a:rPr lang="en-US" dirty="0" smtClean="0"/>
              <a:t>R      L        </a:t>
            </a:r>
            <a:r>
              <a:rPr lang="en-US" dirty="0" err="1" smtClean="0"/>
              <a:t>L</a:t>
            </a:r>
            <a:r>
              <a:rPr lang="en-US" dirty="0" smtClean="0"/>
              <a:t>      R</a:t>
            </a:r>
          </a:p>
          <a:p>
            <a:endParaRPr lang="en-US" dirty="0"/>
          </a:p>
          <a:p>
            <a:r>
              <a:rPr lang="en-US" dirty="0" smtClean="0"/>
              <a:t>R      </a:t>
            </a:r>
            <a:r>
              <a:rPr lang="en-US" dirty="0" err="1" smtClean="0"/>
              <a:t>R</a:t>
            </a:r>
            <a:r>
              <a:rPr lang="en-US" dirty="0" smtClean="0"/>
              <a:t>      </a:t>
            </a:r>
            <a:r>
              <a:rPr lang="en-US" dirty="0" err="1" smtClean="0"/>
              <a:t>R</a:t>
            </a:r>
            <a:r>
              <a:rPr lang="en-US" dirty="0" smtClean="0"/>
              <a:t>      </a:t>
            </a:r>
            <a:r>
              <a:rPr lang="en-US" dirty="0"/>
              <a:t>L</a:t>
            </a:r>
          </a:p>
          <a:p>
            <a:r>
              <a:rPr lang="en-US" dirty="0" smtClean="0"/>
              <a:t>R      </a:t>
            </a:r>
            <a:r>
              <a:rPr lang="en-US" dirty="0" err="1" smtClean="0"/>
              <a:t>R</a:t>
            </a:r>
            <a:r>
              <a:rPr lang="en-US" dirty="0" smtClean="0"/>
              <a:t>      L      R                             1                           </a:t>
            </a:r>
            <a:r>
              <a:rPr lang="en-US" dirty="0"/>
              <a:t>4/16</a:t>
            </a:r>
          </a:p>
          <a:p>
            <a:r>
              <a:rPr lang="en-US" dirty="0" smtClean="0"/>
              <a:t>R      L      R      </a:t>
            </a:r>
            <a:r>
              <a:rPr lang="en-US" dirty="0" err="1" smtClean="0"/>
              <a:t>R</a:t>
            </a:r>
            <a:r>
              <a:rPr lang="en-US" dirty="0" smtClean="0"/>
              <a:t>          </a:t>
            </a:r>
            <a:endParaRPr lang="en-US" dirty="0"/>
          </a:p>
          <a:p>
            <a:r>
              <a:rPr lang="en-US" dirty="0" smtClean="0"/>
              <a:t>L      R      </a:t>
            </a:r>
            <a:r>
              <a:rPr lang="en-US" dirty="0" err="1" smtClean="0"/>
              <a:t>R</a:t>
            </a:r>
            <a:r>
              <a:rPr lang="en-US" dirty="0" smtClean="0"/>
              <a:t>      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      </a:t>
            </a:r>
            <a:r>
              <a:rPr lang="en-US" dirty="0" err="1" smtClean="0"/>
              <a:t>R</a:t>
            </a:r>
            <a:r>
              <a:rPr lang="en-US" dirty="0" smtClean="0"/>
              <a:t>      </a:t>
            </a:r>
            <a:r>
              <a:rPr lang="en-US" dirty="0" err="1" smtClean="0"/>
              <a:t>R</a:t>
            </a:r>
            <a:r>
              <a:rPr lang="en-US" dirty="0" smtClean="0"/>
              <a:t>      </a:t>
            </a:r>
            <a:r>
              <a:rPr lang="en-US" dirty="0" err="1" smtClean="0"/>
              <a:t>R</a:t>
            </a:r>
            <a:r>
              <a:rPr lang="en-US" dirty="0" smtClean="0"/>
              <a:t>                             0                           1/16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0673444"/>
              </p:ext>
            </p:extLst>
          </p:nvPr>
        </p:nvGraphicFramePr>
        <p:xfrm>
          <a:off x="5410200" y="412874"/>
          <a:ext cx="609600" cy="337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数式" r:id="rId3" imgW="330120" imgH="228600" progId="Equation.3">
                  <p:embed/>
                </p:oleObj>
              </mc:Choice>
              <mc:Fallback>
                <p:oleObj name="数式" r:id="rId3" imgW="330120" imgH="22860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12874"/>
                        <a:ext cx="609600" cy="3371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419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EA1CC-02AE-423D-A06C-BA2254CCA9F2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Simulation available from:  </a:t>
            </a:r>
            <a:r>
              <a:rPr lang="en-US" sz="2400" dirty="0" smtClean="0">
                <a:hlinkClick r:id="rId3"/>
              </a:rPr>
              <a:t>http://www.compadre.org/STP/</a:t>
            </a:r>
            <a:endParaRPr lang="en-US" sz="2400" dirty="0" smtClean="0"/>
          </a:p>
          <a:p>
            <a:r>
              <a:rPr lang="en-US" sz="2400" dirty="0" smtClean="0">
                <a:hlinkClick r:id="rId4" action="ppaction://program"/>
              </a:rPr>
              <a:t>     stp_ApproachToEquilibrium.jar</a:t>
            </a:r>
            <a:endParaRPr lang="en-US" sz="2400" dirty="0" smtClean="0"/>
          </a:p>
          <a:p>
            <a:endParaRPr lang="en-US" i="1" dirty="0" smtClean="0"/>
          </a:p>
          <a:p>
            <a:r>
              <a:rPr lang="en-US" i="1" dirty="0" smtClean="0"/>
              <a:t>Note</a:t>
            </a:r>
            <a:r>
              <a:rPr lang="en-US" i="1" dirty="0"/>
              <a:t>:   in order to easily control the simulation, you need to use:</a:t>
            </a:r>
          </a:p>
          <a:p>
            <a:r>
              <a:rPr lang="en-US" i="1" dirty="0"/>
              <a:t>        Display </a:t>
            </a:r>
            <a:r>
              <a:rPr lang="en-US" i="1" dirty="0">
                <a:sym typeface="Wingdings" pitchFamily="2" charset="2"/>
              </a:rPr>
              <a:t> Switch GUI</a:t>
            </a:r>
            <a:endParaRPr lang="en-US" i="1" dirty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33600"/>
            <a:ext cx="3505200" cy="40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683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E2F3-31F8-4145-8D24-5B763C1C3785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341/641 Spring 2012 --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9743" y="196334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N=64, t≈1000   </a:t>
            </a:r>
            <a:r>
              <a:rPr lang="pt-BR" dirty="0"/>
              <a:t>&lt;n&gt; = </a:t>
            </a:r>
            <a:r>
              <a:rPr lang="pt-BR" dirty="0" smtClean="0"/>
              <a:t>32.08, &lt;</a:t>
            </a:r>
            <a:r>
              <a:rPr lang="pt-BR" dirty="0"/>
              <a:t>n²&gt; = </a:t>
            </a:r>
            <a:r>
              <a:rPr lang="pt-BR" dirty="0" smtClean="0"/>
              <a:t>1,067.13, σ² </a:t>
            </a:r>
            <a:r>
              <a:rPr lang="pt-BR" dirty="0"/>
              <a:t>= </a:t>
            </a:r>
            <a:r>
              <a:rPr lang="pt-BR" dirty="0" smtClean="0"/>
              <a:t>38.12, </a:t>
            </a:r>
            <a:r>
              <a:rPr lang="el-GR" dirty="0" smtClean="0"/>
              <a:t>σ</a:t>
            </a:r>
            <a:r>
              <a:rPr lang="pt-BR" dirty="0" smtClean="0"/>
              <a:t>/&lt;n&gt; = 0.19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3163669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N=256, t≈1000   </a:t>
            </a:r>
            <a:r>
              <a:rPr lang="pt-BR" dirty="0"/>
              <a:t>&lt;n&gt; = </a:t>
            </a:r>
            <a:r>
              <a:rPr lang="pt-BR" dirty="0" smtClean="0"/>
              <a:t>149.57, &lt;</a:t>
            </a:r>
            <a:r>
              <a:rPr lang="pt-BR" dirty="0"/>
              <a:t>n²&gt; = </a:t>
            </a:r>
            <a:r>
              <a:rPr lang="pt-BR" dirty="0" smtClean="0"/>
              <a:t>23,086.17, σ² </a:t>
            </a:r>
            <a:r>
              <a:rPr lang="pt-BR" dirty="0"/>
              <a:t>= </a:t>
            </a:r>
            <a:r>
              <a:rPr lang="pt-BR" dirty="0" smtClean="0"/>
              <a:t>714.56, </a:t>
            </a:r>
            <a:r>
              <a:rPr lang="el-GR" dirty="0"/>
              <a:t>σ</a:t>
            </a:r>
            <a:r>
              <a:rPr lang="pt-BR" dirty="0"/>
              <a:t>/&lt;n&gt; = </a:t>
            </a:r>
            <a:r>
              <a:rPr lang="pt-BR" dirty="0" smtClean="0"/>
              <a:t>0.18</a:t>
            </a:r>
            <a:endParaRPr lang="pt-BR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565666"/>
            <a:ext cx="2857500" cy="26384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581400"/>
            <a:ext cx="2857500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98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699</Words>
  <Application>Microsoft Office PowerPoint</Application>
  <PresentationFormat>On-screen Show (4:3)</PresentationFormat>
  <Paragraphs>155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WFU2011</cp:lastModifiedBy>
  <cp:revision>78</cp:revision>
  <cp:lastPrinted>2012-01-18T03:18:48Z</cp:lastPrinted>
  <dcterms:created xsi:type="dcterms:W3CDTF">2012-01-10T18:32:24Z</dcterms:created>
  <dcterms:modified xsi:type="dcterms:W3CDTF">2012-01-20T17:36:10Z</dcterms:modified>
</cp:coreProperties>
</file>