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7" r:id="rId2"/>
    <p:sldId id="374" r:id="rId3"/>
    <p:sldId id="441" r:id="rId4"/>
    <p:sldId id="442" r:id="rId5"/>
    <p:sldId id="443" r:id="rId6"/>
    <p:sldId id="445" r:id="rId7"/>
    <p:sldId id="446" r:id="rId8"/>
    <p:sldId id="447" r:id="rId9"/>
    <p:sldId id="448" r:id="rId10"/>
    <p:sldId id="449" r:id="rId11"/>
    <p:sldId id="450" r:id="rId12"/>
    <p:sldId id="455" r:id="rId13"/>
    <p:sldId id="451" r:id="rId14"/>
    <p:sldId id="452" r:id="rId15"/>
    <p:sldId id="454" r:id="rId16"/>
    <p:sldId id="453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AD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0" autoAdjust="0"/>
    <p:restoredTop sz="94718" autoAdjust="0"/>
  </p:normalViewPr>
  <p:slideViewPr>
    <p:cSldViewPr>
      <p:cViewPr varScale="1">
        <p:scale>
          <a:sx n="87" d="100"/>
          <a:sy n="87" d="100"/>
        </p:scale>
        <p:origin x="-14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8890-CE1E-4E6F-A8BA-4CBDC221C995}" type="datetime1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3978-2439-45B3-940B-9EF105D41C22}" type="datetime1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1341-9C8D-4CD5-80BE-1889DC632879}" type="datetime1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B876A-74C6-4CFA-BFB7-A32C602469AF}" type="datetime1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1D6A-4B89-4D8E-9E9B-AE79394B2DBD}" type="datetime1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D89-B553-403C-93B1-6E8382F76CA7}" type="datetime1">
              <a:rPr lang="en-US" smtClean="0"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E351-4B71-49CB-A458-6E0C7531FB70}" type="datetime1">
              <a:rPr lang="en-US" smtClean="0"/>
              <a:t>3/9/2012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50DB-5D30-4B3B-BCCF-F10454123A39}" type="datetime1">
              <a:rPr lang="en-US" smtClean="0"/>
              <a:t>3/9/2012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BA3A-4AA1-4CC5-ABEF-C408F44BDBAA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4ACF-9975-4E33-8B81-4ABB8C02584F}" type="datetime1">
              <a:rPr lang="en-US" smtClean="0"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C687-1F16-41B5-B995-C49DD701A3F5}" type="datetime1">
              <a:rPr lang="en-US" smtClean="0"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11489-4AF5-4B4B-8B67-C889DBCB5F5E}" type="datetime1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0.wmf"/><Relationship Id="rId3" Type="http://schemas.openxmlformats.org/officeDocument/2006/relationships/image" Target="../media/image12.png"/><Relationship Id="rId7" Type="http://schemas.openxmlformats.org/officeDocument/2006/relationships/image" Target="../media/image7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5.png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155A-5B6A-4BF1-B550-4FFF53BE90C7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20</a:t>
            </a:r>
          </a:p>
          <a:p>
            <a:pPr algn="ctr"/>
            <a:endParaRPr lang="en-US" sz="2000" b="1" dirty="0"/>
          </a:p>
          <a:p>
            <a:r>
              <a:rPr lang="en-US" sz="2400" dirty="0" smtClean="0"/>
              <a:t>Methodologies of statistical mechanics. (Chapter 5 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Phase transitions in spin systems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Mean field approximation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BA3A-4AA1-4CC5-ABEF-C408F44BDBAA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results for mean field treatment of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 (continued)</a:t>
            </a:r>
          </a:p>
          <a:p>
            <a:endParaRPr lang="en-US" sz="2400" dirty="0"/>
          </a:p>
          <a:p>
            <a:r>
              <a:rPr lang="en-US" sz="2400" dirty="0" smtClean="0"/>
              <a:t>Behavior for T near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c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where m is small</a:t>
            </a:r>
            <a:endParaRPr lang="en-US" sz="2400" baseline="-250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182705"/>
              </p:ext>
            </p:extLst>
          </p:nvPr>
        </p:nvGraphicFramePr>
        <p:xfrm>
          <a:off x="762000" y="1828800"/>
          <a:ext cx="4103687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60" name="数式" r:id="rId3" imgW="1803240" imgH="1879560" progId="Equation.3">
                  <p:embed/>
                </p:oleObj>
              </mc:Choice>
              <mc:Fallback>
                <p:oleObj name="数式" r:id="rId3" imgW="1803240" imgH="18795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828800"/>
                        <a:ext cx="4103687" cy="412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097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BA3A-4AA1-4CC5-ABEF-C408F44BDBAA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results for mean field treatment of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 (continued)       -- behavior for T near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c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where m is small</a:t>
            </a:r>
            <a:endParaRPr lang="en-US" sz="2400" baseline="-250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135402"/>
              </p:ext>
            </p:extLst>
          </p:nvPr>
        </p:nvGraphicFramePr>
        <p:xfrm>
          <a:off x="914400" y="1524000"/>
          <a:ext cx="4360863" cy="311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82" name="数式" r:id="rId3" imgW="1917360" imgH="1422360" progId="Equation.3">
                  <p:embed/>
                </p:oleObj>
              </mc:Choice>
              <mc:Fallback>
                <p:oleObj name="数式" r:id="rId3" imgW="191736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24000"/>
                        <a:ext cx="4360863" cy="311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72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BA3A-4AA1-4CC5-ABEF-C408F44BDBAA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results for mean field treatment of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 (continued)       -- behavior for T near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c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where m is small</a:t>
            </a:r>
            <a:endParaRPr lang="en-US" sz="2400" baseline="-250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133040"/>
              </p:ext>
            </p:extLst>
          </p:nvPr>
        </p:nvGraphicFramePr>
        <p:xfrm>
          <a:off x="773112" y="1130300"/>
          <a:ext cx="7685088" cy="520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84" name="数式" r:id="rId3" imgW="3377880" imgH="2374560" progId="Equation.3">
                  <p:embed/>
                </p:oleObj>
              </mc:Choice>
              <mc:Fallback>
                <p:oleObj name="数式" r:id="rId3" imgW="3377880" imgH="237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2" y="1130300"/>
                        <a:ext cx="7685088" cy="520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767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BA3A-4AA1-4CC5-ABEF-C408F44BDBAA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Behavior of magnetic susceptibility (in scaled units):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073033"/>
              </p:ext>
            </p:extLst>
          </p:nvPr>
        </p:nvGraphicFramePr>
        <p:xfrm>
          <a:off x="1619250" y="1054071"/>
          <a:ext cx="6000750" cy="5282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5" name="数式" r:id="rId3" imgW="2920680" imgH="2666880" progId="Equation.3">
                  <p:embed/>
                </p:oleObj>
              </mc:Choice>
              <mc:Fallback>
                <p:oleObj name="数式" r:id="rId3" imgW="2920680" imgH="26668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054071"/>
                        <a:ext cx="6000750" cy="52829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64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BA3A-4AA1-4CC5-ABEF-C408F44BDBAA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52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Behavior of magnetic susceptibility (in scaled units) 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49590"/>
              </p:ext>
            </p:extLst>
          </p:nvPr>
        </p:nvGraphicFramePr>
        <p:xfrm>
          <a:off x="1571625" y="457200"/>
          <a:ext cx="5667375" cy="600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7" name="数式" r:id="rId3" imgW="3352680" imgH="3682800" progId="Equation.3">
                  <p:embed/>
                </p:oleObj>
              </mc:Choice>
              <mc:Fallback>
                <p:oleObj name="数式" r:id="rId3" imgW="3352680" imgH="3682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457200"/>
                        <a:ext cx="5667375" cy="600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715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BA3A-4AA1-4CC5-ABEF-C408F44BDBAA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Behavior of </a:t>
            </a:r>
            <a:r>
              <a:rPr lang="en-US" sz="2400" dirty="0" smtClean="0"/>
              <a:t>magnetization at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c</a:t>
            </a:r>
            <a:r>
              <a:rPr lang="en-US" sz="2400" dirty="0" smtClean="0"/>
              <a:t>: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324572"/>
              </p:ext>
            </p:extLst>
          </p:nvPr>
        </p:nvGraphicFramePr>
        <p:xfrm>
          <a:off x="762000" y="1295400"/>
          <a:ext cx="7591425" cy="342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66" name="数式" r:id="rId3" imgW="3695400" imgH="1726920" progId="Equation.3">
                  <p:embed/>
                </p:oleObj>
              </mc:Choice>
              <mc:Fallback>
                <p:oleObj name="数式" r:id="rId3" imgW="3695400" imgH="17269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95400"/>
                        <a:ext cx="7591425" cy="342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65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BA3A-4AA1-4CC5-ABEF-C408F44BDBAA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Critical exponents:</a:t>
            </a:r>
            <a:endParaRPr lang="en-US" sz="2400" dirty="0" smtClean="0"/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95" t="35757" r="4707" b="7122"/>
          <a:stretch/>
        </p:blipFill>
        <p:spPr bwMode="auto">
          <a:xfrm>
            <a:off x="79492" y="2057400"/>
            <a:ext cx="8912108" cy="3743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562779"/>
              </p:ext>
            </p:extLst>
          </p:nvPr>
        </p:nvGraphicFramePr>
        <p:xfrm>
          <a:off x="3733800" y="381000"/>
          <a:ext cx="22860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44" name="数式" r:id="rId4" imgW="761760" imgH="482400" progId="Equation.3">
                  <p:embed/>
                </p:oleObj>
              </mc:Choice>
              <mc:Fallback>
                <p:oleObj name="数式" r:id="rId4" imgW="76176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33800" y="381000"/>
                        <a:ext cx="2286000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3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C56C-2240-422F-BF88-B43573EA0710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1617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4" t="19581" r="55024" b="12513"/>
          <a:stretch/>
        </p:blipFill>
        <p:spPr bwMode="auto">
          <a:xfrm>
            <a:off x="1905000" y="533400"/>
            <a:ext cx="5809785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714500" y="4664529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C272-A632-4CDB-A68E-2AFD25B95CAB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Ising</a:t>
            </a:r>
            <a:r>
              <a:rPr lang="en-US" sz="2400" dirty="0" smtClean="0"/>
              <a:t> model in various lattices – mean field solutions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468991"/>
              </p:ext>
            </p:extLst>
          </p:nvPr>
        </p:nvGraphicFramePr>
        <p:xfrm>
          <a:off x="392113" y="595312"/>
          <a:ext cx="4710112" cy="329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12" name="数式" r:id="rId3" imgW="1854000" imgH="1346040" progId="Equation.3">
                  <p:embed/>
                </p:oleObj>
              </mc:Choice>
              <mc:Fallback>
                <p:oleObj name="数式" r:id="rId3" imgW="1854000" imgH="1346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595312"/>
                        <a:ext cx="4710112" cy="329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65314" y="3768143"/>
            <a:ext cx="1600200" cy="2214265"/>
            <a:chOff x="990600" y="3124200"/>
            <a:chExt cx="1600200" cy="2214265"/>
          </a:xfrm>
        </p:grpSpPr>
        <p:sp>
          <p:nvSpPr>
            <p:cNvPr id="7" name="Rectangle 6"/>
            <p:cNvSpPr/>
            <p:nvPr/>
          </p:nvSpPr>
          <p:spPr>
            <a:xfrm>
              <a:off x="990600" y="31242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24000" y="31242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057400" y="31242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990600" y="36576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24000" y="36576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057400" y="36576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0600" y="41910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57400" y="41910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524000" y="4191000"/>
              <a:ext cx="533400" cy="5334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81100" y="4876800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q=4/2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828800" y="3768143"/>
            <a:ext cx="1828800" cy="2202833"/>
            <a:chOff x="3352800" y="2750167"/>
            <a:chExt cx="1828800" cy="2202833"/>
          </a:xfrm>
        </p:grpSpPr>
        <p:sp>
          <p:nvSpPr>
            <p:cNvPr id="16" name="Isosceles Triangle 15"/>
            <p:cNvSpPr/>
            <p:nvPr/>
          </p:nvSpPr>
          <p:spPr>
            <a:xfrm>
              <a:off x="3657600" y="3276600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/>
            <p:cNvSpPr/>
            <p:nvPr/>
          </p:nvSpPr>
          <p:spPr>
            <a:xfrm>
              <a:off x="3962400" y="2750167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4267200" y="3276600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3962400" y="3806952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>
            <a:xfrm rot="10800000">
              <a:off x="4267200" y="3806953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 rot="10800000">
              <a:off x="3962400" y="3276600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 rot="10800000">
              <a:off x="3657600" y="3813048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4572000" y="3810000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/>
            <p:cNvSpPr/>
            <p:nvPr/>
          </p:nvSpPr>
          <p:spPr>
            <a:xfrm>
              <a:off x="3352800" y="3810000"/>
              <a:ext cx="609600" cy="530352"/>
            </a:xfrm>
            <a:prstGeom prst="triangle">
              <a:avLst/>
            </a:prstGeom>
            <a:solidFill>
              <a:srgbClr val="FC5A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10000" y="4491335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q=6/2</a:t>
              </a:r>
            </a:p>
          </p:txBody>
        </p: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908706"/>
              </p:ext>
            </p:extLst>
          </p:nvPr>
        </p:nvGraphicFramePr>
        <p:xfrm>
          <a:off x="4038600" y="4217646"/>
          <a:ext cx="4872038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13" name="数式" r:id="rId5" imgW="1917360" imgH="279360" progId="Equation.3">
                  <p:embed/>
                </p:oleObj>
              </mc:Choice>
              <mc:Fallback>
                <p:oleObj name="数式" r:id="rId5" imgW="1917360" imgH="279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217646"/>
                        <a:ext cx="4872038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038600" y="5101643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Note: textbooks differ with counting neighbors q without double counting. Here q implies “unique” neighbors.</a:t>
            </a:r>
          </a:p>
        </p:txBody>
      </p:sp>
    </p:spTree>
    <p:extLst>
      <p:ext uri="{BB962C8B-B14F-4D97-AF65-F5344CB8AC3E}">
        <p14:creationId xmlns:p14="http://schemas.microsoft.com/office/powerpoint/2010/main" val="40716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5401-6699-4883-8D24-57E0533492EC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791533"/>
              </p:ext>
            </p:extLst>
          </p:nvPr>
        </p:nvGraphicFramePr>
        <p:xfrm>
          <a:off x="457200" y="1504950"/>
          <a:ext cx="4872038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30" name="数式" r:id="rId3" imgW="1917360" imgH="279360" progId="Equation.3">
                  <p:embed/>
                </p:oleObj>
              </mc:Choice>
              <mc:Fallback>
                <p:oleObj name="数式" r:id="rId3" imgW="1917360" imgH="27936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04950"/>
                        <a:ext cx="4872038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Self-consistency condition for mean field treatment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689547"/>
              </p:ext>
            </p:extLst>
          </p:nvPr>
        </p:nvGraphicFramePr>
        <p:xfrm>
          <a:off x="682625" y="2590800"/>
          <a:ext cx="6194425" cy="301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31" name="数式" r:id="rId5" imgW="2438280" imgH="1231560" progId="Equation.3">
                  <p:embed/>
                </p:oleObj>
              </mc:Choice>
              <mc:Fallback>
                <p:oleObj name="数式" r:id="rId5" imgW="2438280" imgH="1231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590800"/>
                        <a:ext cx="6194425" cy="301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929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F782-CFA0-4118-8CE4-679F70897304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pic>
        <p:nvPicPr>
          <p:cNvPr id="160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166136"/>
              </p:ext>
            </p:extLst>
          </p:nvPr>
        </p:nvGraphicFramePr>
        <p:xfrm>
          <a:off x="990600" y="685800"/>
          <a:ext cx="3582988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10" name="数式" r:id="rId4" imgW="1409400" imgH="215640" progId="Equation.3">
                  <p:embed/>
                </p:oleObj>
              </mc:Choice>
              <mc:Fallback>
                <p:oleObj name="数式" r:id="rId4" imgW="140940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85800"/>
                        <a:ext cx="3582988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662714"/>
              </p:ext>
            </p:extLst>
          </p:nvPr>
        </p:nvGraphicFramePr>
        <p:xfrm>
          <a:off x="3476625" y="3061154"/>
          <a:ext cx="15811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11" name="数式" r:id="rId6" imgW="622080" imgH="203040" progId="Equation.3">
                  <p:embed/>
                </p:oleObj>
              </mc:Choice>
              <mc:Fallback>
                <p:oleObj name="数式" r:id="rId6" imgW="6220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25" y="3061154"/>
                        <a:ext cx="158115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828819"/>
              </p:ext>
            </p:extLst>
          </p:nvPr>
        </p:nvGraphicFramePr>
        <p:xfrm>
          <a:off x="4006850" y="2133600"/>
          <a:ext cx="12255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12" name="数式" r:id="rId8" imgW="482400" imgH="203040" progId="Equation.3">
                  <p:embed/>
                </p:oleObj>
              </mc:Choice>
              <mc:Fallback>
                <p:oleObj name="数式" r:id="rId8" imgW="48240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6850" y="2133600"/>
                        <a:ext cx="122555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54630"/>
              </p:ext>
            </p:extLst>
          </p:nvPr>
        </p:nvGraphicFramePr>
        <p:xfrm>
          <a:off x="2438400" y="1828800"/>
          <a:ext cx="129063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13" name="数式" r:id="rId10" imgW="507960" imgH="203040" progId="Equation.3">
                  <p:embed/>
                </p:oleObj>
              </mc:Choice>
              <mc:Fallback>
                <p:oleObj name="数式" r:id="rId10" imgW="50796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828800"/>
                        <a:ext cx="1290638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8840331"/>
              </p:ext>
            </p:extLst>
          </p:nvPr>
        </p:nvGraphicFramePr>
        <p:xfrm>
          <a:off x="4090988" y="1711325"/>
          <a:ext cx="154781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14" name="数式" r:id="rId12" imgW="609480" imgH="203040" progId="Equation.3">
                  <p:embed/>
                </p:oleObj>
              </mc:Choice>
              <mc:Fallback>
                <p:oleObj name="数式" r:id="rId12" imgW="60948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0988" y="1711325"/>
                        <a:ext cx="1547812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val 9"/>
          <p:cNvSpPr/>
          <p:nvPr/>
        </p:nvSpPr>
        <p:spPr>
          <a:xfrm>
            <a:off x="3886200" y="1948544"/>
            <a:ext cx="1524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38600" y="1796142"/>
            <a:ext cx="1524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305568"/>
              </p:ext>
            </p:extLst>
          </p:nvPr>
        </p:nvGraphicFramePr>
        <p:xfrm>
          <a:off x="4799013" y="3690938"/>
          <a:ext cx="4160837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15" name="数式" r:id="rId14" imgW="1638000" imgH="660240" progId="Equation.3">
                  <p:embed/>
                </p:oleObj>
              </mc:Choice>
              <mc:Fallback>
                <p:oleObj name="数式" r:id="rId14" imgW="1638000" imgH="660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013" y="3690938"/>
                        <a:ext cx="4160837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000" y="228600"/>
            <a:ext cx="5943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Mean field self-consistency condition: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5497286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Mean field solutions exhibit “critical behavior” (phase transition) at </a:t>
            </a:r>
            <a:r>
              <a:rPr lang="en-US" sz="2400" dirty="0" err="1" smtClean="0">
                <a:latin typeface="Symbol" pitchFamily="18" charset="2"/>
                <a:sym typeface="Wingdings" pitchFamily="2" charset="2"/>
              </a:rPr>
              <a:t>b</a:t>
            </a:r>
            <a:r>
              <a:rPr lang="en-US" sz="2400" baseline="-25000" dirty="0" err="1" smtClean="0">
                <a:sym typeface="Wingdings" pitchFamily="2" charset="2"/>
              </a:rPr>
              <a:t>c</a:t>
            </a:r>
            <a:r>
              <a:rPr lang="en-US" sz="2400" dirty="0" err="1" smtClean="0">
                <a:sym typeface="Wingdings" pitchFamily="2" charset="2"/>
              </a:rPr>
              <a:t>Jq</a:t>
            </a:r>
            <a:r>
              <a:rPr lang="en-US" sz="2400" dirty="0" smtClean="0">
                <a:sym typeface="Wingdings" pitchFamily="2" charset="2"/>
              </a:rPr>
              <a:t>=1.</a:t>
            </a:r>
            <a:endParaRPr lang="en-US" sz="24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2438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H=0</a:t>
            </a:r>
          </a:p>
        </p:txBody>
      </p:sp>
    </p:spTree>
    <p:extLst>
      <p:ext uri="{BB962C8B-B14F-4D97-AF65-F5344CB8AC3E}">
        <p14:creationId xmlns:p14="http://schemas.microsoft.com/office/powerpoint/2010/main" val="85138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B333-E1DE-4468-99A5-F4C83442DE03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" y="228600"/>
            <a:ext cx="5943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Mean field self-consistency condition for </a:t>
            </a:r>
            <a:r>
              <a:rPr lang="en-US" sz="2400" i="1" dirty="0" smtClean="0"/>
              <a:t>H</a:t>
            </a:r>
            <a:r>
              <a:rPr lang="en-US" sz="2400" dirty="0" smtClean="0"/>
              <a:t>=0: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333759"/>
              </p:ext>
            </p:extLst>
          </p:nvPr>
        </p:nvGraphicFramePr>
        <p:xfrm>
          <a:off x="6019800" y="228600"/>
          <a:ext cx="2871787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6" name="数式" r:id="rId3" imgW="1130040" imgH="215640" progId="Equation.3">
                  <p:embed/>
                </p:oleObj>
              </mc:Choice>
              <mc:Fallback>
                <p:oleObj name="数式" r:id="rId3" imgW="113004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28600"/>
                        <a:ext cx="2871787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84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622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14400" y="36576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05200" y="60153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T/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c</a:t>
            </a:r>
            <a:endParaRPr lang="en-US" sz="2400" i="1" baseline="-250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023278"/>
              </p:ext>
            </p:extLst>
          </p:nvPr>
        </p:nvGraphicFramePr>
        <p:xfrm>
          <a:off x="152400" y="762000"/>
          <a:ext cx="7292976" cy="174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7" name="数式" r:id="rId6" imgW="2869920" imgH="711000" progId="Equation.3">
                  <p:embed/>
                </p:oleObj>
              </mc:Choice>
              <mc:Fallback>
                <p:oleObj name="数式" r:id="rId6" imgW="286992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62000"/>
                        <a:ext cx="7292976" cy="174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579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5401-6699-4883-8D24-57E0533492EC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304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results for mean field treatment of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8268841"/>
              </p:ext>
            </p:extLst>
          </p:nvPr>
        </p:nvGraphicFramePr>
        <p:xfrm>
          <a:off x="838200" y="1066800"/>
          <a:ext cx="5322888" cy="170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24" name="数式" r:id="rId3" imgW="2095200" imgH="698400" progId="Equation.3">
                  <p:embed/>
                </p:oleObj>
              </mc:Choice>
              <mc:Fallback>
                <p:oleObj name="数式" r:id="rId3" imgW="2095200" imgH="69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066800"/>
                        <a:ext cx="5322888" cy="170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40872"/>
              </p:ext>
            </p:extLst>
          </p:nvPr>
        </p:nvGraphicFramePr>
        <p:xfrm>
          <a:off x="549275" y="3176588"/>
          <a:ext cx="5902325" cy="267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25" name="数式" r:id="rId5" imgW="2323800" imgH="1091880" progId="Equation.3">
                  <p:embed/>
                </p:oleObj>
              </mc:Choice>
              <mc:Fallback>
                <p:oleObj name="数式" r:id="rId5" imgW="2323800" imgH="10918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3176588"/>
                        <a:ext cx="5902325" cy="267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493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5401-6699-4883-8D24-57E0533492EC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3048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results for mean field treatment of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 (continued)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921436"/>
              </p:ext>
            </p:extLst>
          </p:nvPr>
        </p:nvGraphicFramePr>
        <p:xfrm>
          <a:off x="2681288" y="838200"/>
          <a:ext cx="5472112" cy="541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16" name="数式" r:id="rId3" imgW="2793960" imgH="2869920" progId="Equation.3">
                  <p:embed/>
                </p:oleObj>
              </mc:Choice>
              <mc:Fallback>
                <p:oleObj name="数式" r:id="rId3" imgW="2793960" imgH="286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288" y="838200"/>
                        <a:ext cx="5472112" cy="541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226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E5401-6699-4883-8D24-57E0533492EC}" type="datetime1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524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results for mean field treatment of </a:t>
            </a:r>
            <a:r>
              <a:rPr lang="en-US" sz="2400" dirty="0" err="1" smtClean="0"/>
              <a:t>Ising</a:t>
            </a:r>
            <a:r>
              <a:rPr lang="en-US" sz="2400" dirty="0" smtClean="0"/>
              <a:t> model (continued)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558181"/>
              </p:ext>
            </p:extLst>
          </p:nvPr>
        </p:nvGraphicFramePr>
        <p:xfrm>
          <a:off x="563563" y="990600"/>
          <a:ext cx="5751512" cy="529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9" name="数式" r:id="rId3" imgW="2527200" imgH="2412720" progId="Equation.3">
                  <p:embed/>
                </p:oleObj>
              </mc:Choice>
              <mc:Fallback>
                <p:oleObj name="数式" r:id="rId3" imgW="2527200" imgH="241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990600"/>
                        <a:ext cx="5751512" cy="529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17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11511</TotalTime>
  <Words>374</Words>
  <Application>Microsoft Office PowerPoint</Application>
  <PresentationFormat>On-screen Show (4:3)</PresentationFormat>
  <Paragraphs>81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666</cp:revision>
  <cp:lastPrinted>2012-02-15T14:55:21Z</cp:lastPrinted>
  <dcterms:created xsi:type="dcterms:W3CDTF">2012-01-10T18:32:24Z</dcterms:created>
  <dcterms:modified xsi:type="dcterms:W3CDTF">2012-03-09T17:25:40Z</dcterms:modified>
</cp:coreProperties>
</file>