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7" r:id="rId2"/>
    <p:sldId id="374" r:id="rId3"/>
    <p:sldId id="456" r:id="rId4"/>
    <p:sldId id="458" r:id="rId5"/>
    <p:sldId id="459" r:id="rId6"/>
    <p:sldId id="460" r:id="rId7"/>
    <p:sldId id="461" r:id="rId8"/>
    <p:sldId id="462" r:id="rId9"/>
    <p:sldId id="463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5AD9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18" autoAdjust="0"/>
  </p:normalViewPr>
  <p:slideViewPr>
    <p:cSldViewPr>
      <p:cViewPr varScale="1">
        <p:scale>
          <a:sx n="99" d="100"/>
          <a:sy n="99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79425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300"/>
            </a:lvl1pPr>
          </a:lstStyle>
          <a:p>
            <a:fld id="{567070FD-CC2F-49DC-937B-54A5FFA27C60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89"/>
            <a:ext cx="3170238" cy="479425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300"/>
            </a:lvl1pPr>
          </a:lstStyle>
          <a:p>
            <a:fld id="{7207BF41-931B-429E-8CBB-4B52882D5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82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8" tIns="48325" rIns="96648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48" tIns="48325" rIns="96648" bIns="4832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91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4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F1B9-92B5-4946-A9BE-108916654EC6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B2B14-CDD7-47E8-B0E2-F8F082D8900B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D4C7-C660-4FB5-A031-7168D9B96445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7F08-74BB-48C2-9115-9EDF3B359E4A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5E82-22A5-43CD-B608-6E5BCA81726F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97991-B50A-4EEF-807E-AE3E34214805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467E-3D1F-4489-B3F4-E26A04EE8CBB}" type="datetime1">
              <a:rPr lang="en-US" smtClean="0"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26DD-24C3-4434-96A9-B236C88EF5DC}" type="datetime1">
              <a:rPr lang="en-US" smtClean="0"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D599-69B9-4B22-ABBD-2AB234F2147F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5049-2DE1-4882-B09E-496224B3D4E3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E282-0787-4492-8912-D81E1FAD5C76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7E91B-E00D-4BE8-96F4-EFC2F462E8CA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914400"/>
            <a:ext cx="75438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341/641 </a:t>
            </a:r>
          </a:p>
          <a:p>
            <a:pPr algn="ctr"/>
            <a:r>
              <a:rPr lang="en-US" sz="3200" b="1" dirty="0" smtClean="0"/>
              <a:t>Thermodynamics and Statistical Physics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Lecture 21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400" dirty="0" smtClean="0"/>
              <a:t>Many particle systems (Chapter 6 in STP)</a:t>
            </a:r>
          </a:p>
          <a:p>
            <a:pPr marL="914400" lvl="1" indent="-457200">
              <a:buFont typeface="+mj-lt"/>
              <a:buAutoNum type="alphaUcPeriod"/>
            </a:pPr>
            <a:endParaRPr lang="en-US" sz="24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Ideal gas systems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/>
              <a:t>Distinguishable/indistinguishable particles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smtClean="0"/>
              <a:t>Quantum/classical dynamics</a:t>
            </a:r>
            <a:endParaRPr lang="en-US" sz="2400" dirty="0" smtClean="0"/>
          </a:p>
          <a:p>
            <a:pPr marL="457200" indent="-457200">
              <a:buFont typeface="+mj-lt"/>
              <a:buAutoNum type="alphaU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3686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F405-652A-42C0-BD2B-66780AC908AA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/>
          </a:p>
        </p:txBody>
      </p:sp>
      <p:pic>
        <p:nvPicPr>
          <p:cNvPr id="1761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85" t="24373" r="18053" b="4710"/>
          <a:stretch/>
        </p:blipFill>
        <p:spPr bwMode="auto">
          <a:xfrm>
            <a:off x="1333500" y="12032"/>
            <a:ext cx="5823284" cy="498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1143000" y="2390274"/>
            <a:ext cx="381000" cy="228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Reminder – second exam in April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-- student presentations 4/30, 5/2 (need to pick topics)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2597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E25B-51E3-4CED-8EF8-0A4C06765DAF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/>
          </a:p>
        </p:txBody>
      </p:sp>
      <p:pic>
        <p:nvPicPr>
          <p:cNvPr id="17510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70" t="28551" r="22446" b="7714"/>
          <a:stretch/>
        </p:blipFill>
        <p:spPr bwMode="auto">
          <a:xfrm>
            <a:off x="533400" y="1066800"/>
            <a:ext cx="5297558" cy="5317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1524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Comment on HW 19: </a:t>
            </a:r>
          </a:p>
          <a:p>
            <a:r>
              <a:rPr lang="en-US" sz="2400" dirty="0" smtClean="0"/>
              <a:t>Maple syntax for numerical evaluation of sum --</a:t>
            </a:r>
          </a:p>
        </p:txBody>
      </p:sp>
    </p:spTree>
    <p:extLst>
      <p:ext uri="{BB962C8B-B14F-4D97-AF65-F5344CB8AC3E}">
        <p14:creationId xmlns:p14="http://schemas.microsoft.com/office/powerpoint/2010/main" val="159110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2CF21-2744-4F1B-BAA0-650A69598105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1524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Example: Canonical distribution for free particles </a:t>
            </a:r>
          </a:p>
          <a:p>
            <a:endParaRPr lang="en-US" sz="2400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973451"/>
              </p:ext>
            </p:extLst>
          </p:nvPr>
        </p:nvGraphicFramePr>
        <p:xfrm>
          <a:off x="304800" y="565457"/>
          <a:ext cx="6172200" cy="3168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76" name="数式" r:id="rId3" imgW="3771720" imgH="1930320" progId="Equation.3">
                  <p:embed/>
                </p:oleObj>
              </mc:Choice>
              <mc:Fallback>
                <p:oleObj name="数式" r:id="rId3" imgW="3771720" imgH="1930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65457"/>
                        <a:ext cx="6172200" cy="3168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90604"/>
              </p:ext>
            </p:extLst>
          </p:nvPr>
        </p:nvGraphicFramePr>
        <p:xfrm>
          <a:off x="474663" y="3843166"/>
          <a:ext cx="5697537" cy="2481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77" name="数式" r:id="rId5" imgW="3403440" imgH="1447560" progId="Equation.3">
                  <p:embed/>
                </p:oleObj>
              </mc:Choice>
              <mc:Fallback>
                <p:oleObj name="数式" r:id="rId5" imgW="3403440" imgH="1447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843166"/>
                        <a:ext cx="5697537" cy="24814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915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457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827260"/>
              </p:ext>
            </p:extLst>
          </p:nvPr>
        </p:nvGraphicFramePr>
        <p:xfrm>
          <a:off x="1524000" y="381000"/>
          <a:ext cx="525145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16" name="数式" r:id="rId3" imgW="3136680" imgH="469800" progId="Equation.3">
                  <p:embed/>
                </p:oleObj>
              </mc:Choice>
              <mc:Fallback>
                <p:oleObj name="数式" r:id="rId3" imgW="3136680" imgH="469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"/>
                        <a:ext cx="5251450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4953000" y="838200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7800" y="9099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532254"/>
              </p:ext>
            </p:extLst>
          </p:nvPr>
        </p:nvGraphicFramePr>
        <p:xfrm>
          <a:off x="443564" y="1341120"/>
          <a:ext cx="6484938" cy="152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17" name="数式" r:id="rId5" imgW="3873240" imgH="888840" progId="Equation.3">
                  <p:embed/>
                </p:oleObj>
              </mc:Choice>
              <mc:Fallback>
                <p:oleObj name="数式" r:id="rId5" imgW="3873240" imgH="8888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564" y="1341120"/>
                        <a:ext cx="6484938" cy="152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83237"/>
              </p:ext>
            </p:extLst>
          </p:nvPr>
        </p:nvGraphicFramePr>
        <p:xfrm>
          <a:off x="685800" y="3200400"/>
          <a:ext cx="3298825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18" name="数式" r:id="rId7" imgW="1968480" imgH="609480" progId="Equation.3">
                  <p:embed/>
                </p:oleObj>
              </mc:Choice>
              <mc:Fallback>
                <p:oleObj name="数式" r:id="rId7" imgW="1968480" imgH="609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00400"/>
                        <a:ext cx="3298825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78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/>
          </a:p>
        </p:txBody>
      </p:sp>
      <p:pic>
        <p:nvPicPr>
          <p:cNvPr id="17920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39" t="39151" r="16826" b="22224"/>
          <a:stretch/>
        </p:blipFill>
        <p:spPr bwMode="auto">
          <a:xfrm>
            <a:off x="304800" y="914399"/>
            <a:ext cx="8372061" cy="316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457200"/>
            <a:ext cx="5410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Example: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886200" y="1371600"/>
            <a:ext cx="1752600" cy="685800"/>
            <a:chOff x="3886200" y="1371600"/>
            <a:chExt cx="1752600" cy="6858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886200" y="1371600"/>
              <a:ext cx="1752600" cy="533400"/>
            </a:xfrm>
            <a:prstGeom prst="line">
              <a:avLst/>
            </a:prstGeom>
            <a:ln w="50800"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886200" y="1371600"/>
              <a:ext cx="1676400" cy="685800"/>
            </a:xfrm>
            <a:prstGeom prst="line">
              <a:avLst/>
            </a:prstGeom>
            <a:ln w="50800"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6096000" y="2046056"/>
            <a:ext cx="762000" cy="1382944"/>
            <a:chOff x="6096000" y="2046056"/>
            <a:chExt cx="762000" cy="1382944"/>
          </a:xfrm>
        </p:grpSpPr>
        <p:sp>
          <p:nvSpPr>
            <p:cNvPr id="12" name="Right Brace 11"/>
            <p:cNvSpPr/>
            <p:nvPr/>
          </p:nvSpPr>
          <p:spPr>
            <a:xfrm>
              <a:off x="6096000" y="2057400"/>
              <a:ext cx="304800" cy="438978"/>
            </a:xfrm>
            <a:prstGeom prst="rightBrace">
              <a:avLst/>
            </a:prstGeom>
            <a:ln w="50800"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6096000" y="2532822"/>
              <a:ext cx="304800" cy="438978"/>
            </a:xfrm>
            <a:prstGeom prst="rightBrace">
              <a:avLst/>
            </a:prstGeom>
            <a:ln w="50800"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6096000" y="2990022"/>
              <a:ext cx="304800" cy="438978"/>
            </a:xfrm>
            <a:prstGeom prst="rightBrace">
              <a:avLst/>
            </a:prstGeom>
            <a:ln w="50800"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97592" y="204605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00800" y="25101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400800" y="29673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3</a:t>
              </a:r>
            </a:p>
          </p:txBody>
        </p:sp>
      </p:grp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178482"/>
              </p:ext>
            </p:extLst>
          </p:nvPr>
        </p:nvGraphicFramePr>
        <p:xfrm>
          <a:off x="1295400" y="4800600"/>
          <a:ext cx="270668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2" name="数式" r:id="rId5" imgW="1625400" imgH="609480" progId="Equation.3">
                  <p:embed/>
                </p:oleObj>
              </mc:Choice>
              <mc:Fallback>
                <p:oleObj name="数式" r:id="rId5" imgW="1625400" imgH="609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00600"/>
                        <a:ext cx="2706688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923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457200"/>
            <a:ext cx="876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Classical  </a:t>
            </a:r>
            <a:r>
              <a:rPr lang="en-US" sz="2400" dirty="0" smtClean="0">
                <a:sym typeface="Wingdings" pitchFamily="2" charset="2"/>
              </a:rPr>
              <a:t> quantum systems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dirty="0" smtClean="0">
                <a:sym typeface="Wingdings" pitchFamily="2" charset="2"/>
              </a:rPr>
              <a:t>Consider a system of non-interacting particles in a box of volume L</a:t>
            </a:r>
            <a:r>
              <a:rPr lang="en-US" sz="2400" baseline="30000" dirty="0" smtClean="0">
                <a:sym typeface="Wingdings" pitchFamily="2" charset="2"/>
              </a:rPr>
              <a:t>3</a:t>
            </a:r>
          </a:p>
          <a:p>
            <a:endParaRPr lang="en-US" sz="2400" baseline="30000" dirty="0">
              <a:sym typeface="Wingdings" pitchFamily="2" charset="2"/>
            </a:endParaRPr>
          </a:p>
          <a:p>
            <a:endParaRPr lang="en-US" sz="2400" baseline="30000" dirty="0" smtClean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Classical treatment:                                           Quantum treatment:</a:t>
            </a:r>
            <a:endParaRPr lang="en-US" sz="2400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25910"/>
              </p:ext>
            </p:extLst>
          </p:nvPr>
        </p:nvGraphicFramePr>
        <p:xfrm>
          <a:off x="87313" y="2590800"/>
          <a:ext cx="4446587" cy="170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54" name="数式" r:id="rId3" imgW="2717640" imgH="1041120" progId="Equation.3">
                  <p:embed/>
                </p:oleObj>
              </mc:Choice>
              <mc:Fallback>
                <p:oleObj name="数式" r:id="rId3" imgW="2717640" imgH="10411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2590800"/>
                        <a:ext cx="4446587" cy="170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537382"/>
              </p:ext>
            </p:extLst>
          </p:nvPr>
        </p:nvGraphicFramePr>
        <p:xfrm>
          <a:off x="5673725" y="2533650"/>
          <a:ext cx="3013075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55" name="数式" r:id="rId5" imgW="1841400" imgH="1473120" progId="Equation.3">
                  <p:embed/>
                </p:oleObj>
              </mc:Choice>
              <mc:Fallback>
                <p:oleObj name="数式" r:id="rId5" imgW="1841400" imgH="1473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2533650"/>
                        <a:ext cx="3013075" cy="241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947713"/>
              </p:ext>
            </p:extLst>
          </p:nvPr>
        </p:nvGraphicFramePr>
        <p:xfrm>
          <a:off x="2743200" y="4876800"/>
          <a:ext cx="3352800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56" name="数式" r:id="rId7" imgW="2006280" imgH="736560" progId="Equation.3">
                  <p:embed/>
                </p:oleObj>
              </mc:Choice>
              <mc:Fallback>
                <p:oleObj name="数式" r:id="rId7" imgW="2006280" imgH="7365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76800"/>
                        <a:ext cx="3352800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12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/>
          </a:p>
        </p:txBody>
      </p:sp>
      <p:pic>
        <p:nvPicPr>
          <p:cNvPr id="1812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1525588"/>
            <a:ext cx="56959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537048"/>
              </p:ext>
            </p:extLst>
          </p:nvPr>
        </p:nvGraphicFramePr>
        <p:xfrm>
          <a:off x="1371600" y="533400"/>
          <a:ext cx="6556376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6" name="数式" r:id="rId4" imgW="3924000" imgH="457200" progId="Equation.3">
                  <p:embed/>
                </p:oleObj>
              </mc:Choice>
              <mc:Fallback>
                <p:oleObj name="数式" r:id="rId4" imgW="39240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3400"/>
                        <a:ext cx="6556376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023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736F-3F59-4580-A593-7C18CCE1FAB4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341/641 Spring 2012 -- Lecture 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4572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Interacting systems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Classical treatment</a:t>
            </a:r>
            <a:endParaRPr lang="en-US" sz="2400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78642"/>
              </p:ext>
            </p:extLst>
          </p:nvPr>
        </p:nvGraphicFramePr>
        <p:xfrm>
          <a:off x="820738" y="1406525"/>
          <a:ext cx="5091112" cy="179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280" name="数式" r:id="rId3" imgW="3111480" imgH="1091880" progId="Equation.3">
                  <p:embed/>
                </p:oleObj>
              </mc:Choice>
              <mc:Fallback>
                <p:oleObj name="数式" r:id="rId3" imgW="3111480" imgH="1091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1406525"/>
                        <a:ext cx="5091112" cy="179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119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0800"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12628</TotalTime>
  <Words>182</Words>
  <Application>Microsoft Office PowerPoint</Application>
  <PresentationFormat>On-screen Show (4:3)</PresentationFormat>
  <Paragraphs>58</Paragraphs>
  <Slides>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数式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WFU2011</cp:lastModifiedBy>
  <cp:revision>686</cp:revision>
  <cp:lastPrinted>2012-02-15T14:55:21Z</cp:lastPrinted>
  <dcterms:created xsi:type="dcterms:W3CDTF">2012-01-10T18:32:24Z</dcterms:created>
  <dcterms:modified xsi:type="dcterms:W3CDTF">2012-03-19T14:58:51Z</dcterms:modified>
</cp:coreProperties>
</file>