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7" r:id="rId2"/>
    <p:sldId id="374" r:id="rId3"/>
    <p:sldId id="463" r:id="rId4"/>
    <p:sldId id="464" r:id="rId5"/>
    <p:sldId id="465" r:id="rId6"/>
    <p:sldId id="466" r:id="rId7"/>
    <p:sldId id="467" r:id="rId8"/>
    <p:sldId id="468" r:id="rId9"/>
    <p:sldId id="469" r:id="rId10"/>
    <p:sldId id="470" r:id="rId11"/>
    <p:sldId id="471" r:id="rId12"/>
    <p:sldId id="472" r:id="rId13"/>
    <p:sldId id="473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5AD9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0" autoAdjust="0"/>
    <p:restoredTop sz="94718" autoAdjust="0"/>
  </p:normalViewPr>
  <p:slideViewPr>
    <p:cSldViewPr>
      <p:cViewPr varScale="1">
        <p:scale>
          <a:sx n="74" d="100"/>
          <a:sy n="74" d="100"/>
        </p:scale>
        <p:origin x="-11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300"/>
            </a:lvl1pPr>
          </a:lstStyle>
          <a:p>
            <a:fld id="{567070FD-CC2F-49DC-937B-54A5FFA27C60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3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91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A137-4007-4CC1-B900-F0929B26A5C2}" type="datetime1">
              <a:rPr lang="en-US" smtClean="0"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33E0-A0C2-487A-A50D-2683B108C5B7}" type="datetime1">
              <a:rPr lang="en-US" smtClean="0"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7713-5EAD-4802-8F36-5F97DA723AB8}" type="datetime1">
              <a:rPr lang="en-US" smtClean="0"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ADE3-1A56-4520-839B-AB10AFA6C91D}" type="datetime1">
              <a:rPr lang="en-US" smtClean="0"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1028-5D0E-4882-B3DC-5B61E21031F0}" type="datetime1">
              <a:rPr lang="en-US" smtClean="0"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A68E-71B2-4EA4-8C42-385FED6A47C6}" type="datetime1">
              <a:rPr lang="en-US" smtClean="0"/>
              <a:t>3/21/2012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80B3-6431-4ECE-80C5-EF3146894343}" type="datetime1">
              <a:rPr lang="en-US" smtClean="0"/>
              <a:t>3/21/2012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11FE7-F776-4E63-87AC-87FC82844A73}" type="datetime1">
              <a:rPr lang="en-US" smtClean="0"/>
              <a:t>3/21/2012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6C55-1419-4A6C-BBD1-5F32A38CC822}" type="datetime1">
              <a:rPr lang="en-US" smtClean="0"/>
              <a:t>3/21/2012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755E-C6E7-455C-BC5F-6F017425E4C3}" type="datetime1">
              <a:rPr lang="en-US" smtClean="0"/>
              <a:t>3/21/2012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57AE-E0B7-4664-9D74-9E2094E4AC55}" type="datetime1">
              <a:rPr lang="en-US" smtClean="0"/>
              <a:t>3/21/2012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A1C66-F49B-45C0-A3EE-563F65F00A14}" type="datetime1">
              <a:rPr lang="en-US" smtClean="0"/>
              <a:t>3/21/2012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pn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464DD-8587-4806-9F37-4481EE2F9E77}" type="datetime1">
              <a:rPr lang="en-US" smtClean="0"/>
              <a:t>3/21/2012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914400"/>
            <a:ext cx="75438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22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400" dirty="0" smtClean="0"/>
              <a:t>Many particle systems (Chapter 6 in STP)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Maxwell velocity distribution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Non-interacting Fermi particles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Non-interacting Bose particles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6C55-1419-4A6C-BBD1-5F32A38CC822}" type="datetime1">
              <a:rPr lang="en-US" smtClean="0"/>
              <a:t>3/21/2012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219085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Summary of results for Landau potential for non-interacting Fermi and Bose particles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503606"/>
              </p:ext>
            </p:extLst>
          </p:nvPr>
        </p:nvGraphicFramePr>
        <p:xfrm>
          <a:off x="600075" y="1184275"/>
          <a:ext cx="7989888" cy="223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75" name="数式" r:id="rId3" imgW="3504960" imgH="977760" progId="Equation.3">
                  <p:embed/>
                </p:oleObj>
              </mc:Choice>
              <mc:Fallback>
                <p:oleObj name="数式" r:id="rId3" imgW="3504960" imgH="9777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" y="1184275"/>
                        <a:ext cx="7989888" cy="223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612243"/>
              </p:ext>
            </p:extLst>
          </p:nvPr>
        </p:nvGraphicFramePr>
        <p:xfrm>
          <a:off x="569913" y="3875088"/>
          <a:ext cx="7983537" cy="229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76" name="数式" r:id="rId5" imgW="3416040" imgH="977760" progId="Equation.3">
                  <p:embed/>
                </p:oleObj>
              </mc:Choice>
              <mc:Fallback>
                <p:oleObj name="数式" r:id="rId5" imgW="3416040" imgH="9777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3875088"/>
                        <a:ext cx="7983537" cy="2297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407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6C55-1419-4A6C-BBD1-5F32A38CC822}" type="datetime1">
              <a:rPr lang="en-US" smtClean="0"/>
              <a:t>3/21/2012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6858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Case of Fermi particles </a:t>
            </a:r>
            <a:endParaRPr lang="en-US" sz="2400" dirty="0" smtClean="0"/>
          </a:p>
        </p:txBody>
      </p:sp>
      <p:pic>
        <p:nvPicPr>
          <p:cNvPr id="1904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1527175"/>
            <a:ext cx="6781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95800" y="5177135"/>
            <a:ext cx="1143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Symbol" pitchFamily="18" charset="2"/>
              </a:rPr>
              <a:t>e</a:t>
            </a:r>
            <a:r>
              <a:rPr lang="en-US" sz="2400" b="1" i="1" baseline="-25000" dirty="0" err="1" smtClean="0"/>
              <a:t>k</a:t>
            </a:r>
            <a:endParaRPr lang="en-US" sz="2400" b="1" i="1" baseline="-25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85800" y="31242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/>
              <a:t>n</a:t>
            </a:r>
            <a:r>
              <a:rPr lang="en-US" sz="2400" b="1" i="1" baseline="-25000" dirty="0" err="1" smtClean="0"/>
              <a:t>k</a:t>
            </a:r>
            <a:endParaRPr lang="en-US" sz="2400" b="1" i="1" baseline="-25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124200" y="38055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Symbol" pitchFamily="18" charset="2"/>
              </a:rPr>
              <a:t>m</a:t>
            </a:r>
            <a:r>
              <a:rPr lang="en-US" sz="2400" b="1" i="1" dirty="0" smtClean="0"/>
              <a:t> = 10</a:t>
            </a:r>
            <a:endParaRPr lang="en-US" sz="2400" b="1" i="1" baseline="-25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4800600" y="2133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T = 0</a:t>
            </a:r>
            <a:endParaRPr lang="en-US" sz="2400" b="1" i="1" baseline="-250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5486400" y="38055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T &gt;&gt; 0</a:t>
            </a:r>
            <a:endParaRPr lang="en-US" sz="2400" b="1" i="1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90243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6C55-1419-4A6C-BBD1-5F32A38CC822}" type="datetime1">
              <a:rPr lang="en-US" smtClean="0"/>
              <a:t>3/21/2012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Case of Fermi particles  </a:t>
            </a:r>
          </a:p>
          <a:p>
            <a:pPr lvl="1"/>
            <a:r>
              <a:rPr lang="en-US" sz="2400" dirty="0" smtClean="0"/>
              <a:t>Non-interacting spin ½ particles of mass </a:t>
            </a:r>
            <a:r>
              <a:rPr lang="en-US" sz="2400" i="1" dirty="0" smtClean="0"/>
              <a:t>m</a:t>
            </a:r>
            <a:r>
              <a:rPr lang="en-US" sz="2400" dirty="0" smtClean="0"/>
              <a:t> at </a:t>
            </a:r>
            <a:r>
              <a:rPr lang="en-US" sz="2400" i="1" dirty="0" smtClean="0"/>
              <a:t>T=0               </a:t>
            </a:r>
            <a:r>
              <a:rPr lang="en-US" sz="2400" dirty="0" smtClean="0"/>
              <a:t>moving in 3-dimensions in large box of volume </a:t>
            </a:r>
            <a:r>
              <a:rPr lang="en-US" sz="2400" i="1" dirty="0" smtClean="0"/>
              <a:t>V=L</a:t>
            </a:r>
            <a:r>
              <a:rPr lang="en-US" sz="2400" i="1" baseline="30000" dirty="0" smtClean="0"/>
              <a:t>3</a:t>
            </a:r>
            <a:r>
              <a:rPr lang="en-US" sz="2400" dirty="0" smtClean="0"/>
              <a:t>:   Assume that each state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 is doubly occupied (due to spin)</a:t>
            </a:r>
            <a:endParaRPr lang="en-US" sz="2400" dirty="0" smtClean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78923"/>
              </p:ext>
            </p:extLst>
          </p:nvPr>
        </p:nvGraphicFramePr>
        <p:xfrm>
          <a:off x="1600200" y="2133600"/>
          <a:ext cx="6183313" cy="382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501" name="数式" r:id="rId3" imgW="2781000" imgH="1777680" progId="Equation.3">
                  <p:embed/>
                </p:oleObj>
              </mc:Choice>
              <mc:Fallback>
                <p:oleObj name="数式" r:id="rId3" imgW="2781000" imgH="17776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133600"/>
                        <a:ext cx="6183313" cy="3827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 flipH="1" flipV="1">
            <a:off x="5334000" y="5638800"/>
            <a:ext cx="228600" cy="609600"/>
          </a:xfrm>
          <a:prstGeom prst="line">
            <a:avLst/>
          </a:prstGeom>
          <a:ln w="508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62600" y="6009546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pin degeneracy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3199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6C55-1419-4A6C-BBD1-5F32A38CC822}" type="datetime1">
              <a:rPr lang="en-US" smtClean="0"/>
              <a:t>3/21/2012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609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Case of Fermi spin ½ particles for </a:t>
            </a:r>
            <a:r>
              <a:rPr lang="en-US" sz="2400" i="1" dirty="0" smtClean="0"/>
              <a:t>T </a:t>
            </a:r>
            <a:r>
              <a:rPr lang="en-US" sz="2400" i="1" dirty="0" smtClean="0">
                <a:sym typeface="Wingdings" pitchFamily="2" charset="2"/>
              </a:rPr>
              <a:t>0</a:t>
            </a:r>
            <a:r>
              <a:rPr lang="en-US" sz="2400" dirty="0" smtClean="0">
                <a:sym typeface="Wingdings" pitchFamily="2" charset="2"/>
              </a:rPr>
              <a:t>.</a:t>
            </a:r>
            <a:endParaRPr lang="en-US" sz="24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925682"/>
              </p:ext>
            </p:extLst>
          </p:nvPr>
        </p:nvGraphicFramePr>
        <p:xfrm>
          <a:off x="1349375" y="1250950"/>
          <a:ext cx="6380163" cy="513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4" name="数式" r:id="rId3" imgW="2869920" imgH="2387520" progId="Equation.3">
                  <p:embed/>
                </p:oleObj>
              </mc:Choice>
              <mc:Fallback>
                <p:oleObj name="数式" r:id="rId3" imgW="2869920" imgH="23875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375" y="1250950"/>
                        <a:ext cx="6380163" cy="513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050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6EB0-E8A5-455F-8290-9881A82DF130}" type="datetime1">
              <a:rPr lang="en-US" smtClean="0"/>
              <a:t>3/21/2012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pic>
        <p:nvPicPr>
          <p:cNvPr id="17613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85" t="24373" r="18053" b="4710"/>
          <a:stretch/>
        </p:blipFill>
        <p:spPr bwMode="auto">
          <a:xfrm>
            <a:off x="1333500" y="12032"/>
            <a:ext cx="5823284" cy="498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172356" y="2743200"/>
            <a:ext cx="381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54864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Reminder – second exam in April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-- student presentations 4/30, 5/2 (need to pick topics)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52597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E3E2-32F5-434C-9B52-C24337FA7D53}" type="datetime1">
              <a:rPr lang="en-US" smtClean="0"/>
              <a:t>3/21/2012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286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Interacting systems – N identical particles of mass m: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Classical treatment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3770629"/>
              </p:ext>
            </p:extLst>
          </p:nvPr>
        </p:nvGraphicFramePr>
        <p:xfrm>
          <a:off x="762000" y="1288197"/>
          <a:ext cx="6934200" cy="4579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05" name="数式" r:id="rId3" imgW="3873240" imgH="2565360" progId="Equation.3">
                  <p:embed/>
                </p:oleObj>
              </mc:Choice>
              <mc:Fallback>
                <p:oleObj name="数式" r:id="rId3" imgW="3873240" imgH="2565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88197"/>
                        <a:ext cx="6934200" cy="45792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119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6C55-1419-4A6C-BBD1-5F32A38CC822}" type="datetime1">
              <a:rPr lang="en-US" smtClean="0"/>
              <a:t>3/21/2012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422353"/>
              </p:ext>
            </p:extLst>
          </p:nvPr>
        </p:nvGraphicFramePr>
        <p:xfrm>
          <a:off x="895349" y="881063"/>
          <a:ext cx="6115051" cy="167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41" name="数式" r:id="rId3" imgW="3251160" imgH="939600" progId="Equation.3">
                  <p:embed/>
                </p:oleObj>
              </mc:Choice>
              <mc:Fallback>
                <p:oleObj name="数式" r:id="rId3" imgW="3251160" imgH="939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49" y="881063"/>
                        <a:ext cx="6115051" cy="167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30480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Maxwell velocity distribution</a:t>
            </a:r>
          </a:p>
        </p:txBody>
      </p:sp>
      <p:pic>
        <p:nvPicPr>
          <p:cNvPr id="1832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666999"/>
            <a:ext cx="6949440" cy="3120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282529"/>
              </p:ext>
            </p:extLst>
          </p:nvPr>
        </p:nvGraphicFramePr>
        <p:xfrm>
          <a:off x="1341438" y="3557587"/>
          <a:ext cx="715962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42" name="数式" r:id="rId6" imgW="380880" imgH="228600" progId="Equation.3">
                  <p:embed/>
                </p:oleObj>
              </mc:Choice>
              <mc:Fallback>
                <p:oleObj name="数式" r:id="rId6" imgW="38088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438" y="3557587"/>
                        <a:ext cx="715962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2072" y="57150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Wingdings" pitchFamily="2" charset="2"/>
              </a:rPr>
              <a:t> For classical particles the Maxwell velocity distribution is the same for all particle interaction potentials.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6653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6C55-1419-4A6C-BBD1-5F32A38CC822}" type="datetime1">
              <a:rPr lang="en-US" smtClean="0"/>
              <a:t>3/21/2012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Statistics of non-interacting quantum particles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542050"/>
              </p:ext>
            </p:extLst>
          </p:nvPr>
        </p:nvGraphicFramePr>
        <p:xfrm>
          <a:off x="1066800" y="1143000"/>
          <a:ext cx="6029528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4" name="数式" r:id="rId3" imgW="2489040" imgH="457200" progId="Equation.3">
                  <p:embed/>
                </p:oleObj>
              </mc:Choice>
              <mc:Fallback>
                <p:oleObj name="数式" r:id="rId3" imgW="248904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143000"/>
                        <a:ext cx="6029528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052873"/>
              </p:ext>
            </p:extLst>
          </p:nvPr>
        </p:nvGraphicFramePr>
        <p:xfrm>
          <a:off x="1066800" y="2895600"/>
          <a:ext cx="7105650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5" name="数式" r:id="rId5" imgW="2933640" imgH="457200" progId="Equation.3">
                  <p:embed/>
                </p:oleObj>
              </mc:Choice>
              <mc:Fallback>
                <p:oleObj name="数式" r:id="rId5" imgW="293364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895600"/>
                        <a:ext cx="7105650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3086"/>
              </p:ext>
            </p:extLst>
          </p:nvPr>
        </p:nvGraphicFramePr>
        <p:xfrm>
          <a:off x="829457" y="4430713"/>
          <a:ext cx="7704943" cy="128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6" name="数式" r:id="rId7" imgW="3429000" imgH="558720" progId="Equation.3">
                  <p:embed/>
                </p:oleObj>
              </mc:Choice>
              <mc:Fallback>
                <p:oleObj name="数式" r:id="rId7" imgW="3429000" imgH="5587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9457" y="4430713"/>
                        <a:ext cx="7704943" cy="128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29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6C55-1419-4A6C-BBD1-5F32A38CC822}" type="datetime1">
              <a:rPr lang="en-US" smtClean="0"/>
              <a:t>3/21/2012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663009"/>
              </p:ext>
            </p:extLst>
          </p:nvPr>
        </p:nvGraphicFramePr>
        <p:xfrm>
          <a:off x="533400" y="457200"/>
          <a:ext cx="7705725" cy="128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86" name="数式" r:id="rId3" imgW="3429000" imgH="558720" progId="Equation.3">
                  <p:embed/>
                </p:oleObj>
              </mc:Choice>
              <mc:Fallback>
                <p:oleObj name="数式" r:id="rId3" imgW="3429000" imgH="5587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"/>
                        <a:ext cx="7705725" cy="128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7572222"/>
              </p:ext>
            </p:extLst>
          </p:nvPr>
        </p:nvGraphicFramePr>
        <p:xfrm>
          <a:off x="758825" y="1905000"/>
          <a:ext cx="5946775" cy="4550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87" name="数式" r:id="rId5" imgW="2070000" imgH="1549080" progId="Equation.3">
                  <p:embed/>
                </p:oleObj>
              </mc:Choice>
              <mc:Fallback>
                <p:oleObj name="数式" r:id="rId5" imgW="2070000" imgH="1549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1905000"/>
                        <a:ext cx="5946775" cy="45503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080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66800" y="4953000"/>
            <a:ext cx="47244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6C55-1419-4A6C-BBD1-5F32A38CC822}" type="datetime1">
              <a:rPr lang="en-US" smtClean="0"/>
              <a:t>3/21/2012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Fermi particle case 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10908"/>
              </p:ext>
            </p:extLst>
          </p:nvPr>
        </p:nvGraphicFramePr>
        <p:xfrm>
          <a:off x="1219200" y="842665"/>
          <a:ext cx="4706938" cy="168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30" name="数式" r:id="rId3" imgW="1638000" imgH="583920" progId="Equation.3">
                  <p:embed/>
                </p:oleObj>
              </mc:Choice>
              <mc:Fallback>
                <p:oleObj name="数式" r:id="rId3" imgW="1638000" imgH="5839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842665"/>
                        <a:ext cx="4706938" cy="168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012055"/>
              </p:ext>
            </p:extLst>
          </p:nvPr>
        </p:nvGraphicFramePr>
        <p:xfrm>
          <a:off x="4003675" y="261938"/>
          <a:ext cx="142240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31" name="数式" r:id="rId5" imgW="495000" imgH="241200" progId="Equation.3">
                  <p:embed/>
                </p:oleObj>
              </mc:Choice>
              <mc:Fallback>
                <p:oleObj name="数式" r:id="rId5" imgW="49500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3675" y="261938"/>
                        <a:ext cx="142240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401567"/>
              </p:ext>
            </p:extLst>
          </p:nvPr>
        </p:nvGraphicFramePr>
        <p:xfrm>
          <a:off x="1066800" y="2819400"/>
          <a:ext cx="6788151" cy="330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32" name="数式" r:id="rId7" imgW="2361960" imgH="1143000" progId="Equation.3">
                  <p:embed/>
                </p:oleObj>
              </mc:Choice>
              <mc:Fallback>
                <p:oleObj name="数式" r:id="rId7" imgW="2361960" imgH="1143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819400"/>
                        <a:ext cx="6788151" cy="330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910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38200" y="5257800"/>
            <a:ext cx="47244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6C55-1419-4A6C-BBD1-5F32A38CC822}" type="datetime1">
              <a:rPr lang="en-US" smtClean="0"/>
              <a:t>3/21/2012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24135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Bose particle case 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277494"/>
              </p:ext>
            </p:extLst>
          </p:nvPr>
        </p:nvGraphicFramePr>
        <p:xfrm>
          <a:off x="727075" y="914400"/>
          <a:ext cx="5826125" cy="2023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36" name="数式" r:id="rId3" imgW="2425680" imgH="838080" progId="Equation.3">
                  <p:embed/>
                </p:oleObj>
              </mc:Choice>
              <mc:Fallback>
                <p:oleObj name="数式" r:id="rId3" imgW="24256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075" y="914400"/>
                        <a:ext cx="5826125" cy="20238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347520"/>
              </p:ext>
            </p:extLst>
          </p:nvPr>
        </p:nvGraphicFramePr>
        <p:xfrm>
          <a:off x="3255963" y="0"/>
          <a:ext cx="2917825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37" name="数式" r:id="rId5" imgW="1015920" imgH="241200" progId="Equation.3">
                  <p:embed/>
                </p:oleObj>
              </mc:Choice>
              <mc:Fallback>
                <p:oleObj name="数式" r:id="rId5" imgW="10159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5963" y="0"/>
                        <a:ext cx="2917825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5189630"/>
              </p:ext>
            </p:extLst>
          </p:nvPr>
        </p:nvGraphicFramePr>
        <p:xfrm>
          <a:off x="981075" y="3105150"/>
          <a:ext cx="6532563" cy="330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38" name="数式" r:id="rId7" imgW="2273040" imgH="1143000" progId="Equation.3">
                  <p:embed/>
                </p:oleObj>
              </mc:Choice>
              <mc:Fallback>
                <p:oleObj name="数式" r:id="rId7" imgW="227304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3105150"/>
                        <a:ext cx="6532563" cy="330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185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6C55-1419-4A6C-BBD1-5F32A38CC822}" type="datetime1">
              <a:rPr lang="en-US" smtClean="0"/>
              <a:t>3/21/2012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24135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Bose particle case 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69870"/>
              </p:ext>
            </p:extLst>
          </p:nvPr>
        </p:nvGraphicFramePr>
        <p:xfrm>
          <a:off x="923925" y="2146300"/>
          <a:ext cx="7077075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47" name="数式" r:id="rId3" imgW="2946240" imgH="1193760" progId="Equation.3">
                  <p:embed/>
                </p:oleObj>
              </mc:Choice>
              <mc:Fallback>
                <p:oleObj name="数式" r:id="rId3" imgW="2946240" imgH="119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2146300"/>
                        <a:ext cx="7077075" cy="288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562797"/>
              </p:ext>
            </p:extLst>
          </p:nvPr>
        </p:nvGraphicFramePr>
        <p:xfrm>
          <a:off x="3255963" y="0"/>
          <a:ext cx="2917825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48" name="数式" r:id="rId5" imgW="1015920" imgH="241200" progId="Equation.3">
                  <p:embed/>
                </p:oleObj>
              </mc:Choice>
              <mc:Fallback>
                <p:oleObj name="数式" r:id="rId5" imgW="10159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5963" y="0"/>
                        <a:ext cx="2917825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66800" y="10668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Note a detail:</a:t>
            </a:r>
          </a:p>
        </p:txBody>
      </p:sp>
    </p:spTree>
    <p:extLst>
      <p:ext uri="{BB962C8B-B14F-4D97-AF65-F5344CB8AC3E}">
        <p14:creationId xmlns:p14="http://schemas.microsoft.com/office/powerpoint/2010/main" val="371425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50800"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13347</TotalTime>
  <Words>293</Words>
  <Application>Microsoft Office PowerPoint</Application>
  <PresentationFormat>On-screen Show (4:3)</PresentationFormat>
  <Paragraphs>72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Microsoft Equation 3.0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716</cp:revision>
  <cp:lastPrinted>2012-02-15T14:55:21Z</cp:lastPrinted>
  <dcterms:created xsi:type="dcterms:W3CDTF">2012-01-10T18:32:24Z</dcterms:created>
  <dcterms:modified xsi:type="dcterms:W3CDTF">2012-03-21T15:11:53Z</dcterms:modified>
</cp:coreProperties>
</file>