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7" r:id="rId2"/>
    <p:sldId id="374" r:id="rId3"/>
    <p:sldId id="470" r:id="rId4"/>
    <p:sldId id="471" r:id="rId5"/>
    <p:sldId id="472" r:id="rId6"/>
    <p:sldId id="473" r:id="rId7"/>
    <p:sldId id="474" r:id="rId8"/>
    <p:sldId id="475" r:id="rId9"/>
    <p:sldId id="476" r:id="rId10"/>
    <p:sldId id="477" r:id="rId11"/>
    <p:sldId id="478" r:id="rId12"/>
    <p:sldId id="479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5AD9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700" autoAdjust="0"/>
    <p:restoredTop sz="94718" autoAdjust="0"/>
  </p:normalViewPr>
  <p:slideViewPr>
    <p:cSldViewPr>
      <p:cViewPr varScale="1">
        <p:scale>
          <a:sx n="64" d="100"/>
          <a:sy n="64" d="100"/>
        </p:scale>
        <p:origin x="-64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3/23/2012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8DCB8-CB2E-4177-98C4-BF73967B1409}" type="datetime1">
              <a:rPr lang="en-US" smtClean="0"/>
              <a:t>3/23/2012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ED5A-325C-4EC8-BD93-A909C97640E0}" type="datetime1">
              <a:rPr lang="en-US" smtClean="0"/>
              <a:t>3/23/2012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0232-6A94-4B3D-8C3C-D17221EC149B}" type="datetime1">
              <a:rPr lang="en-US" smtClean="0"/>
              <a:t>3/23/2012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4FBE-2931-411A-BB3A-0BEE702204D9}" type="datetime1">
              <a:rPr lang="en-US" smtClean="0"/>
              <a:t>3/23/2012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8E70-D936-4B8F-A02B-2930230EFF3D}" type="datetime1">
              <a:rPr lang="en-US" smtClean="0"/>
              <a:t>3/23/2012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2BEFA-FBFA-4772-852A-9A352C7B381F}" type="datetime1">
              <a:rPr lang="en-US" smtClean="0"/>
              <a:t>3/23/2012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A9BA-F799-44F4-A7A3-158166DE5A21}" type="datetime1">
              <a:rPr lang="en-US" smtClean="0"/>
              <a:t>3/23/2012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CF733-B061-455F-90FE-4F13367EA92F}" type="datetime1">
              <a:rPr lang="en-US" smtClean="0"/>
              <a:t>3/23/2012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7824-8A2B-4D92-8CEB-B00FDBB2B235}" type="datetime1">
              <a:rPr lang="en-US" smtClean="0"/>
              <a:t>3/23/2012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A0D8-0DE6-4635-9218-33A5A88ED1CD}" type="datetime1">
              <a:rPr lang="en-US" smtClean="0"/>
              <a:t>3/23/2012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2F9B-9217-407C-B8A1-D695F51982BD}" type="datetime1">
              <a:rPr lang="en-US" smtClean="0"/>
              <a:t>3/23/2012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41E23-6DBD-423F-9F3E-A5FE44E08734}" type="datetime1">
              <a:rPr lang="en-US" smtClean="0"/>
              <a:t>3/23/2012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8CE6-3591-4E5A-BCC8-0F537A562455}" type="datetime1">
              <a:rPr lang="en-US" smtClean="0"/>
              <a:t>3/23/2012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14400"/>
            <a:ext cx="7543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23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400" dirty="0" smtClean="0"/>
              <a:t>Many particle systems (Chapter 6 in STP)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Non-interacting Fermi particles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Non-interacting Bose particles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C176-7A2C-4689-A926-E5C73558D4AE}" type="datetime1">
              <a:rPr lang="en-US" smtClean="0"/>
              <a:t>3/23/2012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762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of Bose particles  </a:t>
            </a:r>
          </a:p>
          <a:p>
            <a:pPr lvl="1"/>
            <a:r>
              <a:rPr lang="en-US" sz="2400" dirty="0" smtClean="0"/>
              <a:t>Non-interacting spin 0 particles of mass </a:t>
            </a:r>
            <a:r>
              <a:rPr lang="en-US" sz="2400" i="1" dirty="0" smtClean="0"/>
              <a:t>m</a:t>
            </a:r>
            <a:r>
              <a:rPr lang="en-US" sz="2400" dirty="0" smtClean="0"/>
              <a:t> at low </a:t>
            </a:r>
            <a:r>
              <a:rPr lang="en-US" sz="2400" i="1" dirty="0" smtClean="0"/>
              <a:t>T               </a:t>
            </a:r>
            <a:r>
              <a:rPr lang="en-US" sz="2400" dirty="0" smtClean="0"/>
              <a:t>moving in 3-dimensions in large box of volume </a:t>
            </a:r>
            <a:r>
              <a:rPr lang="en-US" sz="2400" i="1" dirty="0" smtClean="0"/>
              <a:t>V=L</a:t>
            </a:r>
            <a:r>
              <a:rPr lang="en-US" sz="2400" i="1" baseline="30000" dirty="0" smtClean="0"/>
              <a:t>3</a:t>
            </a:r>
            <a:r>
              <a:rPr lang="en-US" sz="2400" dirty="0" smtClean="0"/>
              <a:t>:   Assume that each state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is singly occupied.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37321"/>
              </p:ext>
            </p:extLst>
          </p:nvPr>
        </p:nvGraphicFramePr>
        <p:xfrm>
          <a:off x="1219200" y="1600200"/>
          <a:ext cx="6183313" cy="486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9" name="数式" r:id="rId3" imgW="2781000" imgH="2260440" progId="Equation.3">
                  <p:embed/>
                </p:oleObj>
              </mc:Choice>
              <mc:Fallback>
                <p:oleObj name="数式" r:id="rId3" imgW="2781000" imgH="226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00200"/>
                        <a:ext cx="6183313" cy="486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379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7824-8A2B-4D92-8CEB-B00FDBB2B235}" type="datetime1">
              <a:rPr lang="en-US" smtClean="0"/>
              <a:t>3/23/2012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25914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of Bose particles  at low </a:t>
            </a:r>
            <a:r>
              <a:rPr lang="en-US" sz="2400" i="1" dirty="0" smtClean="0"/>
              <a:t>T</a:t>
            </a:r>
            <a:endParaRPr lang="en-US" sz="2400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07495"/>
              </p:ext>
            </p:extLst>
          </p:nvPr>
        </p:nvGraphicFramePr>
        <p:xfrm>
          <a:off x="990600" y="720805"/>
          <a:ext cx="4573587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8" name="数式" r:id="rId3" imgW="2057400" imgH="914400" progId="Equation.3">
                  <p:embed/>
                </p:oleObj>
              </mc:Choice>
              <mc:Fallback>
                <p:oleObj name="数式" r:id="rId3" imgW="2057400" imgH="914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720805"/>
                        <a:ext cx="4573587" cy="196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977244"/>
              </p:ext>
            </p:extLst>
          </p:nvPr>
        </p:nvGraphicFramePr>
        <p:xfrm>
          <a:off x="533400" y="3024187"/>
          <a:ext cx="8229600" cy="284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9" name="数式" r:id="rId5" imgW="3479760" imgH="1320480" progId="Equation.3">
                  <p:embed/>
                </p:oleObj>
              </mc:Choice>
              <mc:Fallback>
                <p:oleObj name="数式" r:id="rId5" imgW="3479760" imgH="1320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024187"/>
                        <a:ext cx="8229600" cy="284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229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7824-8A2B-4D92-8CEB-B00FDBB2B235}" type="datetime1">
              <a:rPr lang="en-US" smtClean="0"/>
              <a:t>3/23/2012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1524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Critical temperature for Bose condensation: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66800" y="304800"/>
            <a:ext cx="4384675" cy="1638002"/>
            <a:chOff x="1066800" y="1185863"/>
            <a:chExt cx="4384675" cy="1638002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4754916"/>
                </p:ext>
              </p:extLst>
            </p:nvPr>
          </p:nvGraphicFramePr>
          <p:xfrm>
            <a:off x="1103313" y="1185863"/>
            <a:ext cx="4348162" cy="1038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0744" name="数式" r:id="rId3" imgW="1955520" imgH="482400" progId="Equation.3">
                    <p:embed/>
                  </p:oleObj>
                </mc:Choice>
                <mc:Fallback>
                  <p:oleObj name="数式" r:id="rId3" imgW="1955520" imgH="4824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3313" y="1185863"/>
                          <a:ext cx="4348162" cy="1038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Left Brace 6"/>
            <p:cNvSpPr/>
            <p:nvPr/>
          </p:nvSpPr>
          <p:spPr>
            <a:xfrm rot="16200000">
              <a:off x="1752600" y="1790701"/>
              <a:ext cx="457200" cy="838200"/>
            </a:xfrm>
            <a:prstGeom prst="leftBrace">
              <a:avLst/>
            </a:prstGeom>
            <a:ln w="50800"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Left Brace 7"/>
            <p:cNvSpPr/>
            <p:nvPr/>
          </p:nvSpPr>
          <p:spPr>
            <a:xfrm rot="16200000">
              <a:off x="3733800" y="838201"/>
              <a:ext cx="457200" cy="2743200"/>
            </a:xfrm>
            <a:prstGeom prst="leftBrace">
              <a:avLst/>
            </a:prstGeom>
            <a:ln w="50800"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66800" y="2362200"/>
              <a:ext cx="2057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condensate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667000" y="2362200"/>
              <a:ext cx="2057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“normal” state</a:t>
              </a:r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3056980"/>
              </p:ext>
            </p:extLst>
          </p:nvPr>
        </p:nvGraphicFramePr>
        <p:xfrm>
          <a:off x="369887" y="1885950"/>
          <a:ext cx="8545513" cy="459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45" name="数式" r:id="rId5" imgW="4025880" imgH="2133360" progId="Equation.3">
                  <p:embed/>
                </p:oleObj>
              </mc:Choice>
              <mc:Fallback>
                <p:oleObj name="数式" r:id="rId5" imgW="4025880" imgH="2133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7" y="1885950"/>
                        <a:ext cx="8545513" cy="459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495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D432-B7A7-412D-B61F-1DEA9D5BE122}" type="datetime1">
              <a:rPr lang="en-US" smtClean="0"/>
              <a:t>3/23/2012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54864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Reminder – second exam in April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-- student presentations 4/30, 5/2 (need to pick topics)</a:t>
            </a:r>
          </a:p>
          <a:p>
            <a:endParaRPr lang="en-US" sz="2400" dirty="0" smtClean="0"/>
          </a:p>
        </p:txBody>
      </p:sp>
      <p:pic>
        <p:nvPicPr>
          <p:cNvPr id="19763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8" t="24903" r="35411" b="5818"/>
          <a:stretch/>
        </p:blipFill>
        <p:spPr bwMode="auto">
          <a:xfrm>
            <a:off x="1219200" y="462150"/>
            <a:ext cx="5836920" cy="4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028700" y="4038600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DDA4-469C-45A7-ACD3-AACEC151827C}" type="datetime1">
              <a:rPr lang="en-US" smtClean="0"/>
              <a:t>3/23/2012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219085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of results for Landau potential for non-interacting Fermi and Bose particles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503606"/>
              </p:ext>
            </p:extLst>
          </p:nvPr>
        </p:nvGraphicFramePr>
        <p:xfrm>
          <a:off x="600075" y="1184275"/>
          <a:ext cx="7989888" cy="223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35" name="数式" r:id="rId3" imgW="3504960" imgH="977760" progId="Equation.3">
                  <p:embed/>
                </p:oleObj>
              </mc:Choice>
              <mc:Fallback>
                <p:oleObj name="数式" r:id="rId3" imgW="3504960" imgH="9777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1184275"/>
                        <a:ext cx="7989888" cy="223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612243"/>
              </p:ext>
            </p:extLst>
          </p:nvPr>
        </p:nvGraphicFramePr>
        <p:xfrm>
          <a:off x="569913" y="3875088"/>
          <a:ext cx="7983537" cy="229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36" name="数式" r:id="rId5" imgW="3416040" imgH="977760" progId="Equation.3">
                  <p:embed/>
                </p:oleObj>
              </mc:Choice>
              <mc:Fallback>
                <p:oleObj name="数式" r:id="rId5" imgW="3416040" imgH="977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3875088"/>
                        <a:ext cx="7983537" cy="229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407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CDCF-0743-4C9F-97D5-0C236D256A70}" type="datetime1">
              <a:rPr lang="en-US" smtClean="0"/>
              <a:t>3/23/2012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6858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of Fermi particles </a:t>
            </a:r>
          </a:p>
        </p:txBody>
      </p:sp>
      <p:pic>
        <p:nvPicPr>
          <p:cNvPr id="1904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1527175"/>
            <a:ext cx="6781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95800" y="5177135"/>
            <a:ext cx="1143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Symbol" pitchFamily="18" charset="2"/>
              </a:rPr>
              <a:t>e</a:t>
            </a:r>
            <a:r>
              <a:rPr lang="en-US" sz="2400" b="1" i="1" baseline="-25000" dirty="0" err="1" smtClean="0"/>
              <a:t>k</a:t>
            </a:r>
            <a:endParaRPr lang="en-US" sz="2400" b="1" i="1" baseline="-25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85800" y="3124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/>
              <a:t>n</a:t>
            </a:r>
            <a:r>
              <a:rPr lang="en-US" sz="2400" b="1" i="1" baseline="-25000" dirty="0" err="1" smtClean="0"/>
              <a:t>k</a:t>
            </a:r>
            <a:endParaRPr lang="en-US" sz="2400" b="1" i="1" baseline="-25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124200" y="38055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Symbol" pitchFamily="18" charset="2"/>
              </a:rPr>
              <a:t>m</a:t>
            </a:r>
            <a:r>
              <a:rPr lang="en-US" sz="2400" b="1" i="1" dirty="0" smtClean="0"/>
              <a:t> = 10</a:t>
            </a:r>
            <a:endParaRPr lang="en-US" sz="2400" b="1" i="1" baseline="-25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800600" y="2133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T = 0</a:t>
            </a:r>
            <a:endParaRPr lang="en-US" sz="2400" b="1" i="1" baseline="-25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486400" y="38055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T &gt;&gt; 0</a:t>
            </a:r>
            <a:endParaRPr lang="en-US" sz="2400" b="1" i="1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90243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C176-7A2C-4689-A926-E5C73558D4AE}" type="datetime1">
              <a:rPr lang="en-US" smtClean="0"/>
              <a:t>3/23/2012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of Fermi particles  </a:t>
            </a:r>
          </a:p>
          <a:p>
            <a:pPr lvl="1"/>
            <a:r>
              <a:rPr lang="en-US" sz="2400" dirty="0" smtClean="0"/>
              <a:t>Non-interacting spin ½ particles of mass </a:t>
            </a:r>
            <a:r>
              <a:rPr lang="en-US" sz="2400" i="1" dirty="0" smtClean="0"/>
              <a:t>m</a:t>
            </a:r>
            <a:r>
              <a:rPr lang="en-US" sz="2400" dirty="0" smtClean="0"/>
              <a:t> at </a:t>
            </a:r>
            <a:r>
              <a:rPr lang="en-US" sz="2400" i="1" dirty="0" smtClean="0"/>
              <a:t>T=0               </a:t>
            </a:r>
            <a:r>
              <a:rPr lang="en-US" sz="2400" dirty="0" smtClean="0"/>
              <a:t>moving in 3-dimensions in large box of volume </a:t>
            </a:r>
            <a:r>
              <a:rPr lang="en-US" sz="2400" i="1" dirty="0" smtClean="0"/>
              <a:t>V=L</a:t>
            </a:r>
            <a:r>
              <a:rPr lang="en-US" sz="2400" i="1" baseline="30000" dirty="0" smtClean="0"/>
              <a:t>3</a:t>
            </a:r>
            <a:r>
              <a:rPr lang="en-US" sz="2400" dirty="0" smtClean="0"/>
              <a:t>:   Assume that each state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is doubly occupied (due to spin)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78923"/>
              </p:ext>
            </p:extLst>
          </p:nvPr>
        </p:nvGraphicFramePr>
        <p:xfrm>
          <a:off x="1600200" y="2133600"/>
          <a:ext cx="6183313" cy="382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31" name="数式" r:id="rId3" imgW="2781000" imgH="1777680" progId="Equation.3">
                  <p:embed/>
                </p:oleObj>
              </mc:Choice>
              <mc:Fallback>
                <p:oleObj name="数式" r:id="rId3" imgW="2781000" imgH="1777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33600"/>
                        <a:ext cx="6183313" cy="382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 flipH="1" flipV="1">
            <a:off x="5334000" y="5638800"/>
            <a:ext cx="228600" cy="609600"/>
          </a:xfrm>
          <a:prstGeom prst="line">
            <a:avLst/>
          </a:prstGeom>
          <a:ln w="508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62600" y="6009546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pin degeneracy</a:t>
            </a:r>
          </a:p>
        </p:txBody>
      </p:sp>
    </p:spTree>
    <p:extLst>
      <p:ext uri="{BB962C8B-B14F-4D97-AF65-F5344CB8AC3E}">
        <p14:creationId xmlns:p14="http://schemas.microsoft.com/office/powerpoint/2010/main" val="173199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2848-8FDC-4107-8EB6-0F78C2A8392E}" type="datetime1">
              <a:rPr lang="en-US" smtClean="0"/>
              <a:t>3/23/2012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of Fermi spin ½ particles for </a:t>
            </a:r>
            <a:r>
              <a:rPr lang="en-US" sz="2400" i="1" dirty="0" smtClean="0"/>
              <a:t>T </a:t>
            </a:r>
            <a:r>
              <a:rPr lang="en-US" sz="2400" i="1" dirty="0" smtClean="0">
                <a:sym typeface="Wingdings" pitchFamily="2" charset="2"/>
              </a:rPr>
              <a:t>0</a:t>
            </a:r>
            <a:r>
              <a:rPr lang="en-US" sz="2400" dirty="0" smtClean="0">
                <a:sym typeface="Wingdings" pitchFamily="2" charset="2"/>
              </a:rPr>
              <a:t>.</a:t>
            </a:r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117379"/>
              </p:ext>
            </p:extLst>
          </p:nvPr>
        </p:nvGraphicFramePr>
        <p:xfrm>
          <a:off x="1349375" y="1250950"/>
          <a:ext cx="6380163" cy="513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81" name="数式" r:id="rId3" imgW="2869920" imgH="2387520" progId="Equation.3">
                  <p:embed/>
                </p:oleObj>
              </mc:Choice>
              <mc:Fallback>
                <p:oleObj name="数式" r:id="rId3" imgW="2869920" imgH="2387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75" y="1250950"/>
                        <a:ext cx="6380163" cy="513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050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2848-8FDC-4107-8EB6-0F78C2A8392E}" type="datetime1">
              <a:rPr lang="en-US" smtClean="0"/>
              <a:t>3/23/2012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7876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of Fermi spin ½ particles for </a:t>
            </a:r>
            <a:r>
              <a:rPr lang="en-US" sz="2400" i="1" dirty="0" smtClean="0"/>
              <a:t>T </a:t>
            </a:r>
            <a:r>
              <a:rPr lang="en-US" sz="2400" i="1" dirty="0" smtClean="0">
                <a:sym typeface="Wingdings" pitchFamily="2" charset="2"/>
              </a:rPr>
              <a:t>0</a:t>
            </a:r>
            <a:r>
              <a:rPr lang="en-US" sz="2400" dirty="0" smtClean="0">
                <a:sym typeface="Wingdings" pitchFamily="2" charset="2"/>
              </a:rPr>
              <a:t>  continued.</a:t>
            </a:r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418985"/>
              </p:ext>
            </p:extLst>
          </p:nvPr>
        </p:nvGraphicFramePr>
        <p:xfrm>
          <a:off x="803275" y="976313"/>
          <a:ext cx="7959725" cy="527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8" name="数式" r:id="rId3" imgW="3581280" imgH="2450880" progId="Equation.3">
                  <p:embed/>
                </p:oleObj>
              </mc:Choice>
              <mc:Fallback>
                <p:oleObj name="数式" r:id="rId3" imgW="3581280" imgH="245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976313"/>
                        <a:ext cx="7959725" cy="5272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259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2848-8FDC-4107-8EB6-0F78C2A8392E}" type="datetime1">
              <a:rPr lang="en-US" smtClean="0"/>
              <a:t>3/23/2012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7876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of Fermi spin ½ particles for low temperature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20115"/>
              </p:ext>
            </p:extLst>
          </p:nvPr>
        </p:nvGraphicFramePr>
        <p:xfrm>
          <a:off x="803275" y="1066800"/>
          <a:ext cx="7958138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70" name="数式" r:id="rId3" imgW="3581280" imgH="685800" progId="Equation.3">
                  <p:embed/>
                </p:oleObj>
              </mc:Choice>
              <mc:Fallback>
                <p:oleObj name="数式" r:id="rId3" imgW="35812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1066800"/>
                        <a:ext cx="7958138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460913"/>
              </p:ext>
            </p:extLst>
          </p:nvPr>
        </p:nvGraphicFramePr>
        <p:xfrm>
          <a:off x="631825" y="2743200"/>
          <a:ext cx="7845425" cy="202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71" name="数式" r:id="rId5" imgW="3530520" imgH="939600" progId="Equation.3">
                  <p:embed/>
                </p:oleObj>
              </mc:Choice>
              <mc:Fallback>
                <p:oleObj name="数式" r:id="rId5" imgW="3530520" imgH="939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2743200"/>
                        <a:ext cx="7845425" cy="202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939323"/>
              </p:ext>
            </p:extLst>
          </p:nvPr>
        </p:nvGraphicFramePr>
        <p:xfrm>
          <a:off x="928688" y="4986338"/>
          <a:ext cx="5332412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72" name="数式" r:id="rId7" imgW="2400120" imgH="444240" progId="Equation.3">
                  <p:embed/>
                </p:oleObj>
              </mc:Choice>
              <mc:Fallback>
                <p:oleObj name="数式" r:id="rId7" imgW="240012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4986338"/>
                        <a:ext cx="5332412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316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7824-8A2B-4D92-8CEB-B00FDBB2B235}" type="datetime1">
              <a:rPr lang="en-US" smtClean="0"/>
              <a:t>3/23/2012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Some useful integrals: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470277"/>
              </p:ext>
            </p:extLst>
          </p:nvPr>
        </p:nvGraphicFramePr>
        <p:xfrm>
          <a:off x="304800" y="775209"/>
          <a:ext cx="2566988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90" name="数式" r:id="rId3" imgW="1155600" imgH="990360" progId="Equation.3">
                  <p:embed/>
                </p:oleObj>
              </mc:Choice>
              <mc:Fallback>
                <p:oleObj name="数式" r:id="rId3" imgW="1155600" imgH="9903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775209"/>
                        <a:ext cx="2566988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158690"/>
              </p:ext>
            </p:extLst>
          </p:nvPr>
        </p:nvGraphicFramePr>
        <p:xfrm>
          <a:off x="731837" y="2989263"/>
          <a:ext cx="7421563" cy="333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91" name="数式" r:id="rId5" imgW="3340080" imgH="1549080" progId="Equation.3">
                  <p:embed/>
                </p:oleObj>
              </mc:Choice>
              <mc:Fallback>
                <p:oleObj name="数式" r:id="rId5" imgW="3340080" imgH="1549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7" y="2989263"/>
                        <a:ext cx="7421563" cy="333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8585369"/>
              </p:ext>
            </p:extLst>
          </p:nvPr>
        </p:nvGraphicFramePr>
        <p:xfrm>
          <a:off x="3886200" y="313544"/>
          <a:ext cx="4992688" cy="174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92" name="数式" r:id="rId7" imgW="2247840" imgH="812520" progId="Equation.3">
                  <p:embed/>
                </p:oleObj>
              </mc:Choice>
              <mc:Fallback>
                <p:oleObj name="数式" r:id="rId7" imgW="2247840" imgH="812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13544"/>
                        <a:ext cx="4992688" cy="174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483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14079</TotalTime>
  <Words>303</Words>
  <Application>Microsoft Office PowerPoint</Application>
  <PresentationFormat>On-screen Show (4:3)</PresentationFormat>
  <Paragraphs>68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752</cp:revision>
  <cp:lastPrinted>2012-02-15T14:55:21Z</cp:lastPrinted>
  <dcterms:created xsi:type="dcterms:W3CDTF">2012-01-10T18:32:24Z</dcterms:created>
  <dcterms:modified xsi:type="dcterms:W3CDTF">2012-03-23T15:39:19Z</dcterms:modified>
</cp:coreProperties>
</file>