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374" r:id="rId3"/>
    <p:sldId id="477" r:id="rId4"/>
    <p:sldId id="478" r:id="rId5"/>
    <p:sldId id="479" r:id="rId6"/>
    <p:sldId id="480" r:id="rId7"/>
    <p:sldId id="481" r:id="rId8"/>
    <p:sldId id="484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AD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718" autoAdjust="0"/>
  </p:normalViewPr>
  <p:slideViewPr>
    <p:cSldViewPr>
      <p:cViewPr varScale="1">
        <p:scale>
          <a:sx n="64" d="100"/>
          <a:sy n="64" d="100"/>
        </p:scale>
        <p:origin x="-6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300"/>
            </a:lvl1pPr>
          </a:lstStyle>
          <a:p>
            <a:fld id="{567070FD-CC2F-49DC-937B-54A5FFA27C6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3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ACE7-F45B-4757-9DAA-035BA1443A41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2FF4-7F94-461D-902D-1C8C4F4A8240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F66-002A-451B-9E52-F43C8138F1EE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8EA7-8AEE-4F2C-B7EF-BCB80CDFE6C6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579-D903-4923-BCF7-A34A3857A948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5AE0-AF1F-443E-8D9E-E4DEE955399F}" type="datetime1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176-8DE7-4A16-987B-9FCF7B3D58FD}" type="datetime1">
              <a:rPr lang="en-US" smtClean="0"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5C10-E040-4F36-BF06-53CFCBCCC37E}" type="datetime1">
              <a:rPr lang="en-US" smtClean="0"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158-9BC9-4C46-B413-6842A17ABC89}" type="datetime1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DA1-3FC1-4A61-A228-451ADFF8EF08}" type="datetime1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DABE-7B4E-45BC-9364-0927B31C8767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bec/three_peak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C66-855F-4106-80C7-97EDC51B1024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24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dirty="0" smtClean="0"/>
              <a:t>Many particle systems (Chapter 6 in STP)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Non-interacting Bose particles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Bose condensation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Photons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Phonons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534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7269"/>
              </p:ext>
            </p:extLst>
          </p:nvPr>
        </p:nvGraphicFramePr>
        <p:xfrm>
          <a:off x="430212" y="1997673"/>
          <a:ext cx="5603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2" name="数式" r:id="rId4" imgW="317160" imgH="469800" progId="Equation.3">
                  <p:embed/>
                </p:oleObj>
              </mc:Choice>
              <mc:Fallback>
                <p:oleObj name="数式" r:id="rId4" imgW="3171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" y="1997673"/>
                        <a:ext cx="5603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4958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T/T</a:t>
            </a:r>
            <a:r>
              <a:rPr lang="en-US" sz="2400" i="1" baseline="-25000" dirty="0" smtClean="0"/>
              <a:t>E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88621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6194" r="44957" b="5307"/>
          <a:stretch/>
        </p:blipFill>
        <p:spPr bwMode="auto">
          <a:xfrm>
            <a:off x="1904999" y="459432"/>
            <a:ext cx="5606321" cy="473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36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http://www.colorado.edu/physics/2000/bec/three_peaks.html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87</a:t>
            </a:r>
            <a:r>
              <a:rPr lang="en-US" sz="2400" dirty="0" smtClean="0"/>
              <a:t>Rb atoms (~2000 atoms in condensate)</a:t>
            </a:r>
          </a:p>
        </p:txBody>
      </p:sp>
    </p:spTree>
    <p:extLst>
      <p:ext uri="{BB962C8B-B14F-4D97-AF65-F5344CB8AC3E}">
        <p14:creationId xmlns:p14="http://schemas.microsoft.com/office/powerpoint/2010/main" val="80124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24243" r="26165" b="4352"/>
          <a:stretch/>
        </p:blipFill>
        <p:spPr bwMode="auto">
          <a:xfrm>
            <a:off x="1295400" y="381000"/>
            <a:ext cx="6327732" cy="592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4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systems with Bose statistics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Thermal distribution of photons  -- blackbody radiation:</a:t>
            </a:r>
          </a:p>
          <a:p>
            <a:pPr lvl="2"/>
            <a:r>
              <a:rPr lang="en-US" sz="2400" dirty="0" smtClean="0"/>
              <a:t> In this case, the number of particles (photons) is not conserved so that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=0.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66809"/>
              </p:ext>
            </p:extLst>
          </p:nvPr>
        </p:nvGraphicFramePr>
        <p:xfrm>
          <a:off x="1419225" y="1843088"/>
          <a:ext cx="6243638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数式" r:id="rId3" imgW="3530520" imgH="2286000" progId="Equation.3">
                  <p:embed/>
                </p:oleObj>
              </mc:Choice>
              <mc:Fallback>
                <p:oleObj name="数式" r:id="rId3" imgW="3530520" imgH="2286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843088"/>
                        <a:ext cx="6243638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36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7175"/>
            <a:ext cx="5600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Blackbody radiation distribution: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5105400"/>
            <a:ext cx="419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26" y="41887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endParaRPr lang="en-US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43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&gt;T</a:t>
            </a:r>
            <a:r>
              <a:rPr lang="en-US" sz="2400" i="1" baseline="-25000" dirty="0" smtClean="0"/>
              <a:t>1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98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i="1" baseline="-25000" dirty="0"/>
              <a:t>3</a:t>
            </a:r>
            <a:r>
              <a:rPr lang="en-US" sz="2400" i="1" dirty="0" smtClean="0"/>
              <a:t>&gt;T</a:t>
            </a:r>
            <a:r>
              <a:rPr lang="en-US" sz="2400" i="1" baseline="-25000" dirty="0" smtClean="0"/>
              <a:t>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1530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systems with Bose statistics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Thermal distribution of vibrations  -- phonons:</a:t>
            </a:r>
          </a:p>
          <a:p>
            <a:pPr lvl="2"/>
            <a:r>
              <a:rPr lang="en-US" sz="2400" dirty="0" smtClean="0"/>
              <a:t> In this case, the number of particles (phonons) is not conserved so that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=0.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60506"/>
              </p:ext>
            </p:extLst>
          </p:nvPr>
        </p:nvGraphicFramePr>
        <p:xfrm>
          <a:off x="1524000" y="2362200"/>
          <a:ext cx="52324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数式" r:id="rId3" imgW="2958840" imgH="2057400" progId="Equation.3">
                  <p:embed/>
                </p:oleObj>
              </mc:Choice>
              <mc:Fallback>
                <p:oleObj name="数式" r:id="rId3" imgW="295884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52324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32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systems with Bose statistics  -- continued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Thermal distribution of vibrations  -- phonons: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104709"/>
              </p:ext>
            </p:extLst>
          </p:nvPr>
        </p:nvGraphicFramePr>
        <p:xfrm>
          <a:off x="915988" y="1727200"/>
          <a:ext cx="7770812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数式" r:id="rId3" imgW="4394160" imgH="1600200" progId="Equation.3">
                  <p:embed/>
                </p:oleObj>
              </mc:Choice>
              <mc:Fallback>
                <p:oleObj name="数式" r:id="rId3" imgW="439416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727200"/>
                        <a:ext cx="7770812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93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9C1-B4EA-4BF3-B7BD-DF54AAF8627B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Reminder – second exam in April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-- student presentations 4/30, 5/2 (need to pick topics)</a:t>
            </a:r>
          </a:p>
          <a:p>
            <a:endParaRPr lang="en-US" sz="2400" dirty="0" smtClean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24903" r="35411" b="5818"/>
          <a:stretch/>
        </p:blipFill>
        <p:spPr bwMode="auto">
          <a:xfrm>
            <a:off x="1219200" y="462150"/>
            <a:ext cx="5836920" cy="4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028700" y="42672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D78B-5361-4DAF-9025-82AE80F34A7B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of Bose particles  </a:t>
            </a:r>
          </a:p>
          <a:p>
            <a:pPr lvl="1"/>
            <a:r>
              <a:rPr lang="en-US" sz="2400" dirty="0" smtClean="0"/>
              <a:t>Non-interacting spin 0 particles of mass </a:t>
            </a:r>
            <a:r>
              <a:rPr lang="en-US" sz="2400" i="1" dirty="0" smtClean="0"/>
              <a:t>m</a:t>
            </a:r>
            <a:r>
              <a:rPr lang="en-US" sz="2400" dirty="0" smtClean="0"/>
              <a:t> at low </a:t>
            </a:r>
            <a:r>
              <a:rPr lang="en-US" sz="2400" i="1" dirty="0" smtClean="0"/>
              <a:t>T               </a:t>
            </a:r>
            <a:r>
              <a:rPr lang="en-US" sz="2400" dirty="0" smtClean="0"/>
              <a:t>moving in 3-dimensions in large box of volume </a:t>
            </a:r>
            <a:r>
              <a:rPr lang="en-US" sz="2400" i="1" dirty="0" smtClean="0"/>
              <a:t>V=L</a:t>
            </a:r>
            <a:r>
              <a:rPr lang="en-US" sz="2400" i="1" baseline="30000" dirty="0" smtClean="0"/>
              <a:t>3</a:t>
            </a:r>
            <a:r>
              <a:rPr lang="en-US" sz="2400" dirty="0" smtClean="0"/>
              <a:t>:   Assume that each state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singly occupied.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7321"/>
              </p:ext>
            </p:extLst>
          </p:nvPr>
        </p:nvGraphicFramePr>
        <p:xfrm>
          <a:off x="1219200" y="1600200"/>
          <a:ext cx="6183313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8" name="数式" r:id="rId3" imgW="2781000" imgH="2260440" progId="Equation.3">
                  <p:embed/>
                </p:oleObj>
              </mc:Choice>
              <mc:Fallback>
                <p:oleObj name="数式" r:id="rId3" imgW="278100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6183313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70AA-7E3C-42A9-8F53-D2CB56004885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5914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of Bose particles  at low </a:t>
            </a:r>
            <a:r>
              <a:rPr lang="en-US" sz="2400" i="1" dirty="0" smtClean="0"/>
              <a:t>T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7495"/>
              </p:ext>
            </p:extLst>
          </p:nvPr>
        </p:nvGraphicFramePr>
        <p:xfrm>
          <a:off x="990600" y="720805"/>
          <a:ext cx="4573587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6" name="数式" r:id="rId3" imgW="2057400" imgH="914400" progId="Equation.3">
                  <p:embed/>
                </p:oleObj>
              </mc:Choice>
              <mc:Fallback>
                <p:oleObj name="数式" r:id="rId3" imgW="20574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20805"/>
                        <a:ext cx="4573587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77244"/>
              </p:ext>
            </p:extLst>
          </p:nvPr>
        </p:nvGraphicFramePr>
        <p:xfrm>
          <a:off x="533400" y="3024187"/>
          <a:ext cx="82296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7" name="数式" r:id="rId5" imgW="3479760" imgH="1320480" progId="Equation.3">
                  <p:embed/>
                </p:oleObj>
              </mc:Choice>
              <mc:Fallback>
                <p:oleObj name="数式" r:id="rId5" imgW="3479760" imgH="1320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24187"/>
                        <a:ext cx="82296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29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DF78-9F61-424E-968F-A3A8EC64BCB7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temperature for Bose condensation: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04800"/>
            <a:ext cx="4384675" cy="1638002"/>
            <a:chOff x="1066800" y="1185863"/>
            <a:chExt cx="4384675" cy="163800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754916"/>
                </p:ext>
              </p:extLst>
            </p:nvPr>
          </p:nvGraphicFramePr>
          <p:xfrm>
            <a:off x="1103313" y="1185863"/>
            <a:ext cx="4348162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800" name="数式" r:id="rId3" imgW="1955520" imgH="482400" progId="Equation.3">
                    <p:embed/>
                  </p:oleObj>
                </mc:Choice>
                <mc:Fallback>
                  <p:oleObj name="数式" r:id="rId3" imgW="1955520" imgH="482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3313" y="1185863"/>
                          <a:ext cx="4348162" cy="1038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 rot="16200000">
              <a:off x="1752600" y="1790701"/>
              <a:ext cx="457200" cy="838200"/>
            </a:xfrm>
            <a:prstGeom prst="leftBrace">
              <a:avLst/>
            </a:prstGeom>
            <a:ln w="508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3733800" y="838201"/>
              <a:ext cx="457200" cy="2743200"/>
            </a:xfrm>
            <a:prstGeom prst="leftBrace">
              <a:avLst/>
            </a:prstGeom>
            <a:ln w="508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2362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condensate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2362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“normal” state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88294"/>
              </p:ext>
            </p:extLst>
          </p:nvPr>
        </p:nvGraphicFramePr>
        <p:xfrm>
          <a:off x="369887" y="1885950"/>
          <a:ext cx="8545513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1" name="数式" r:id="rId5" imgW="4025880" imgH="2133360" progId="Equation.3">
                  <p:embed/>
                </p:oleObj>
              </mc:Choice>
              <mc:Fallback>
                <p:oleObj name="数式" r:id="rId5" imgW="4025880" imgH="2133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885950"/>
                        <a:ext cx="8545513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9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5DD3-526B-4167-B73A-635104DE0708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Systematic treatment of Bose case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(Ref.  L. E. </a:t>
            </a:r>
            <a:r>
              <a:rPr lang="en-US" sz="2400" dirty="0" err="1" smtClean="0"/>
              <a:t>Reichl</a:t>
            </a:r>
            <a:r>
              <a:rPr lang="en-US" sz="2400" dirty="0" smtClean="0"/>
              <a:t>,  </a:t>
            </a:r>
            <a:r>
              <a:rPr lang="en-US" sz="2400" b="1" dirty="0" smtClean="0"/>
              <a:t>A Modern Course in Statistical Mechanics</a:t>
            </a:r>
            <a:r>
              <a:rPr lang="en-US" sz="2400" dirty="0" smtClean="0"/>
              <a:t>, Wiley-</a:t>
            </a:r>
            <a:r>
              <a:rPr lang="en-US" sz="2400" dirty="0" err="1" smtClean="0"/>
              <a:t>Interscience</a:t>
            </a:r>
            <a:r>
              <a:rPr lang="en-US" sz="2400" dirty="0" smtClean="0"/>
              <a:t>  1998, J. D. </a:t>
            </a:r>
            <a:r>
              <a:rPr lang="en-US" sz="2400" dirty="0" err="1" smtClean="0"/>
              <a:t>Walecka</a:t>
            </a:r>
            <a:r>
              <a:rPr lang="en-US" sz="2400" dirty="0" smtClean="0"/>
              <a:t>, </a:t>
            </a:r>
            <a:r>
              <a:rPr lang="en-US" sz="2400" b="1" dirty="0" smtClean="0"/>
              <a:t>Introduction to Statistical Mechanics</a:t>
            </a:r>
            <a:r>
              <a:rPr lang="en-US" sz="2400" dirty="0" smtClean="0"/>
              <a:t>, World Scientific 2011)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79440"/>
              </p:ext>
            </p:extLst>
          </p:nvPr>
        </p:nvGraphicFramePr>
        <p:xfrm>
          <a:off x="533400" y="1874460"/>
          <a:ext cx="7386638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0" name="数式" r:id="rId3" imgW="3479760" imgH="1752480" progId="Equation.3">
                  <p:embed/>
                </p:oleObj>
              </mc:Choice>
              <mc:Fallback>
                <p:oleObj name="数式" r:id="rId3" imgW="3479760" imgH="1752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74460"/>
                        <a:ext cx="7386638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857500" y="5295900"/>
            <a:ext cx="457200" cy="838200"/>
          </a:xfrm>
          <a:prstGeom prst="leftBrace">
            <a:avLst/>
          </a:prstGeom>
          <a:ln w="508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73531"/>
              </p:ext>
            </p:extLst>
          </p:nvPr>
        </p:nvGraphicFramePr>
        <p:xfrm>
          <a:off x="2743200" y="5890591"/>
          <a:ext cx="762000" cy="66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1" name="数式" r:id="rId5" imgW="291960" imgH="253800" progId="Equation.3">
                  <p:embed/>
                </p:oleObj>
              </mc:Choice>
              <mc:Fallback>
                <p:oleObj name="数式" r:id="rId5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5890591"/>
                        <a:ext cx="762000" cy="662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1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ED48-6676-4DE0-B1BA-6F3E39916956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19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convenient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4776"/>
              </p:ext>
            </p:extLst>
          </p:nvPr>
        </p:nvGraphicFramePr>
        <p:xfrm>
          <a:off x="762000" y="609600"/>
          <a:ext cx="6275387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0" name="数式" r:id="rId3" imgW="3301920" imgH="965160" progId="Equation.3">
                  <p:embed/>
                </p:oleObj>
              </mc:Choice>
              <mc:Fallback>
                <p:oleObj name="数式" r:id="rId3" imgW="330192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275387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80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7200" y="6019800"/>
            <a:ext cx="419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8817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r>
              <a:rPr lang="en-US" sz="2400" i="1" baseline="-25000" dirty="0" smtClean="0"/>
              <a:t>3/2</a:t>
            </a:r>
            <a:r>
              <a:rPr lang="en-US" sz="2400" i="1" dirty="0" smtClean="0"/>
              <a:t>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47199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r>
              <a:rPr lang="en-US" sz="2400" i="1" baseline="-25000" dirty="0" smtClean="0"/>
              <a:t>5/2</a:t>
            </a:r>
            <a:r>
              <a:rPr lang="en-US" sz="2400" i="1" dirty="0" smtClean="0"/>
              <a:t>(z)</a:t>
            </a:r>
          </a:p>
        </p:txBody>
      </p:sp>
    </p:spTree>
    <p:extLst>
      <p:ext uri="{BB962C8B-B14F-4D97-AF65-F5344CB8AC3E}">
        <p14:creationId xmlns:p14="http://schemas.microsoft.com/office/powerpoint/2010/main" val="338069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2DF9-E1D0-4049-86A3-833504FD1857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82036"/>
              </p:ext>
            </p:extLst>
          </p:nvPr>
        </p:nvGraphicFramePr>
        <p:xfrm>
          <a:off x="152400" y="152400"/>
          <a:ext cx="882967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6" name="数式" r:id="rId3" imgW="4991040" imgH="1523880" progId="Equation.3">
                  <p:embed/>
                </p:oleObj>
              </mc:Choice>
              <mc:Fallback>
                <p:oleObj name="数式" r:id="rId3" imgW="4991040" imgH="1523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882967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2000" y="3111500"/>
            <a:ext cx="6172200" cy="3289300"/>
            <a:chOff x="1485900" y="1527175"/>
            <a:chExt cx="6172200" cy="41116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27175"/>
              <a:ext cx="617220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38900" y="3881735"/>
              <a:ext cx="1181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i="1" baseline="-25000" dirty="0" smtClean="0"/>
                <a:t>3/2</a:t>
              </a:r>
              <a:r>
                <a:rPr lang="en-US" sz="2400" i="1" dirty="0" smtClean="0"/>
                <a:t>(z)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3900" y="5177135"/>
              <a:ext cx="4191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z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253357"/>
                </p:ext>
              </p:extLst>
            </p:nvPr>
          </p:nvGraphicFramePr>
          <p:xfrm>
            <a:off x="5794375" y="3200400"/>
            <a:ext cx="53022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27" name="数式" r:id="rId6" imgW="291960" imgH="253800" progId="Equation.3">
                    <p:embed/>
                  </p:oleObj>
                </mc:Choice>
                <mc:Fallback>
                  <p:oleObj name="数式" r:id="rId6" imgW="291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4375" y="3200400"/>
                          <a:ext cx="530225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09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4711"/>
              </p:ext>
            </p:extLst>
          </p:nvPr>
        </p:nvGraphicFramePr>
        <p:xfrm>
          <a:off x="896938" y="788988"/>
          <a:ext cx="7637462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数式" r:id="rId3" imgW="4317840" imgH="2768400" progId="Equation.3">
                  <p:embed/>
                </p:oleObj>
              </mc:Choice>
              <mc:Fallback>
                <p:oleObj name="数式" r:id="rId3" imgW="4317840" imgH="276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788988"/>
                        <a:ext cx="7637462" cy="496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65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14507</TotalTime>
  <Words>390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787</cp:revision>
  <cp:lastPrinted>2012-02-15T14:55:21Z</cp:lastPrinted>
  <dcterms:created xsi:type="dcterms:W3CDTF">2012-01-10T18:32:24Z</dcterms:created>
  <dcterms:modified xsi:type="dcterms:W3CDTF">2012-03-26T13:16:43Z</dcterms:modified>
</cp:coreProperties>
</file>