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7" r:id="rId2"/>
    <p:sldId id="374" r:id="rId3"/>
    <p:sldId id="375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5AD9"/>
    <a:srgbClr val="CC00CC"/>
    <a:srgbClr val="4B3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4718" autoAdjust="0"/>
  </p:normalViewPr>
  <p:slideViewPr>
    <p:cSldViewPr>
      <p:cViewPr varScale="1">
        <p:scale>
          <a:sx n="64" d="100"/>
          <a:sy n="64" d="100"/>
        </p:scale>
        <p:origin x="-6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1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300"/>
            </a:lvl1pPr>
          </a:lstStyle>
          <a:p>
            <a:fld id="{567070FD-CC2F-49DC-937B-54A5FFA27C60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89"/>
            <a:ext cx="3170238" cy="47942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3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91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7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ACE7-F45B-4757-9DAA-035BA1443A41}" type="datetime1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D2FF4-7F94-461D-902D-1C8C4F4A8240}" type="datetime1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CBF66-002A-451B-9E52-F43C8138F1EE}" type="datetime1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8EA7-8AEE-4F2C-B7EF-BCB80CDFE6C6}" type="datetime1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F579-D903-4923-BCF7-A34A3857A948}" type="datetime1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5AE0-AF1F-443E-8D9E-E4DEE955399F}" type="datetime1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1176-8DE7-4A16-987B-9FCF7B3D58FD}" type="datetime1">
              <a:rPr lang="en-US" smtClean="0"/>
              <a:t>3/28/2012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F5C10-E040-4F36-BF06-53CFCBCCC37E}" type="datetime1">
              <a:rPr lang="en-US" smtClean="0"/>
              <a:t>3/28/2012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E158-9BC9-4C46-B413-6842A17ABC89}" type="datetime1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EDA1-3FC1-4A61-A228-451ADFF8EF08}" type="datetime1">
              <a:rPr lang="en-US" smtClean="0"/>
              <a:t>3/28/2012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CDABE-7B4E-45BC-9364-0927B31C8767}" type="datetime1">
              <a:rPr lang="en-US" smtClean="0"/>
              <a:t>3/28/2012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andp.v155:4/issueto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png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16C66-855F-4106-80C7-97EDC51B1024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914400"/>
            <a:ext cx="7543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341/641 </a:t>
            </a:r>
          </a:p>
          <a:p>
            <a:pPr algn="ctr"/>
            <a:r>
              <a:rPr lang="en-US" sz="3200" b="1" dirty="0" smtClean="0"/>
              <a:t>Thermodynamics and Statistical Physics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Lecture 27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400" dirty="0" smtClean="0"/>
              <a:t>Chemical potentials and phase </a:t>
            </a:r>
            <a:r>
              <a:rPr lang="en-US" sz="2400" dirty="0" err="1" smtClean="0"/>
              <a:t>equilibria</a:t>
            </a:r>
            <a:r>
              <a:rPr lang="en-US" sz="2400" dirty="0" smtClean="0"/>
              <a:t> (Chapter 7 in STP)</a:t>
            </a:r>
          </a:p>
          <a:p>
            <a:pPr marL="914400" lvl="1" indent="-457200">
              <a:buFont typeface="+mj-lt"/>
              <a:buAutoNum type="alphaUcPeriod"/>
            </a:pPr>
            <a:endParaRPr lang="en-US" sz="24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Phase diagrams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err="1" smtClean="0"/>
              <a:t>Clausius-Clapeyron</a:t>
            </a:r>
            <a:r>
              <a:rPr lang="en-US" sz="2400" dirty="0" smtClean="0"/>
              <a:t> equation</a:t>
            </a:r>
          </a:p>
          <a:p>
            <a:pPr marL="457200" indent="-457200">
              <a:buFont typeface="+mj-lt"/>
              <a:buAutoNum type="alphaUcPeriod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68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228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27911" r="29300" b="20711"/>
          <a:stretch/>
        </p:blipFill>
        <p:spPr bwMode="auto">
          <a:xfrm>
            <a:off x="762000" y="838200"/>
            <a:ext cx="7117080" cy="440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6388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Journal de l'École polytechnique 23: 153–190 (1834)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888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0" t="27540" r="18857" b="5319"/>
          <a:stretch/>
        </p:blipFill>
        <p:spPr bwMode="auto">
          <a:xfrm>
            <a:off x="1219200" y="152400"/>
            <a:ext cx="5880158" cy="539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638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Annalen</a:t>
            </a:r>
            <a:r>
              <a:rPr lang="en-US" sz="2400" b="1" dirty="0"/>
              <a:t> der </a:t>
            </a:r>
            <a:r>
              <a:rPr lang="en-US" sz="2400" b="1" dirty="0" err="1" smtClean="0"/>
              <a:t>Physik</a:t>
            </a:r>
            <a:r>
              <a:rPr lang="en-US" sz="2400" b="1" dirty="0" smtClean="0"/>
              <a:t> </a:t>
            </a:r>
            <a:r>
              <a:rPr lang="en-US" sz="2400" dirty="0" smtClean="0">
                <a:hlinkClick r:id="rId3"/>
              </a:rPr>
              <a:t>Volume </a:t>
            </a:r>
            <a:r>
              <a:rPr lang="en-US" sz="2400" dirty="0">
                <a:hlinkClick r:id="rId3"/>
              </a:rPr>
              <a:t>155, Issue 4, </a:t>
            </a:r>
            <a:r>
              <a:rPr lang="en-US" sz="2400" dirty="0"/>
              <a:t>pages 500–524, 1850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626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32340"/>
              </p:ext>
            </p:extLst>
          </p:nvPr>
        </p:nvGraphicFramePr>
        <p:xfrm>
          <a:off x="974725" y="1201738"/>
          <a:ext cx="7940675" cy="438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6" name="数式" r:id="rId3" imgW="2920680" imgH="1739880" progId="Equation.3">
                  <p:embed/>
                </p:oleObj>
              </mc:Choice>
              <mc:Fallback>
                <p:oleObj name="数式" r:id="rId3" imgW="2920680" imgH="1739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201738"/>
                        <a:ext cx="7940675" cy="438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65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9382"/>
              </p:ext>
            </p:extLst>
          </p:nvPr>
        </p:nvGraphicFramePr>
        <p:xfrm>
          <a:off x="76200" y="179387"/>
          <a:ext cx="7112000" cy="515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8" name="数式" r:id="rId3" imgW="2616120" imgH="2044440" progId="Equation.3">
                  <p:embed/>
                </p:oleObj>
              </mc:Choice>
              <mc:Fallback>
                <p:oleObj name="数式" r:id="rId3" imgW="2616120" imgH="2044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9387"/>
                        <a:ext cx="7112000" cy="515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0" t="38325" r="34300" b="13117"/>
          <a:stretch/>
        </p:blipFill>
        <p:spPr bwMode="auto">
          <a:xfrm>
            <a:off x="4648200" y="2880360"/>
            <a:ext cx="4160520" cy="39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6477000" y="48768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0" t="38325" r="34300" b="13117"/>
          <a:stretch/>
        </p:blipFill>
        <p:spPr bwMode="auto">
          <a:xfrm>
            <a:off x="4648200" y="2880360"/>
            <a:ext cx="4160520" cy="39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403167"/>
              </p:ext>
            </p:extLst>
          </p:nvPr>
        </p:nvGraphicFramePr>
        <p:xfrm>
          <a:off x="190500" y="255588"/>
          <a:ext cx="7353300" cy="515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2" name="数式" r:id="rId4" imgW="2705040" imgH="2044440" progId="Equation.3">
                  <p:embed/>
                </p:oleObj>
              </mc:Choice>
              <mc:Fallback>
                <p:oleObj name="数式" r:id="rId4" imgW="2705040" imgH="2044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" y="255588"/>
                        <a:ext cx="7353300" cy="515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8162894" y="4487056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905518"/>
              </p:ext>
            </p:extLst>
          </p:nvPr>
        </p:nvGraphicFramePr>
        <p:xfrm>
          <a:off x="685800" y="857250"/>
          <a:ext cx="8001000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5" name="数式" r:id="rId3" imgW="4749480" imgH="2666880" progId="Equation.3">
                  <p:embed/>
                </p:oleObj>
              </mc:Choice>
              <mc:Fallback>
                <p:oleObj name="数式" r:id="rId3" imgW="4749480" imgH="266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57250"/>
                        <a:ext cx="8001000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4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5919"/>
            <a:ext cx="6629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304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Approximate liquid-gas vaporization curve from </a:t>
            </a:r>
            <a:r>
              <a:rPr lang="en-US" sz="2400" dirty="0" err="1" smtClean="0"/>
              <a:t>Clausius-Clapeyron</a:t>
            </a:r>
            <a:r>
              <a:rPr lang="en-US" sz="2400" dirty="0" smtClean="0"/>
              <a:t> equation:</a:t>
            </a:r>
            <a:endParaRPr lang="en-US" sz="2400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080854"/>
              </p:ext>
            </p:extLst>
          </p:nvPr>
        </p:nvGraphicFramePr>
        <p:xfrm>
          <a:off x="3532981" y="1132694"/>
          <a:ext cx="192563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0" name="数式" r:id="rId4" imgW="1143000" imgH="241200" progId="Equation.3">
                  <p:embed/>
                </p:oleObj>
              </mc:Choice>
              <mc:Fallback>
                <p:oleObj name="数式" r:id="rId4" imgW="114300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981" y="1132694"/>
                        <a:ext cx="192563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70875" y="1781331"/>
            <a:ext cx="762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</a:t>
            </a:r>
            <a:endParaRPr lang="en-US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1265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CF9C1-B4EA-4BF3-B7BD-DF54AAF8627B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486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Reminder – second exam in April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-- student presentations 4/30, 5/2 (need to pick topics)</a:t>
            </a:r>
          </a:p>
          <a:p>
            <a:endParaRPr lang="en-US" sz="2400" dirty="0" smtClean="0"/>
          </a:p>
        </p:txBody>
      </p:sp>
      <p:pic>
        <p:nvPicPr>
          <p:cNvPr id="2201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t="24964" r="34001" b="4709"/>
          <a:stretch/>
        </p:blipFill>
        <p:spPr bwMode="auto">
          <a:xfrm>
            <a:off x="1409700" y="777240"/>
            <a:ext cx="6012180" cy="470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224197" y="4114800"/>
            <a:ext cx="3810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096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Thermodynamic description of the equilibrium between two forms “phases” of a material under conditions of constant </a:t>
            </a:r>
            <a:r>
              <a:rPr lang="en-US" sz="2400" i="1" dirty="0" smtClean="0"/>
              <a:t>T</a:t>
            </a:r>
            <a:r>
              <a:rPr lang="en-US" sz="2400" dirty="0" smtClean="0"/>
              <a:t> and </a:t>
            </a:r>
            <a:r>
              <a:rPr lang="en-US" sz="2400" i="1" dirty="0" smtClean="0"/>
              <a:t>P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320997"/>
              </p:ext>
            </p:extLst>
          </p:nvPr>
        </p:nvGraphicFramePr>
        <p:xfrm>
          <a:off x="1524000" y="1981200"/>
          <a:ext cx="6578600" cy="406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15" name="数式" r:id="rId3" imgW="2489040" imgH="1536480" progId="Equation.3">
                  <p:embed/>
                </p:oleObj>
              </mc:Choice>
              <mc:Fallback>
                <p:oleObj name="数式" r:id="rId3" imgW="2489040" imgH="1536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1981200"/>
                        <a:ext cx="6578600" cy="4061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637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2222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0" t="45395" r="18600" b="16279"/>
          <a:stretch/>
        </p:blipFill>
        <p:spPr bwMode="auto">
          <a:xfrm>
            <a:off x="304800" y="1871431"/>
            <a:ext cx="5998464" cy="3767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8337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of phase diagram :</a:t>
            </a:r>
          </a:p>
        </p:txBody>
      </p:sp>
    </p:spTree>
    <p:extLst>
      <p:ext uri="{BB962C8B-B14F-4D97-AF65-F5344CB8AC3E}">
        <p14:creationId xmlns:p14="http://schemas.microsoft.com/office/powerpoint/2010/main" val="168660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2232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00" t="38325" r="34300" b="13117"/>
          <a:stretch/>
        </p:blipFill>
        <p:spPr bwMode="auto">
          <a:xfrm>
            <a:off x="1091784" y="1295400"/>
            <a:ext cx="4160520" cy="397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833735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Phase diagram  for water: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5431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9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762000" y="286512"/>
            <a:ext cx="4693920" cy="3218688"/>
            <a:chOff x="2819400" y="533400"/>
            <a:chExt cx="5867400" cy="5029200"/>
          </a:xfrm>
        </p:grpSpPr>
        <p:sp>
          <p:nvSpPr>
            <p:cNvPr id="9" name="TextBox 8"/>
            <p:cNvSpPr txBox="1"/>
            <p:nvPr/>
          </p:nvSpPr>
          <p:spPr>
            <a:xfrm>
              <a:off x="7315200" y="1216967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piston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819400" y="533400"/>
              <a:ext cx="4343400" cy="5029200"/>
              <a:chOff x="2819400" y="533400"/>
              <a:chExt cx="4343400" cy="5029200"/>
            </a:xfrm>
          </p:grpSpPr>
          <p:sp>
            <p:nvSpPr>
              <p:cNvPr id="5" name="Can 4"/>
              <p:cNvSpPr/>
              <p:nvPr/>
            </p:nvSpPr>
            <p:spPr>
              <a:xfrm>
                <a:off x="2819400" y="1295400"/>
                <a:ext cx="4114800" cy="4267200"/>
              </a:xfrm>
              <a:prstGeom prst="can">
                <a:avLst/>
              </a:prstGeom>
              <a:pattFill prst="zigZag">
                <a:fgClr>
                  <a:srgbClr val="4B30EC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2819400" y="533400"/>
                <a:ext cx="4114800" cy="1752600"/>
              </a:xfrm>
              <a:prstGeom prst="can">
                <a:avLst>
                  <a:gd name="adj" fmla="val 50000"/>
                </a:avLst>
              </a:prstGeom>
              <a:solidFill>
                <a:srgbClr val="4B30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7162800" y="914400"/>
                <a:ext cx="0" cy="1066800"/>
              </a:xfrm>
              <a:prstGeom prst="line">
                <a:avLst/>
              </a:prstGeom>
              <a:ln w="50800"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010525" y="2554494"/>
                <a:ext cx="13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/>
                  <a:t>T,P</a:t>
                </a: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343400" y="2819400"/>
                <a:ext cx="990600" cy="1438870"/>
                <a:chOff x="533400" y="1678632"/>
                <a:chExt cx="990600" cy="1438870"/>
              </a:xfrm>
            </p:grpSpPr>
            <p:sp>
              <p:nvSpPr>
                <p:cNvPr id="12" name="Can 11"/>
                <p:cNvSpPr/>
                <p:nvPr/>
              </p:nvSpPr>
              <p:spPr>
                <a:xfrm>
                  <a:off x="533400" y="2286000"/>
                  <a:ext cx="990600" cy="831502"/>
                </a:xfrm>
                <a:prstGeom prst="can">
                  <a:avLst/>
                </a:prstGeom>
                <a:solidFill>
                  <a:srgbClr val="FC5AD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Can 10"/>
                <p:cNvSpPr/>
                <p:nvPr/>
              </p:nvSpPr>
              <p:spPr>
                <a:xfrm>
                  <a:off x="533400" y="1678632"/>
                  <a:ext cx="990600" cy="831502"/>
                </a:xfrm>
                <a:prstGeom prst="can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865057" y="1925359"/>
                  <a:ext cx="533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i="1" dirty="0" smtClean="0"/>
                    <a:t>A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876300" y="2510134"/>
                  <a:ext cx="533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i="1" dirty="0" smtClean="0"/>
                    <a:t>B</a:t>
                  </a:r>
                </a:p>
              </p:txBody>
            </p:sp>
          </p:grpSp>
        </p:grp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205502"/>
              </p:ext>
            </p:extLst>
          </p:nvPr>
        </p:nvGraphicFramePr>
        <p:xfrm>
          <a:off x="73024" y="4043363"/>
          <a:ext cx="9070976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83" name="数式" r:id="rId3" imgW="3213000" imgH="685800" progId="Equation.3">
                  <p:embed/>
                </p:oleObj>
              </mc:Choice>
              <mc:Fallback>
                <p:oleObj name="数式" r:id="rId3" imgW="32130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024" y="4043363"/>
                        <a:ext cx="9070976" cy="193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08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2200" y="5638800"/>
            <a:ext cx="14478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762000" y="286512"/>
            <a:ext cx="4693920" cy="3218688"/>
            <a:chOff x="2819400" y="533400"/>
            <a:chExt cx="5867400" cy="5029200"/>
          </a:xfrm>
        </p:grpSpPr>
        <p:sp>
          <p:nvSpPr>
            <p:cNvPr id="9" name="TextBox 8"/>
            <p:cNvSpPr txBox="1"/>
            <p:nvPr/>
          </p:nvSpPr>
          <p:spPr>
            <a:xfrm>
              <a:off x="7315200" y="1216967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piston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819400" y="533400"/>
              <a:ext cx="4343400" cy="5029200"/>
              <a:chOff x="2819400" y="533400"/>
              <a:chExt cx="4343400" cy="5029200"/>
            </a:xfrm>
          </p:grpSpPr>
          <p:sp>
            <p:nvSpPr>
              <p:cNvPr id="5" name="Can 4"/>
              <p:cNvSpPr/>
              <p:nvPr/>
            </p:nvSpPr>
            <p:spPr>
              <a:xfrm>
                <a:off x="2819400" y="1295400"/>
                <a:ext cx="4114800" cy="4267200"/>
              </a:xfrm>
              <a:prstGeom prst="can">
                <a:avLst/>
              </a:prstGeom>
              <a:pattFill prst="zigZag">
                <a:fgClr>
                  <a:srgbClr val="4B30EC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an 5"/>
              <p:cNvSpPr/>
              <p:nvPr/>
            </p:nvSpPr>
            <p:spPr>
              <a:xfrm>
                <a:off x="2819400" y="533400"/>
                <a:ext cx="4114800" cy="1752600"/>
              </a:xfrm>
              <a:prstGeom prst="can">
                <a:avLst>
                  <a:gd name="adj" fmla="val 50000"/>
                </a:avLst>
              </a:prstGeom>
              <a:solidFill>
                <a:srgbClr val="4B30E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7162800" y="914400"/>
                <a:ext cx="0" cy="1066800"/>
              </a:xfrm>
              <a:prstGeom prst="line">
                <a:avLst/>
              </a:prstGeom>
              <a:ln w="50800">
                <a:headEnd type="triangle" w="lg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010525" y="2554494"/>
                <a:ext cx="1371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/>
                  <a:t>T,P</a:t>
                </a: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>
                <a:off x="4343400" y="2819400"/>
                <a:ext cx="990600" cy="1438870"/>
                <a:chOff x="533400" y="1678632"/>
                <a:chExt cx="990600" cy="1438870"/>
              </a:xfrm>
            </p:grpSpPr>
            <p:sp>
              <p:nvSpPr>
                <p:cNvPr id="12" name="Can 11"/>
                <p:cNvSpPr/>
                <p:nvPr/>
              </p:nvSpPr>
              <p:spPr>
                <a:xfrm>
                  <a:off x="533400" y="2286000"/>
                  <a:ext cx="990600" cy="831502"/>
                </a:xfrm>
                <a:prstGeom prst="can">
                  <a:avLst/>
                </a:prstGeom>
                <a:solidFill>
                  <a:srgbClr val="FC5AD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Can 10"/>
                <p:cNvSpPr/>
                <p:nvPr/>
              </p:nvSpPr>
              <p:spPr>
                <a:xfrm>
                  <a:off x="533400" y="1678632"/>
                  <a:ext cx="990600" cy="831502"/>
                </a:xfrm>
                <a:prstGeom prst="can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865057" y="1925359"/>
                  <a:ext cx="533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i="1" dirty="0" smtClean="0"/>
                    <a:t>A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876300" y="2510134"/>
                  <a:ext cx="5334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i="1" dirty="0" smtClean="0"/>
                    <a:t>B</a:t>
                  </a:r>
                </a:p>
              </p:txBody>
            </p:sp>
          </p:grpSp>
        </p:grp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107836"/>
              </p:ext>
            </p:extLst>
          </p:nvPr>
        </p:nvGraphicFramePr>
        <p:xfrm>
          <a:off x="1817687" y="3721100"/>
          <a:ext cx="5878513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8" name="数式" r:id="rId3" imgW="2082600" imgH="914400" progId="Equation.3">
                  <p:embed/>
                </p:oleObj>
              </mc:Choice>
              <mc:Fallback>
                <p:oleObj name="数式" r:id="rId3" imgW="20826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7687" y="3721100"/>
                        <a:ext cx="5878513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9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766341" y="309797"/>
            <a:ext cx="6546954" cy="4648200"/>
            <a:chOff x="1752600" y="304800"/>
            <a:chExt cx="6546954" cy="4648200"/>
          </a:xfrm>
        </p:grpSpPr>
        <p:sp>
          <p:nvSpPr>
            <p:cNvPr id="5" name="Rectangle 4"/>
            <p:cNvSpPr/>
            <p:nvPr/>
          </p:nvSpPr>
          <p:spPr>
            <a:xfrm>
              <a:off x="1752600" y="762000"/>
              <a:ext cx="6172200" cy="4191000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1752600" y="304800"/>
              <a:ext cx="0" cy="4648200"/>
            </a:xfrm>
            <a:prstGeom prst="line">
              <a:avLst/>
            </a:prstGeom>
            <a:ln w="508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52600" y="4953000"/>
              <a:ext cx="6546954" cy="0"/>
            </a:xfrm>
            <a:prstGeom prst="line">
              <a:avLst/>
            </a:prstGeom>
            <a:ln w="508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urved Connector 13"/>
          <p:cNvCxnSpPr/>
          <p:nvPr/>
        </p:nvCxnSpPr>
        <p:spPr>
          <a:xfrm flipV="1">
            <a:off x="1752600" y="762000"/>
            <a:ext cx="6172200" cy="4191000"/>
          </a:xfrm>
          <a:prstGeom prst="curvedConnector3">
            <a:avLst/>
          </a:prstGeom>
          <a:ln w="50800">
            <a:solidFill>
              <a:srgbClr val="CC00CC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447800" y="51216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24800" y="5100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3352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/>
              <a:t>g</a:t>
            </a:r>
            <a:r>
              <a:rPr lang="en-US" sz="3600" b="1" i="1" baseline="-25000" dirty="0" err="1" smtClean="0"/>
              <a:t>A</a:t>
            </a:r>
            <a:r>
              <a:rPr lang="en-US" sz="3600" b="1" i="1" dirty="0" smtClean="0"/>
              <a:t> &gt; </a:t>
            </a:r>
            <a:r>
              <a:rPr lang="en-US" sz="3600" b="1" i="1" dirty="0" err="1" smtClean="0"/>
              <a:t>g</a:t>
            </a:r>
            <a:r>
              <a:rPr lang="en-US" sz="3600" b="1" i="1" baseline="-25000" dirty="0" err="1" smtClean="0"/>
              <a:t>B</a:t>
            </a:r>
            <a:endParaRPr lang="en-US" sz="3600" b="1" i="1" baseline="-250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514600" y="3276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/>
              <a:t>g</a:t>
            </a:r>
            <a:r>
              <a:rPr lang="en-US" sz="3600" b="1" i="1" baseline="-25000" dirty="0" err="1" smtClean="0"/>
              <a:t>A</a:t>
            </a:r>
            <a:r>
              <a:rPr lang="en-US" sz="3600" b="1" i="1" dirty="0" smtClean="0"/>
              <a:t> &lt; </a:t>
            </a:r>
            <a:r>
              <a:rPr lang="en-US" sz="3600" b="1" i="1" dirty="0" err="1" smtClean="0"/>
              <a:t>g</a:t>
            </a:r>
            <a:r>
              <a:rPr lang="en-US" sz="3600" b="1" i="1" baseline="-25000" dirty="0" err="1" smtClean="0"/>
              <a:t>B</a:t>
            </a:r>
            <a:endParaRPr lang="en-US" sz="3600" b="1" i="1" baseline="-25000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589411"/>
              </p:ext>
            </p:extLst>
          </p:nvPr>
        </p:nvGraphicFramePr>
        <p:xfrm>
          <a:off x="3017838" y="5410200"/>
          <a:ext cx="34766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8" name="数式" r:id="rId3" imgW="1231560" imgH="215640" progId="Equation.3">
                  <p:embed/>
                </p:oleObj>
              </mc:Choice>
              <mc:Fallback>
                <p:oleObj name="数式" r:id="rId3" imgW="1231560" imgH="215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5410200"/>
                        <a:ext cx="34766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/>
          <p:cNvCxnSpPr/>
          <p:nvPr/>
        </p:nvCxnSpPr>
        <p:spPr>
          <a:xfrm flipV="1">
            <a:off x="3200400" y="4267200"/>
            <a:ext cx="838200" cy="1295400"/>
          </a:xfrm>
          <a:prstGeom prst="line">
            <a:avLst/>
          </a:prstGeom>
          <a:ln w="50800">
            <a:solidFill>
              <a:srgbClr val="FC5AD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9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5029200"/>
            <a:ext cx="2362200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BC2B-A27C-45B1-949A-E78F8BE46B81}" type="datetime1">
              <a:rPr lang="en-US" smtClean="0"/>
              <a:t>3/28/2012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341/641 Spring 2012 -- Lecture 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448784"/>
              </p:ext>
            </p:extLst>
          </p:nvPr>
        </p:nvGraphicFramePr>
        <p:xfrm>
          <a:off x="542925" y="769937"/>
          <a:ext cx="8220075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51" name="数式" r:id="rId3" imgW="3263760" imgH="2082600" progId="Equation.3">
                  <p:embed/>
                </p:oleObj>
              </mc:Choice>
              <mc:Fallback>
                <p:oleObj name="数式" r:id="rId3" imgW="3263760" imgH="2082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769937"/>
                        <a:ext cx="8220075" cy="524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6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15180</TotalTime>
  <Words>269</Words>
  <Application>Microsoft Office PowerPoint</Application>
  <PresentationFormat>On-screen Show (4:3)</PresentationFormat>
  <Paragraphs>82</Paragraphs>
  <Slides>16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Microsoft Equation 3.0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WFU2011</cp:lastModifiedBy>
  <cp:revision>816</cp:revision>
  <cp:lastPrinted>2012-02-15T14:55:21Z</cp:lastPrinted>
  <dcterms:created xsi:type="dcterms:W3CDTF">2012-01-10T18:32:24Z</dcterms:created>
  <dcterms:modified xsi:type="dcterms:W3CDTF">2012-03-28T15:20:02Z</dcterms:modified>
</cp:coreProperties>
</file>