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7" r:id="rId2"/>
    <p:sldId id="374" r:id="rId3"/>
    <p:sldId id="387" r:id="rId4"/>
    <p:sldId id="388" r:id="rId5"/>
    <p:sldId id="389" r:id="rId6"/>
    <p:sldId id="395" r:id="rId7"/>
    <p:sldId id="396" r:id="rId8"/>
    <p:sldId id="397" r:id="rId9"/>
    <p:sldId id="398" r:id="rId10"/>
    <p:sldId id="390" r:id="rId11"/>
    <p:sldId id="391" r:id="rId12"/>
    <p:sldId id="392" r:id="rId13"/>
    <p:sldId id="393" r:id="rId14"/>
    <p:sldId id="394" r:id="rId15"/>
    <p:sldId id="399" r:id="rId16"/>
    <p:sldId id="400" r:id="rId17"/>
    <p:sldId id="401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5AD9"/>
    <a:srgbClr val="CC00CC"/>
    <a:srgbClr val="4B3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0" autoAdjust="0"/>
    <p:restoredTop sz="94718" autoAdjust="0"/>
  </p:normalViewPr>
  <p:slideViewPr>
    <p:cSldViewPr>
      <p:cViewPr varScale="1">
        <p:scale>
          <a:sx n="64" d="100"/>
          <a:sy n="64" d="100"/>
        </p:scale>
        <p:origin x="-6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300"/>
            </a:lvl1pPr>
          </a:lstStyle>
          <a:p>
            <a:fld id="{567070FD-CC2F-49DC-937B-54A5FFA27C60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3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9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C0ECC-FDF7-45C0-BC71-E34BAD870DFB}" type="datetime1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4611-2782-4A82-9F7C-735FE6631DE3}" type="datetime1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0466-9AFF-47D2-AB0F-AB17969EF87B}" type="datetime1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2CFB-21F7-4F1A-9CBD-954254260BED}" type="datetime1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F7A7-2431-4645-AE3B-4452E3CE0511}" type="datetime1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4678-883C-4B23-8C30-C719372139C4}" type="datetime1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865A-1CDB-45EA-871F-4ADFD7D9EFF6}" type="datetime1">
              <a:rPr lang="en-US" smtClean="0"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A8E47-42E1-4EFF-9E5A-6BAF8CF51841}" type="datetime1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55B5-36C4-4B5B-9E58-7704898CE113}" type="datetime1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4F0CB-D400-43EF-A6B5-BD57084ADEC0}" type="datetime1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10429-7D8B-4D8A-A089-22AD21EB8BFF}" type="datetime1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7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22.wmf"/><Relationship Id="rId3" Type="http://schemas.openxmlformats.org/officeDocument/2006/relationships/oleObject" Target="../embeddings/oleObject12.bin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21.wmf"/><Relationship Id="rId5" Type="http://schemas.openxmlformats.org/officeDocument/2006/relationships/image" Target="../media/image25.png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18.wmf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png"/><Relationship Id="rId11" Type="http://schemas.openxmlformats.org/officeDocument/2006/relationships/oleObject" Target="../embeddings/oleObject25.bin"/><Relationship Id="rId5" Type="http://schemas.openxmlformats.org/officeDocument/2006/relationships/image" Target="../media/image36.png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31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41.png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40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FED6-3D69-4F22-A637-691B68ED996D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14400"/>
            <a:ext cx="7543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26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400" dirty="0" smtClean="0"/>
              <a:t>Chemical potentials and phase </a:t>
            </a:r>
            <a:r>
              <a:rPr lang="en-US" sz="2400" dirty="0" err="1" smtClean="0"/>
              <a:t>equilibria</a:t>
            </a:r>
            <a:r>
              <a:rPr lang="en-US" sz="2400" dirty="0" smtClean="0"/>
              <a:t> (Chapter 7 in STP)</a:t>
            </a:r>
          </a:p>
          <a:p>
            <a:pPr marL="914400" lvl="1" indent="-457200">
              <a:buFont typeface="+mj-lt"/>
              <a:buAutoNum type="alphaUcPeriod"/>
            </a:pPr>
            <a:endParaRPr lang="en-US" sz="2400" dirty="0" smtClean="0"/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Phase diagrams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sz="2400" dirty="0" smtClean="0"/>
              <a:t>Van der Waals equation of state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pic>
        <p:nvPicPr>
          <p:cNvPr id="2365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371" y="2286000"/>
            <a:ext cx="67437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325925"/>
              </p:ext>
            </p:extLst>
          </p:nvPr>
        </p:nvGraphicFramePr>
        <p:xfrm>
          <a:off x="1371600" y="152400"/>
          <a:ext cx="5513387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97" name="数式" r:id="rId4" imgW="3098520" imgH="1155600" progId="Equation.3">
                  <p:embed/>
                </p:oleObj>
              </mc:Choice>
              <mc:Fallback>
                <p:oleObj name="数式" r:id="rId4" imgW="3098520" imgH="1155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2400"/>
                        <a:ext cx="5513387" cy="205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7653" y="3505200"/>
            <a:ext cx="431435" cy="45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69165" y="5867400"/>
            <a:ext cx="431435" cy="45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itchFamily="18" charset="2"/>
              </a:rPr>
              <a:t>r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729918"/>
              </p:ext>
            </p:extLst>
          </p:nvPr>
        </p:nvGraphicFramePr>
        <p:xfrm>
          <a:off x="5105400" y="5207000"/>
          <a:ext cx="1143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98" name="数式" r:id="rId6" imgW="571320" imgH="215640" progId="Equation.3">
                  <p:embed/>
                </p:oleObj>
              </mc:Choice>
              <mc:Fallback>
                <p:oleObj name="数式" r:id="rId6" imgW="5713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05400" y="5207000"/>
                        <a:ext cx="11430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294120"/>
              </p:ext>
            </p:extLst>
          </p:nvPr>
        </p:nvGraphicFramePr>
        <p:xfrm>
          <a:off x="4356100" y="4292600"/>
          <a:ext cx="1092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99" name="数式" r:id="rId8" imgW="545760" imgH="215640" progId="Equation.3">
                  <p:embed/>
                </p:oleObj>
              </mc:Choice>
              <mc:Fallback>
                <p:oleObj name="数式" r:id="rId8" imgW="54576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4292600"/>
                        <a:ext cx="10922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932255"/>
              </p:ext>
            </p:extLst>
          </p:nvPr>
        </p:nvGraphicFramePr>
        <p:xfrm>
          <a:off x="4699000" y="4775200"/>
          <a:ext cx="711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00" name="数式" r:id="rId10" imgW="355320" imgH="203040" progId="Equation.3">
                  <p:embed/>
                </p:oleObj>
              </mc:Choice>
              <mc:Fallback>
                <p:oleObj name="数式" r:id="rId10" imgW="35532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0" y="4775200"/>
                        <a:ext cx="711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781800" y="53340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 </a:t>
            </a:r>
            <a:r>
              <a:rPr lang="en-US" sz="2400" b="1" dirty="0" smtClean="0">
                <a:solidFill>
                  <a:srgbClr val="FF0000"/>
                </a:solidFill>
                <a:sym typeface="Wingdings" pitchFamily="2" charset="2"/>
              </a:rPr>
              <a:t>unphysical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74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999116"/>
              </p:ext>
            </p:extLst>
          </p:nvPr>
        </p:nvGraphicFramePr>
        <p:xfrm>
          <a:off x="931863" y="174625"/>
          <a:ext cx="6154737" cy="200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99" name="数式" r:id="rId3" imgW="3593880" imgH="1130040" progId="Equation.3">
                  <p:embed/>
                </p:oleObj>
              </mc:Choice>
              <mc:Fallback>
                <p:oleObj name="数式" r:id="rId3" imgW="3593880" imgH="1130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63" y="174625"/>
                        <a:ext cx="6154737" cy="200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75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62200"/>
            <a:ext cx="60579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810000" y="5989820"/>
            <a:ext cx="431435" cy="45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Symbol" pitchFamily="18" charset="2"/>
              </a:rPr>
              <a:t>r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16491"/>
              </p:ext>
            </p:extLst>
          </p:nvPr>
        </p:nvGraphicFramePr>
        <p:xfrm>
          <a:off x="149225" y="3124200"/>
          <a:ext cx="99377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00" name="数式" r:id="rId6" imgW="558720" imgH="507960" progId="Equation.3">
                  <p:embed/>
                </p:oleObj>
              </mc:Choice>
              <mc:Fallback>
                <p:oleObj name="数式" r:id="rId6" imgW="55872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3124200"/>
                        <a:ext cx="993775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944344"/>
              </p:ext>
            </p:extLst>
          </p:nvPr>
        </p:nvGraphicFramePr>
        <p:xfrm>
          <a:off x="5265738" y="3535363"/>
          <a:ext cx="9715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01" name="数式" r:id="rId8" imgW="545760" imgH="215640" progId="Equation.3">
                  <p:embed/>
                </p:oleObj>
              </mc:Choice>
              <mc:Fallback>
                <p:oleObj name="数式" r:id="rId8" imgW="54576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5738" y="3535363"/>
                        <a:ext cx="9715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488196"/>
              </p:ext>
            </p:extLst>
          </p:nvPr>
        </p:nvGraphicFramePr>
        <p:xfrm>
          <a:off x="5613400" y="5026025"/>
          <a:ext cx="10160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02" name="数式" r:id="rId10" imgW="571320" imgH="215640" progId="Equation.3">
                  <p:embed/>
                </p:oleObj>
              </mc:Choice>
              <mc:Fallback>
                <p:oleObj name="数式" r:id="rId10" imgW="57132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3400" y="5026025"/>
                        <a:ext cx="10160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273637"/>
              </p:ext>
            </p:extLst>
          </p:nvPr>
        </p:nvGraphicFramePr>
        <p:xfrm>
          <a:off x="6073775" y="3906837"/>
          <a:ext cx="6318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03" name="数式" r:id="rId12" imgW="355320" imgH="203040" progId="Equation.3">
                  <p:embed/>
                </p:oleObj>
              </mc:Choice>
              <mc:Fallback>
                <p:oleObj name="数式" r:id="rId12" imgW="35532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3775" y="3906837"/>
                        <a:ext cx="6318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1219200" y="5562600"/>
            <a:ext cx="6019800" cy="0"/>
          </a:xfrm>
          <a:prstGeom prst="line">
            <a:avLst/>
          </a:prstGeom>
          <a:ln w="5080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711576"/>
              </p:ext>
            </p:extLst>
          </p:nvPr>
        </p:nvGraphicFramePr>
        <p:xfrm>
          <a:off x="7088187" y="990600"/>
          <a:ext cx="2055813" cy="239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04" name="数式" r:id="rId14" imgW="1155600" imgH="1346040" progId="Equation.3">
                  <p:embed/>
                </p:oleObj>
              </mc:Choice>
              <mc:Fallback>
                <p:oleObj name="数式" r:id="rId14" imgW="1155600" imgH="1346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8187" y="990600"/>
                        <a:ext cx="2055813" cy="239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196051"/>
              </p:ext>
            </p:extLst>
          </p:nvPr>
        </p:nvGraphicFramePr>
        <p:xfrm>
          <a:off x="7300913" y="3668713"/>
          <a:ext cx="1627187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05" name="数式" r:id="rId16" imgW="914400" imgH="1041120" progId="Equation.3">
                  <p:embed/>
                </p:oleObj>
              </mc:Choice>
              <mc:Fallback>
                <p:oleObj name="数式" r:id="rId16" imgW="914400" imgH="10411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0913" y="3668713"/>
                        <a:ext cx="1627187" cy="185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91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Behavior of the thermodynamic potentials for the van der Waals equation of state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161813"/>
              </p:ext>
            </p:extLst>
          </p:nvPr>
        </p:nvGraphicFramePr>
        <p:xfrm>
          <a:off x="706438" y="1239838"/>
          <a:ext cx="6837362" cy="432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23" name="数式" r:id="rId3" imgW="3670200" imgH="2387520" progId="Equation.3">
                  <p:embed/>
                </p:oleObj>
              </mc:Choice>
              <mc:Fallback>
                <p:oleObj name="数式" r:id="rId3" imgW="3670200" imgH="2387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1239838"/>
                        <a:ext cx="6837362" cy="432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709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Behavior of the thermodynamic potentials for the van der Waals equation of state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043309"/>
              </p:ext>
            </p:extLst>
          </p:nvPr>
        </p:nvGraphicFramePr>
        <p:xfrm>
          <a:off x="908050" y="1371600"/>
          <a:ext cx="6434138" cy="195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71" name="数式" r:id="rId3" imgW="3454200" imgH="1079280" progId="Equation.3">
                  <p:embed/>
                </p:oleObj>
              </mc:Choice>
              <mc:Fallback>
                <p:oleObj name="数式" r:id="rId3" imgW="345420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371600"/>
                        <a:ext cx="6434138" cy="195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286401"/>
              </p:ext>
            </p:extLst>
          </p:nvPr>
        </p:nvGraphicFramePr>
        <p:xfrm>
          <a:off x="609600" y="3381375"/>
          <a:ext cx="761682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72" name="数式" r:id="rId5" imgW="4089240" imgH="1625400" progId="Equation.3">
                  <p:embed/>
                </p:oleObj>
              </mc:Choice>
              <mc:Fallback>
                <p:oleObj name="数式" r:id="rId5" imgW="4089240" imgH="1625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381375"/>
                        <a:ext cx="7616825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628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263545"/>
              </p:ext>
            </p:extLst>
          </p:nvPr>
        </p:nvGraphicFramePr>
        <p:xfrm>
          <a:off x="1143000" y="152400"/>
          <a:ext cx="5889625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797" name="数式" r:id="rId3" imgW="3162240" imgH="1193760" progId="Equation.3">
                  <p:embed/>
                </p:oleObj>
              </mc:Choice>
              <mc:Fallback>
                <p:oleObj name="数式" r:id="rId3" imgW="3162240" imgH="11937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52400"/>
                        <a:ext cx="5889625" cy="216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06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70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064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6670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799742"/>
              </p:ext>
            </p:extLst>
          </p:nvPr>
        </p:nvGraphicFramePr>
        <p:xfrm>
          <a:off x="228600" y="3519488"/>
          <a:ext cx="28416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798" name="数式" r:id="rId7" imgW="152280" imgH="203040" progId="Equation.3">
                  <p:embed/>
                </p:oleObj>
              </mc:Choice>
              <mc:Fallback>
                <p:oleObj name="数式" r:id="rId7" imgW="1522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519488"/>
                        <a:ext cx="284162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753167"/>
              </p:ext>
            </p:extLst>
          </p:nvPr>
        </p:nvGraphicFramePr>
        <p:xfrm>
          <a:off x="4419600" y="3671888"/>
          <a:ext cx="28416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799" name="数式" r:id="rId9" imgW="152280" imgH="203040" progId="Equation.3">
                  <p:embed/>
                </p:oleObj>
              </mc:Choice>
              <mc:Fallback>
                <p:oleObj name="数式" r:id="rId9" imgW="1522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671888"/>
                        <a:ext cx="284162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022373"/>
              </p:ext>
            </p:extLst>
          </p:nvPr>
        </p:nvGraphicFramePr>
        <p:xfrm>
          <a:off x="1828800" y="3276600"/>
          <a:ext cx="9239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00" name="数式" r:id="rId11" imgW="495000" imgH="215640" progId="Equation.3">
                  <p:embed/>
                </p:oleObj>
              </mc:Choice>
              <mc:Fallback>
                <p:oleObj name="数式" r:id="rId11" imgW="49500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76600"/>
                        <a:ext cx="92392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344825"/>
              </p:ext>
            </p:extLst>
          </p:nvPr>
        </p:nvGraphicFramePr>
        <p:xfrm>
          <a:off x="5686425" y="3429000"/>
          <a:ext cx="10191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01" name="数式" r:id="rId13" imgW="545760" imgH="215640" progId="Equation.3">
                  <p:embed/>
                </p:oleObj>
              </mc:Choice>
              <mc:Fallback>
                <p:oleObj name="数式" r:id="rId13" imgW="54576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425" y="3429000"/>
                        <a:ext cx="101917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677122"/>
              </p:ext>
            </p:extLst>
          </p:nvPr>
        </p:nvGraphicFramePr>
        <p:xfrm>
          <a:off x="685800" y="4189413"/>
          <a:ext cx="1089025" cy="160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02" name="数式" r:id="rId15" imgW="583920" imgH="888840" progId="Equation.3">
                  <p:embed/>
                </p:oleObj>
              </mc:Choice>
              <mc:Fallback>
                <p:oleObj name="数式" r:id="rId15" imgW="583920" imgH="8888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89413"/>
                        <a:ext cx="1089025" cy="160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299712"/>
              </p:ext>
            </p:extLst>
          </p:nvPr>
        </p:nvGraphicFramePr>
        <p:xfrm>
          <a:off x="4702175" y="4418013"/>
          <a:ext cx="1089025" cy="160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03" name="数式" r:id="rId17" imgW="583920" imgH="888840" progId="Equation.3">
                  <p:embed/>
                </p:oleObj>
              </mc:Choice>
              <mc:Fallback>
                <p:oleObj name="数式" r:id="rId17" imgW="583920" imgH="8888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4418013"/>
                        <a:ext cx="1089025" cy="160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287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pic>
        <p:nvPicPr>
          <p:cNvPr id="2457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1527175"/>
            <a:ext cx="78105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275629"/>
              </p:ext>
            </p:extLst>
          </p:nvPr>
        </p:nvGraphicFramePr>
        <p:xfrm>
          <a:off x="554037" y="2895600"/>
          <a:ext cx="284163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8" name="数式" r:id="rId4" imgW="152280" imgH="203040" progId="Equation.3">
                  <p:embed/>
                </p:oleObj>
              </mc:Choice>
              <mc:Fallback>
                <p:oleObj name="数式" r:id="rId4" imgW="1522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7" y="2895600"/>
                        <a:ext cx="284163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0491"/>
              </p:ext>
            </p:extLst>
          </p:nvPr>
        </p:nvGraphicFramePr>
        <p:xfrm>
          <a:off x="3263900" y="2209800"/>
          <a:ext cx="23209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9" name="数式" r:id="rId6" imgW="1244520" imgH="215640" progId="Equation.3">
                  <p:embed/>
                </p:oleObj>
              </mc:Choice>
              <mc:Fallback>
                <p:oleObj name="数式" r:id="rId6" imgW="124452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2209800"/>
                        <a:ext cx="232092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449201"/>
              </p:ext>
            </p:extLst>
          </p:nvPr>
        </p:nvGraphicFramePr>
        <p:xfrm>
          <a:off x="4668838" y="5029200"/>
          <a:ext cx="284162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0" name="数式" r:id="rId8" imgW="152280" imgH="203040" progId="Equation.3">
                  <p:embed/>
                </p:oleObj>
              </mc:Choice>
              <mc:Fallback>
                <p:oleObj name="数式" r:id="rId8" imgW="1522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8838" y="5029200"/>
                        <a:ext cx="284162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Up Arrow 7"/>
          <p:cNvSpPr/>
          <p:nvPr/>
        </p:nvSpPr>
        <p:spPr>
          <a:xfrm>
            <a:off x="1676400" y="5181600"/>
            <a:ext cx="304800" cy="5302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5562600" y="5257800"/>
            <a:ext cx="304800" cy="5302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00" y="4572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Gibbs chemical potential at coexistence point</a:t>
            </a:r>
            <a:endParaRPr lang="en-US" sz="2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257800" y="57867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liquid</a:t>
            </a:r>
            <a:endParaRPr lang="en-US" sz="24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524000" y="5711824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6956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pic>
        <p:nvPicPr>
          <p:cNvPr id="2467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00" t="40977" r="20600" b="9534"/>
          <a:stretch/>
        </p:blipFill>
        <p:spPr bwMode="auto">
          <a:xfrm>
            <a:off x="990600" y="1508760"/>
            <a:ext cx="7132320" cy="4053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955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pic>
        <p:nvPicPr>
          <p:cNvPr id="2478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00" t="29767" r="20900" b="20558"/>
          <a:stretch/>
        </p:blipFill>
        <p:spPr bwMode="auto">
          <a:xfrm>
            <a:off x="1143000" y="1143000"/>
            <a:ext cx="7132320" cy="406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971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08F9E-544F-48BD-AE9C-797A531CF97C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5486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Reminder – second exam in April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-- student presentations 4/30, 5/2 (need to pick topics)</a:t>
            </a:r>
          </a:p>
          <a:p>
            <a:endParaRPr lang="en-US" sz="2400" dirty="0" smtClean="0"/>
          </a:p>
        </p:txBody>
      </p:sp>
      <p:pic>
        <p:nvPicPr>
          <p:cNvPr id="22016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2" t="24964" r="34001" b="4709"/>
          <a:stretch/>
        </p:blipFill>
        <p:spPr bwMode="auto">
          <a:xfrm>
            <a:off x="1409700" y="777240"/>
            <a:ext cx="6012180" cy="470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299772" y="4390244"/>
            <a:ext cx="381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2A224-154A-48C7-AA0A-1103A0EFD22F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905518"/>
              </p:ext>
            </p:extLst>
          </p:nvPr>
        </p:nvGraphicFramePr>
        <p:xfrm>
          <a:off x="685800" y="857250"/>
          <a:ext cx="8001000" cy="445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25" name="数式" r:id="rId3" imgW="4749480" imgH="2666880" progId="Equation.3">
                  <p:embed/>
                </p:oleObj>
              </mc:Choice>
              <mc:Fallback>
                <p:oleObj name="数式" r:id="rId3" imgW="4749480" imgH="266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857250"/>
                        <a:ext cx="8001000" cy="445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Review:</a:t>
            </a:r>
          </a:p>
        </p:txBody>
      </p:sp>
    </p:spTree>
    <p:extLst>
      <p:ext uri="{BB962C8B-B14F-4D97-AF65-F5344CB8AC3E}">
        <p14:creationId xmlns:p14="http://schemas.microsoft.com/office/powerpoint/2010/main" val="197442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9FDA-5FBB-4FB6-AAB7-B52B775D1D88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35919"/>
            <a:ext cx="6629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3400" y="304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Approximate liquid-gas vaporization curve from </a:t>
            </a:r>
            <a:r>
              <a:rPr lang="en-US" sz="2400" dirty="0" err="1" smtClean="0"/>
              <a:t>Clausius-Clapeyron</a:t>
            </a:r>
            <a:r>
              <a:rPr lang="en-US" sz="2400" dirty="0" smtClean="0"/>
              <a:t> equation: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080854"/>
              </p:ext>
            </p:extLst>
          </p:nvPr>
        </p:nvGraphicFramePr>
        <p:xfrm>
          <a:off x="3532981" y="1132694"/>
          <a:ext cx="1925637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40" name="数式" r:id="rId4" imgW="1143000" imgH="241200" progId="Equation.3">
                  <p:embed/>
                </p:oleObj>
              </mc:Choice>
              <mc:Fallback>
                <p:oleObj name="数式" r:id="rId4" imgW="114300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2981" y="1132694"/>
                        <a:ext cx="1925637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0875" y="1781331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411265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304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van der Waals equation of state</a:t>
            </a:r>
          </a:p>
          <a:p>
            <a:pPr lvl="1"/>
            <a:r>
              <a:rPr lang="en-US" sz="2400" dirty="0" smtClean="0"/>
              <a:t>-- More realistic than the ideal gas law; contains some of the correct attributes for liquid-gas phase transitions.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596003"/>
              </p:ext>
            </p:extLst>
          </p:nvPr>
        </p:nvGraphicFramePr>
        <p:xfrm>
          <a:off x="465138" y="2101850"/>
          <a:ext cx="7002462" cy="1679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0" name="数式" r:id="rId3" imgW="3759120" imgH="927000" progId="Equation.3">
                  <p:embed/>
                </p:oleObj>
              </mc:Choice>
              <mc:Fallback>
                <p:oleObj name="数式" r:id="rId3" imgW="3759120" imgH="9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5138" y="2101850"/>
                        <a:ext cx="7002462" cy="1679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532036"/>
              </p:ext>
            </p:extLst>
          </p:nvPr>
        </p:nvGraphicFramePr>
        <p:xfrm>
          <a:off x="1268413" y="4117975"/>
          <a:ext cx="5513387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1" name="数式" r:id="rId5" imgW="3098520" imgH="1155600" progId="Equation.3">
                  <p:embed/>
                </p:oleObj>
              </mc:Choice>
              <mc:Fallback>
                <p:oleObj name="数式" r:id="rId5" imgW="3098520" imgH="1155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4117975"/>
                        <a:ext cx="5513387" cy="205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544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810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Some motivation for van der Waals equation of state</a:t>
            </a:r>
          </a:p>
          <a:p>
            <a:pPr lvl="1"/>
            <a:r>
              <a:rPr lang="en-US" sz="2400" dirty="0" smtClean="0"/>
              <a:t>Johannes </a:t>
            </a:r>
            <a:r>
              <a:rPr lang="en-US" sz="2400" dirty="0" err="1" smtClean="0"/>
              <a:t>Diderik</a:t>
            </a:r>
            <a:r>
              <a:rPr lang="en-US" sz="2400" dirty="0" smtClean="0"/>
              <a:t> van der Waals – Ph. D.  Thesis written in 1873 (The Netherlands)   -- received Nobel Prize in 1910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         General potential between two particles:</a:t>
            </a:r>
            <a:endParaRPr lang="en-US" sz="2400" dirty="0" smtClean="0"/>
          </a:p>
        </p:txBody>
      </p:sp>
      <p:pic>
        <p:nvPicPr>
          <p:cNvPr id="2416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514600"/>
            <a:ext cx="6457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572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721436"/>
              </p:ext>
            </p:extLst>
          </p:nvPr>
        </p:nvGraphicFramePr>
        <p:xfrm>
          <a:off x="609600" y="304800"/>
          <a:ext cx="6245225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6" name="数式" r:id="rId3" imgW="3352680" imgH="444240" progId="Equation.3">
                  <p:embed/>
                </p:oleObj>
              </mc:Choice>
              <mc:Fallback>
                <p:oleObj name="数式" r:id="rId3" imgW="335268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6245225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9604"/>
              </p:ext>
            </p:extLst>
          </p:nvPr>
        </p:nvGraphicFramePr>
        <p:xfrm>
          <a:off x="1524000" y="139700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a</a:t>
                      </a:r>
                      <a:r>
                        <a:rPr lang="en-US" i="1" baseline="0" dirty="0" smtClean="0"/>
                        <a:t> (10</a:t>
                      </a:r>
                      <a:r>
                        <a:rPr lang="en-US" i="1" baseline="30000" dirty="0" smtClean="0"/>
                        <a:t>-30</a:t>
                      </a:r>
                      <a:r>
                        <a:rPr lang="en-US" i="1" baseline="0" dirty="0" smtClean="0"/>
                        <a:t>eV m</a:t>
                      </a:r>
                      <a:r>
                        <a:rPr lang="en-US" i="1" baseline="30000" dirty="0" smtClean="0"/>
                        <a:t>3</a:t>
                      </a:r>
                      <a:r>
                        <a:rPr lang="en-US" i="1" baseline="0" dirty="0" smtClean="0"/>
                        <a:t>)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b</a:t>
                      </a:r>
                      <a:r>
                        <a:rPr lang="en-US" i="1" baseline="0" dirty="0" smtClean="0"/>
                        <a:t> (10</a:t>
                      </a:r>
                      <a:r>
                        <a:rPr lang="en-US" i="1" baseline="30000" dirty="0" smtClean="0"/>
                        <a:t>-30</a:t>
                      </a:r>
                      <a:r>
                        <a:rPr lang="en-US" i="1" baseline="0" dirty="0" smtClean="0"/>
                        <a:t> m</a:t>
                      </a:r>
                      <a:r>
                        <a:rPr lang="en-US" i="1" baseline="30000" dirty="0" smtClean="0"/>
                        <a:t>3</a:t>
                      </a:r>
                      <a:r>
                        <a:rPr lang="en-US" i="1" baseline="0" dirty="0" smtClean="0"/>
                        <a:t>)</a:t>
                      </a:r>
                      <a:endParaRPr lang="en-US" i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30000" dirty="0" smtClean="0"/>
                        <a:t>4</a:t>
                      </a:r>
                      <a:r>
                        <a:rPr lang="en-US" dirty="0" smtClean="0"/>
                        <a:t>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5486400"/>
            <a:ext cx="6858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From: </a:t>
            </a:r>
            <a:r>
              <a:rPr lang="en-US" sz="2400" dirty="0" err="1" smtClean="0"/>
              <a:t>Baierlein</a:t>
            </a:r>
            <a:r>
              <a:rPr lang="en-US" sz="2400" dirty="0" smtClean="0"/>
              <a:t>, </a:t>
            </a:r>
            <a:r>
              <a:rPr lang="en-US" sz="2400" b="1" i="1" dirty="0" smtClean="0"/>
              <a:t>Thermal Physics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1799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pic>
        <p:nvPicPr>
          <p:cNvPr id="2437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2133600"/>
            <a:ext cx="6457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388226"/>
              </p:ext>
            </p:extLst>
          </p:nvPr>
        </p:nvGraphicFramePr>
        <p:xfrm>
          <a:off x="609600" y="304800"/>
          <a:ext cx="624522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9" name="数式" r:id="rId4" imgW="3352680" imgH="444240" progId="Equation.3">
                  <p:embed/>
                </p:oleObj>
              </mc:Choice>
              <mc:Fallback>
                <p:oleObj name="数式" r:id="rId4" imgW="33526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6245225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3733800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P/P</a:t>
            </a:r>
            <a:r>
              <a:rPr lang="en-US" sz="2400" i="1" baseline="-25000" dirty="0" smtClean="0"/>
              <a:t>c</a:t>
            </a:r>
            <a:endParaRPr lang="en-US" sz="2400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343400" y="5715000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c</a:t>
            </a:r>
            <a:endParaRPr lang="en-US" sz="2400" i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276600" y="3124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c</a:t>
            </a:r>
            <a:r>
              <a:rPr lang="en-US" sz="2400" i="1" dirty="0" smtClean="0"/>
              <a:t>=1</a:t>
            </a:r>
            <a:endParaRPr lang="en-US" sz="2400" i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419600" y="2743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c</a:t>
            </a:r>
            <a:r>
              <a:rPr lang="en-US" sz="2400" i="1" dirty="0" smtClean="0"/>
              <a:t>&gt;1</a:t>
            </a:r>
            <a:endParaRPr lang="en-US" sz="2400" i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971800" y="38055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c</a:t>
            </a:r>
            <a:r>
              <a:rPr lang="en-US" sz="2400" i="1" dirty="0" smtClean="0"/>
              <a:t>&lt;1</a:t>
            </a:r>
            <a:endParaRPr lang="en-US" sz="2400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867400" y="2514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Gas</a:t>
            </a:r>
            <a:endParaRPr lang="en-US" sz="24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365313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Liquid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4341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4692E-03CB-4CD4-9AD4-BFC4AAC9C546}" type="datetime1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pic>
        <p:nvPicPr>
          <p:cNvPr id="2447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1527175"/>
            <a:ext cx="6724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19600" y="5105400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i="1" dirty="0" smtClean="0"/>
              <a:t>/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c</a:t>
            </a:r>
            <a:endParaRPr lang="en-US" sz="2400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33400" y="2895600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dirty="0" smtClean="0"/>
              <a:t>/</a:t>
            </a:r>
            <a:r>
              <a:rPr lang="en-US" sz="2400" i="1" dirty="0"/>
              <a:t>P</a:t>
            </a:r>
            <a:r>
              <a:rPr lang="en-US" sz="2400" i="1" baseline="-25000" dirty="0" smtClean="0"/>
              <a:t>c</a:t>
            </a:r>
            <a:endParaRPr lang="en-US" sz="2400" i="1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119645"/>
              </p:ext>
            </p:extLst>
          </p:nvPr>
        </p:nvGraphicFramePr>
        <p:xfrm>
          <a:off x="1952625" y="609600"/>
          <a:ext cx="645795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9" name="数式" r:id="rId4" imgW="3466800" imgH="393480" progId="Equation.3">
                  <p:embed/>
                </p:oleObj>
              </mc:Choice>
              <mc:Fallback>
                <p:oleObj name="数式" r:id="rId4" imgW="34668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609600"/>
                        <a:ext cx="645795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4600" y="3102698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Decreasing values of </a:t>
            </a:r>
            <a:r>
              <a:rPr lang="en-US" sz="2400" i="1" dirty="0" smtClean="0"/>
              <a:t>T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7640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15592</TotalTime>
  <Words>371</Words>
  <Application>Microsoft Office PowerPoint</Application>
  <PresentationFormat>On-screen Show (4:3)</PresentationFormat>
  <Paragraphs>119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数式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851</cp:revision>
  <cp:lastPrinted>2012-02-15T14:55:21Z</cp:lastPrinted>
  <dcterms:created xsi:type="dcterms:W3CDTF">2012-01-10T18:32:24Z</dcterms:created>
  <dcterms:modified xsi:type="dcterms:W3CDTF">2012-03-30T14:58:45Z</dcterms:modified>
</cp:coreProperties>
</file>