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7" r:id="rId2"/>
    <p:sldId id="374" r:id="rId3"/>
    <p:sldId id="397" r:id="rId4"/>
    <p:sldId id="393" r:id="rId5"/>
    <p:sldId id="402" r:id="rId6"/>
    <p:sldId id="394" r:id="rId7"/>
    <p:sldId id="399" r:id="rId8"/>
    <p:sldId id="400" r:id="rId9"/>
    <p:sldId id="403" r:id="rId10"/>
    <p:sldId id="404" r:id="rId11"/>
    <p:sldId id="401" r:id="rId12"/>
    <p:sldId id="408" r:id="rId13"/>
    <p:sldId id="405" r:id="rId14"/>
    <p:sldId id="409" r:id="rId15"/>
    <p:sldId id="406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  <a:srgbClr val="4B3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00" autoAdjust="0"/>
    <p:restoredTop sz="96176" autoAdjust="0"/>
  </p:normalViewPr>
  <p:slideViewPr>
    <p:cSldViewPr>
      <p:cViewPr varScale="1">
        <p:scale>
          <a:sx n="65" d="100"/>
          <a:sy n="65" d="100"/>
        </p:scale>
        <p:origin x="-6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2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EE48-8EAB-4E3D-BBA3-3C8AFCEA48E7}" type="datetime1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D791-E6E0-41E4-AEF3-643CB3445B06}" type="datetime1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A2E-9A7C-4E7D-A175-0E83B735DA72}" type="datetime1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B96-256F-488F-8FA2-F83A331DE146}" type="datetime1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07A-7AC1-47D1-A698-EE9992E357FD}" type="datetime1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7B89-288C-48ED-A3B1-CF2CFF2BCF07}" type="datetime1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D00B-09FD-4303-8CBE-42027BF031D8}" type="datetime1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F6BC-CEB1-47F1-98F1-00C5738A963B}" type="datetime1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EB10-8EF5-4940-883D-4E9320D05174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73DE-40B8-491C-BC64-9BC4DEC8079D}" type="datetime1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F195-D6C4-4C49-9BB1-C8315FB4FACA}" type="datetime1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4365-91B3-458F-938A-888B38474521}" type="datetime1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9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6.png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1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B62-0E4C-43A5-A86E-26970E7AD6B5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27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400" dirty="0" smtClean="0"/>
              <a:t>Chemical potentials and phase </a:t>
            </a:r>
            <a:r>
              <a:rPr lang="en-US" sz="2400" dirty="0" err="1" smtClean="0"/>
              <a:t>equilibria</a:t>
            </a:r>
            <a:r>
              <a:rPr lang="en-US" sz="2400" dirty="0" smtClean="0"/>
              <a:t> (Chapter 7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lvl="2"/>
            <a:endParaRPr lang="en-US" sz="24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Van der Waals equation of state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Chemical reactions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EB10-8EF5-4940-883D-4E9320D05174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620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Analysis </a:t>
            </a:r>
            <a:r>
              <a:rPr lang="en-US" sz="2400" dirty="0"/>
              <a:t>of gas-liquid </a:t>
            </a:r>
            <a:r>
              <a:rPr lang="en-US" sz="2400" dirty="0" smtClean="0"/>
              <a:t>coexistence conditions -- continued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522789"/>
              </p:ext>
            </p:extLst>
          </p:nvPr>
        </p:nvGraphicFramePr>
        <p:xfrm>
          <a:off x="979489" y="1536700"/>
          <a:ext cx="6107111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9" name="数式" r:id="rId3" imgW="3530520" imgH="1549080" progId="Equation.3">
                  <p:embed/>
                </p:oleObj>
              </mc:Choice>
              <mc:Fallback>
                <p:oleObj name="数式" r:id="rId3" imgW="3530520" imgH="1549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9" y="1536700"/>
                        <a:ext cx="6107111" cy="280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9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4873-8D4F-488D-B21D-F6D35D0348C4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pic>
        <p:nvPicPr>
          <p:cNvPr id="2478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0" t="29767" r="20900" b="20558"/>
          <a:stretch/>
        </p:blipFill>
        <p:spPr bwMode="auto">
          <a:xfrm>
            <a:off x="914400" y="1828800"/>
            <a:ext cx="7132320" cy="406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682500"/>
              </p:ext>
            </p:extLst>
          </p:nvPr>
        </p:nvGraphicFramePr>
        <p:xfrm>
          <a:off x="1143000" y="381000"/>
          <a:ext cx="272415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69" name="数式" r:id="rId4" imgW="1574640" imgH="558720" progId="Equation.3">
                  <p:embed/>
                </p:oleObj>
              </mc:Choice>
              <mc:Fallback>
                <p:oleObj name="数式" r:id="rId4" imgW="157464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1000"/>
                        <a:ext cx="272415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581400" y="2057400"/>
            <a:ext cx="0" cy="2743200"/>
          </a:xfrm>
          <a:prstGeom prst="line">
            <a:avLst/>
          </a:prstGeom>
          <a:ln w="12700">
            <a:solidFill>
              <a:srgbClr val="FF000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30580" y="2059900"/>
            <a:ext cx="0" cy="2743200"/>
          </a:xfrm>
          <a:prstGeom prst="line">
            <a:avLst/>
          </a:prstGeom>
          <a:ln w="12700">
            <a:solidFill>
              <a:srgbClr val="FF000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780799"/>
              </p:ext>
            </p:extLst>
          </p:nvPr>
        </p:nvGraphicFramePr>
        <p:xfrm>
          <a:off x="3394075" y="1574800"/>
          <a:ext cx="3746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70" name="数式" r:id="rId6" imgW="215640" imgH="266400" progId="Equation.3">
                  <p:embed/>
                </p:oleObj>
              </mc:Choice>
              <mc:Fallback>
                <p:oleObj name="数式" r:id="rId6" imgW="21564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075" y="1574800"/>
                        <a:ext cx="3746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264168"/>
              </p:ext>
            </p:extLst>
          </p:nvPr>
        </p:nvGraphicFramePr>
        <p:xfrm>
          <a:off x="4609917" y="1564807"/>
          <a:ext cx="4413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71" name="数式" r:id="rId8" imgW="253800" imgH="266400" progId="Equation.3">
                  <p:embed/>
                </p:oleObj>
              </mc:Choice>
              <mc:Fallback>
                <p:oleObj name="数式" r:id="rId8" imgW="253800" imgH="26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9917" y="1564807"/>
                        <a:ext cx="4413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7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EB10-8EF5-4940-883D-4E9320D05174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pic>
        <p:nvPicPr>
          <p:cNvPr id="2549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7175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49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7175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78970" y="1676400"/>
            <a:ext cx="224103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348990" y="1676400"/>
            <a:ext cx="47470" cy="1219200"/>
          </a:xfrm>
          <a:prstGeom prst="line">
            <a:avLst/>
          </a:prstGeom>
          <a:ln w="50800">
            <a:solidFill>
              <a:srgbClr val="00B05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96460" y="2895600"/>
            <a:ext cx="2223540" cy="0"/>
          </a:xfrm>
          <a:prstGeom prst="line">
            <a:avLst/>
          </a:prstGeom>
          <a:ln w="50800">
            <a:solidFill>
              <a:srgbClr val="00B05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2400" y="182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P/P</a:t>
            </a:r>
            <a:r>
              <a:rPr lang="en-US" sz="2400" i="1" baseline="-25000" dirty="0" smtClean="0"/>
              <a:t>c</a:t>
            </a:r>
            <a:endParaRPr lang="en-US" sz="2400" i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44958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P/P</a:t>
            </a:r>
            <a:r>
              <a:rPr lang="en-US" sz="2400" i="1" baseline="-25000" dirty="0" smtClean="0"/>
              <a:t>c</a:t>
            </a:r>
            <a:endParaRPr lang="en-US" sz="2400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5100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V/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c</a:t>
            </a:r>
            <a:endParaRPr lang="en-US" sz="2400" i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6659380" y="506043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V/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c</a:t>
            </a:r>
            <a:endParaRPr lang="en-US" sz="2400" i="1" dirty="0" smtClean="0"/>
          </a:p>
        </p:txBody>
      </p:sp>
      <p:sp>
        <p:nvSpPr>
          <p:cNvPr id="22" name="TextBox 21"/>
          <p:cNvSpPr txBox="1"/>
          <p:nvPr/>
        </p:nvSpPr>
        <p:spPr>
          <a:xfrm rot="-5400000">
            <a:off x="4798367" y="197896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liquid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01000" y="289113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6400" y="28149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liquid &amp; gas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457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P-V diagram for van der Waals material at </a:t>
            </a:r>
            <a:r>
              <a:rPr lang="en-US" sz="2400" i="1" dirty="0" smtClean="0"/>
              <a:t>T/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r>
              <a:rPr lang="en-US" sz="2400" dirty="0" smtClean="0"/>
              <a:t>=0.9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19600" y="2743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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2363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EB10-8EF5-4940-883D-4E9320D05174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pic>
        <p:nvPicPr>
          <p:cNvPr id="25190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0" t="31814" r="21200" b="12186"/>
          <a:stretch/>
        </p:blipFill>
        <p:spPr bwMode="auto">
          <a:xfrm>
            <a:off x="1143000" y="914400"/>
            <a:ext cx="7025640" cy="458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88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EB10-8EF5-4940-883D-4E9320D05174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Phase diagram for van der Waals material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14400" y="1676400"/>
            <a:ext cx="4876800" cy="4114800"/>
            <a:chOff x="914400" y="1676400"/>
            <a:chExt cx="4876800" cy="41148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1600200" y="1676400"/>
              <a:ext cx="0" cy="3352800"/>
            </a:xfrm>
            <a:prstGeom prst="line">
              <a:avLst/>
            </a:prstGeom>
            <a:ln w="508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00200" y="5029200"/>
              <a:ext cx="4191000" cy="0"/>
            </a:xfrm>
            <a:prstGeom prst="line">
              <a:avLst/>
            </a:prstGeom>
            <a:ln w="508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914400" y="1828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P/P</a:t>
              </a:r>
              <a:r>
                <a:rPr lang="en-US" sz="2400" i="1" baseline="-25000" dirty="0" smtClean="0"/>
                <a:t>c</a:t>
              </a:r>
              <a:endParaRPr lang="en-US" sz="2400" i="1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5800" y="5329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T/</a:t>
              </a:r>
              <a:r>
                <a:rPr lang="en-US" sz="2400" i="1" dirty="0" err="1" smtClean="0"/>
                <a:t>T</a:t>
              </a:r>
              <a:r>
                <a:rPr lang="en-US" sz="2400" i="1" baseline="-25000" dirty="0" err="1" smtClean="0"/>
                <a:t>c</a:t>
              </a:r>
              <a:endParaRPr lang="en-US" sz="2400" i="1" dirty="0" smtClean="0"/>
            </a:p>
          </p:txBody>
        </p:sp>
        <p:sp>
          <p:nvSpPr>
            <p:cNvPr id="12" name="Arc 11"/>
            <p:cNvSpPr/>
            <p:nvPr/>
          </p:nvSpPr>
          <p:spPr>
            <a:xfrm rot="18519144">
              <a:off x="2209997" y="3179541"/>
              <a:ext cx="3233881" cy="690113"/>
            </a:xfrm>
            <a:prstGeom prst="arc">
              <a:avLst>
                <a:gd name="adj1" fmla="val 11516842"/>
                <a:gd name="adj2" fmla="val 20877757"/>
              </a:avLst>
            </a:prstGeom>
            <a:ln w="50800">
              <a:solidFill>
                <a:srgbClr val="FF0000"/>
              </a:solidFill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00200" y="2438400"/>
              <a:ext cx="2743200" cy="25908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50247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95400" y="22098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95800" y="2971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gas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4600" y="2895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liquid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600200" y="2895600"/>
            <a:ext cx="2362200" cy="212913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81400" y="502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0.9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4400" y="26625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0.65</a:t>
            </a:r>
          </a:p>
        </p:txBody>
      </p:sp>
    </p:spTree>
    <p:extLst>
      <p:ext uri="{BB962C8B-B14F-4D97-AF65-F5344CB8AC3E}">
        <p14:creationId xmlns:p14="http://schemas.microsoft.com/office/powerpoint/2010/main" val="6680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EB10-8EF5-4940-883D-4E9320D05174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457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Extension of analysis of Gibbs Free energy to analyze chemical </a:t>
            </a:r>
            <a:r>
              <a:rPr lang="en-US" sz="2400" dirty="0" err="1" smtClean="0"/>
              <a:t>equilibria</a:t>
            </a:r>
            <a:r>
              <a:rPr lang="en-US" sz="2400" dirty="0" smtClean="0"/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396889"/>
              </p:ext>
            </p:extLst>
          </p:nvPr>
        </p:nvGraphicFramePr>
        <p:xfrm>
          <a:off x="908050" y="1328738"/>
          <a:ext cx="7359650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58" name="数式" r:id="rId3" imgW="3187440" imgH="2209680" progId="Equation.3">
                  <p:embed/>
                </p:oleObj>
              </mc:Choice>
              <mc:Fallback>
                <p:oleObj name="数式" r:id="rId3" imgW="3187440" imgH="220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050" y="1328738"/>
                        <a:ext cx="7359650" cy="510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3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1973-F657-4622-B689-776FBD233908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econd exam:   April  9-13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-- student presentations 4/30, 5/2 (need to pick topics)</a:t>
            </a:r>
          </a:p>
          <a:p>
            <a:endParaRPr lang="en-US" sz="2400" dirty="0" smtClean="0"/>
          </a:p>
        </p:txBody>
      </p:sp>
      <p:pic>
        <p:nvPicPr>
          <p:cNvPr id="24678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1" t="41276" r="34726" b="3642"/>
          <a:stretch/>
        </p:blipFill>
        <p:spPr bwMode="auto">
          <a:xfrm>
            <a:off x="1905000" y="838200"/>
            <a:ext cx="5867400" cy="451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680772" y="4618844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B09-3408-43D5-B714-841C70FC86BF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pic>
        <p:nvPicPr>
          <p:cNvPr id="2437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133600"/>
            <a:ext cx="6457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88226"/>
              </p:ext>
            </p:extLst>
          </p:nvPr>
        </p:nvGraphicFramePr>
        <p:xfrm>
          <a:off x="609600" y="304800"/>
          <a:ext cx="62452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01" name="数式" r:id="rId4" imgW="3352680" imgH="444240" progId="Equation.3">
                  <p:embed/>
                </p:oleObj>
              </mc:Choice>
              <mc:Fallback>
                <p:oleObj name="数式" r:id="rId4" imgW="33526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62452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37338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P/P</a:t>
            </a:r>
            <a:r>
              <a:rPr lang="en-US" sz="2400" i="1" baseline="-25000" dirty="0" smtClean="0"/>
              <a:t>c</a:t>
            </a:r>
            <a:endParaRPr lang="en-US" sz="24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343400" y="57150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V/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c</a:t>
            </a:r>
            <a:endParaRPr lang="en-US" sz="2400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276600" y="3124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r>
              <a:rPr lang="en-US" sz="2400" i="1" dirty="0" smtClean="0"/>
              <a:t>=1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19600" y="2743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r>
              <a:rPr lang="en-US" sz="2400" i="1" dirty="0" smtClean="0"/>
              <a:t>&gt;1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3805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r>
              <a:rPr lang="en-US" sz="2400" i="1" dirty="0" smtClean="0"/>
              <a:t>&lt;1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514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0" y="36531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Liquid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608662"/>
              </p:ext>
            </p:extLst>
          </p:nvPr>
        </p:nvGraphicFramePr>
        <p:xfrm>
          <a:off x="1173162" y="1295400"/>
          <a:ext cx="3932238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02" name="数式" r:id="rId6" imgW="2209680" imgH="393480" progId="Equation.3">
                  <p:embed/>
                </p:oleObj>
              </mc:Choice>
              <mc:Fallback>
                <p:oleObj name="数式" r:id="rId6" imgW="22096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2" y="1295400"/>
                        <a:ext cx="3932238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0B6E-FB49-4F5D-857D-015BD48BDAA3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Behavior of the thermodynamic potentials for the van der Waals equation of state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043309"/>
              </p:ext>
            </p:extLst>
          </p:nvPr>
        </p:nvGraphicFramePr>
        <p:xfrm>
          <a:off x="908050" y="1371600"/>
          <a:ext cx="6434138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81" name="数式" r:id="rId3" imgW="3454200" imgH="1079280" progId="Equation.3">
                  <p:embed/>
                </p:oleObj>
              </mc:Choice>
              <mc:Fallback>
                <p:oleObj name="数式" r:id="rId3" imgW="345420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371600"/>
                        <a:ext cx="6434138" cy="195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166621"/>
              </p:ext>
            </p:extLst>
          </p:nvPr>
        </p:nvGraphicFramePr>
        <p:xfrm>
          <a:off x="914400" y="3276600"/>
          <a:ext cx="53467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82" name="数式" r:id="rId5" imgW="2869920" imgH="393480" progId="Equation.3">
                  <p:embed/>
                </p:oleObj>
              </mc:Choice>
              <mc:Fallback>
                <p:oleObj name="数式" r:id="rId5" imgW="2869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53467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246848"/>
              </p:ext>
            </p:extLst>
          </p:nvPr>
        </p:nvGraphicFramePr>
        <p:xfrm>
          <a:off x="1277938" y="4257675"/>
          <a:ext cx="62452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83" name="数式" r:id="rId7" imgW="3352680" imgH="888840" progId="Equation.3">
                  <p:embed/>
                </p:oleObj>
              </mc:Choice>
              <mc:Fallback>
                <p:oleObj name="数式" r:id="rId7" imgW="33526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4257675"/>
                        <a:ext cx="62452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28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0B6E-FB49-4F5D-857D-015BD48BDAA3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Behavior of the thermodynamic potentials for the van der Waals equation of state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971591"/>
              </p:ext>
            </p:extLst>
          </p:nvPr>
        </p:nvGraphicFramePr>
        <p:xfrm>
          <a:off x="762000" y="1828800"/>
          <a:ext cx="761682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5" name="数式" r:id="rId3" imgW="4089240" imgH="1625400" progId="Equation.3">
                  <p:embed/>
                </p:oleObj>
              </mc:Choice>
              <mc:Fallback>
                <p:oleObj name="数式" r:id="rId3" imgW="40892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7616825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19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F1CA-53CC-469A-8A74-D51C8643A7D6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263545"/>
              </p:ext>
            </p:extLst>
          </p:nvPr>
        </p:nvGraphicFramePr>
        <p:xfrm>
          <a:off x="1143000" y="152400"/>
          <a:ext cx="5889625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43" name="数式" r:id="rId3" imgW="3162240" imgH="1193760" progId="Equation.3">
                  <p:embed/>
                </p:oleObj>
              </mc:Choice>
              <mc:Fallback>
                <p:oleObj name="数式" r:id="rId3" imgW="3162240" imgH="1193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"/>
                        <a:ext cx="5889625" cy="216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06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06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670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799742"/>
              </p:ext>
            </p:extLst>
          </p:nvPr>
        </p:nvGraphicFramePr>
        <p:xfrm>
          <a:off x="228600" y="3519488"/>
          <a:ext cx="2841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44" name="数式" r:id="rId7" imgW="152280" imgH="203040" progId="Equation.3">
                  <p:embed/>
                </p:oleObj>
              </mc:Choice>
              <mc:Fallback>
                <p:oleObj name="数式" r:id="rId7" imgW="1522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19488"/>
                        <a:ext cx="284162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753167"/>
              </p:ext>
            </p:extLst>
          </p:nvPr>
        </p:nvGraphicFramePr>
        <p:xfrm>
          <a:off x="4419600" y="3671888"/>
          <a:ext cx="2841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45" name="数式" r:id="rId9" imgW="152280" imgH="203040" progId="Equation.3">
                  <p:embed/>
                </p:oleObj>
              </mc:Choice>
              <mc:Fallback>
                <p:oleObj name="数式" r:id="rId9" imgW="1522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671888"/>
                        <a:ext cx="284162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022373"/>
              </p:ext>
            </p:extLst>
          </p:nvPr>
        </p:nvGraphicFramePr>
        <p:xfrm>
          <a:off x="1828800" y="3276600"/>
          <a:ext cx="9239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46" name="数式" r:id="rId11" imgW="495000" imgH="215640" progId="Equation.3">
                  <p:embed/>
                </p:oleObj>
              </mc:Choice>
              <mc:Fallback>
                <p:oleObj name="数式" r:id="rId11" imgW="4950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76600"/>
                        <a:ext cx="9239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344825"/>
              </p:ext>
            </p:extLst>
          </p:nvPr>
        </p:nvGraphicFramePr>
        <p:xfrm>
          <a:off x="5686425" y="3429000"/>
          <a:ext cx="10191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47" name="数式" r:id="rId13" imgW="545760" imgH="215640" progId="Equation.3">
                  <p:embed/>
                </p:oleObj>
              </mc:Choice>
              <mc:Fallback>
                <p:oleObj name="数式" r:id="rId13" imgW="5457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3429000"/>
                        <a:ext cx="101917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677122"/>
              </p:ext>
            </p:extLst>
          </p:nvPr>
        </p:nvGraphicFramePr>
        <p:xfrm>
          <a:off x="685800" y="4189413"/>
          <a:ext cx="1089025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48" name="数式" r:id="rId15" imgW="583920" imgH="888840" progId="Equation.3">
                  <p:embed/>
                </p:oleObj>
              </mc:Choice>
              <mc:Fallback>
                <p:oleObj name="数式" r:id="rId15" imgW="58392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89413"/>
                        <a:ext cx="1089025" cy="160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299712"/>
              </p:ext>
            </p:extLst>
          </p:nvPr>
        </p:nvGraphicFramePr>
        <p:xfrm>
          <a:off x="4702175" y="4418013"/>
          <a:ext cx="1089025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49" name="数式" r:id="rId17" imgW="583920" imgH="888840" progId="Equation.3">
                  <p:embed/>
                </p:oleObj>
              </mc:Choice>
              <mc:Fallback>
                <p:oleObj name="数式" r:id="rId17" imgW="583920" imgH="8888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4418013"/>
                        <a:ext cx="1089025" cy="160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8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76C-38B2-4364-8F40-D74BB720D567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pic>
        <p:nvPicPr>
          <p:cNvPr id="2457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527175"/>
            <a:ext cx="7810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275629"/>
              </p:ext>
            </p:extLst>
          </p:nvPr>
        </p:nvGraphicFramePr>
        <p:xfrm>
          <a:off x="554037" y="2895600"/>
          <a:ext cx="28416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3" name="数式" r:id="rId4" imgW="152280" imgH="203040" progId="Equation.3">
                  <p:embed/>
                </p:oleObj>
              </mc:Choice>
              <mc:Fallback>
                <p:oleObj name="数式" r:id="rId4" imgW="1522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" y="2895600"/>
                        <a:ext cx="28416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0491"/>
              </p:ext>
            </p:extLst>
          </p:nvPr>
        </p:nvGraphicFramePr>
        <p:xfrm>
          <a:off x="3263900" y="2209800"/>
          <a:ext cx="23209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4" name="数式" r:id="rId6" imgW="1244520" imgH="215640" progId="Equation.3">
                  <p:embed/>
                </p:oleObj>
              </mc:Choice>
              <mc:Fallback>
                <p:oleObj name="数式" r:id="rId6" imgW="12445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2209800"/>
                        <a:ext cx="23209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449201"/>
              </p:ext>
            </p:extLst>
          </p:nvPr>
        </p:nvGraphicFramePr>
        <p:xfrm>
          <a:off x="4668838" y="5029200"/>
          <a:ext cx="28416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5" name="数式" r:id="rId8" imgW="152280" imgH="203040" progId="Equation.3">
                  <p:embed/>
                </p:oleObj>
              </mc:Choice>
              <mc:Fallback>
                <p:oleObj name="数式" r:id="rId8" imgW="1522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5029200"/>
                        <a:ext cx="284162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Up Arrow 7"/>
          <p:cNvSpPr/>
          <p:nvPr/>
        </p:nvSpPr>
        <p:spPr>
          <a:xfrm>
            <a:off x="1676400" y="5181600"/>
            <a:ext cx="304800" cy="5302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5562600" y="5257800"/>
            <a:ext cx="304800" cy="5302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457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Gibbs chemical potential at coexistence point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57867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liquid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0" y="571182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gas</a:t>
            </a:r>
          </a:p>
        </p:txBody>
      </p:sp>
    </p:spTree>
    <p:extLst>
      <p:ext uri="{BB962C8B-B14F-4D97-AF65-F5344CB8AC3E}">
        <p14:creationId xmlns:p14="http://schemas.microsoft.com/office/powerpoint/2010/main" val="256956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A1E7-57BD-4AC4-B383-60A8308011A9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pic>
        <p:nvPicPr>
          <p:cNvPr id="2467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0" t="40977" r="20600" b="9534"/>
          <a:stretch/>
        </p:blipFill>
        <p:spPr bwMode="auto">
          <a:xfrm>
            <a:off x="990600" y="1508760"/>
            <a:ext cx="7132320" cy="405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5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EB10-8EF5-4940-883D-4E9320D05174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6207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Analysis </a:t>
            </a:r>
            <a:r>
              <a:rPr lang="en-US" sz="2400" dirty="0"/>
              <a:t>of gas-liquid </a:t>
            </a:r>
            <a:r>
              <a:rPr lang="en-US" sz="2400" dirty="0" smtClean="0"/>
              <a:t>coexistence conditions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252909"/>
              </p:ext>
            </p:extLst>
          </p:nvPr>
        </p:nvGraphicFramePr>
        <p:xfrm>
          <a:off x="1374775" y="609600"/>
          <a:ext cx="4589463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2" name="数式" r:id="rId3" imgW="2463480" imgH="1117440" progId="Equation.3">
                  <p:embed/>
                </p:oleObj>
              </mc:Choice>
              <mc:Fallback>
                <p:oleObj name="数式" r:id="rId3" imgW="246348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609600"/>
                        <a:ext cx="4589463" cy="202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636179"/>
              </p:ext>
            </p:extLst>
          </p:nvPr>
        </p:nvGraphicFramePr>
        <p:xfrm>
          <a:off x="612775" y="2733675"/>
          <a:ext cx="7616825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3" name="数式" r:id="rId5" imgW="4089240" imgH="2070000" progId="Equation.3">
                  <p:embed/>
                </p:oleObj>
              </mc:Choice>
              <mc:Fallback>
                <p:oleObj name="数式" r:id="rId5" imgW="4089240" imgH="2070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733675"/>
                        <a:ext cx="7616825" cy="374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85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16459</TotalTime>
  <Words>281</Words>
  <Application>Microsoft Office PowerPoint</Application>
  <PresentationFormat>On-screen Show (4:3)</PresentationFormat>
  <Paragraphs>92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892</cp:revision>
  <cp:lastPrinted>2012-02-15T14:55:21Z</cp:lastPrinted>
  <dcterms:created xsi:type="dcterms:W3CDTF">2012-01-10T18:32:24Z</dcterms:created>
  <dcterms:modified xsi:type="dcterms:W3CDTF">2012-04-02T15:45:51Z</dcterms:modified>
</cp:coreProperties>
</file>