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7" r:id="rId2"/>
    <p:sldId id="374" r:id="rId3"/>
    <p:sldId id="406" r:id="rId4"/>
    <p:sldId id="407" r:id="rId5"/>
    <p:sldId id="410" r:id="rId6"/>
    <p:sldId id="411" r:id="rId7"/>
    <p:sldId id="412" r:id="rId8"/>
    <p:sldId id="413" r:id="rId9"/>
    <p:sldId id="414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5AD9"/>
    <a:srgbClr val="CC00CC"/>
    <a:srgbClr val="4B30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0" autoAdjust="0"/>
    <p:restoredTop sz="96176" autoAdjust="0"/>
  </p:normalViewPr>
  <p:slideViewPr>
    <p:cSldViewPr>
      <p:cViewPr varScale="1">
        <p:scale>
          <a:sx n="65" d="100"/>
          <a:sy n="65" d="100"/>
        </p:scale>
        <p:origin x="-61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6" d="100"/>
        <a:sy n="5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300"/>
            </a:lvl1pPr>
          </a:lstStyle>
          <a:p>
            <a:fld id="{567070FD-CC2F-49DC-937B-54A5FFA27C60}" type="datetimeFigureOut">
              <a:rPr lang="en-US" smtClean="0"/>
              <a:t>4/4/2012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3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91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03DF-BFB9-4AE0-850A-E08E49352626}" type="datetime1">
              <a:rPr lang="en-US" smtClean="0"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9048-A9B6-4AAB-AD5F-25690013B1B3}" type="datetime1">
              <a:rPr lang="en-US" smtClean="0"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D52D-FF06-4F0C-B799-A198E958950B}" type="datetime1">
              <a:rPr lang="en-US" smtClean="0"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9AF3-B5E4-4AE4-B97B-0A958655DF0E}" type="datetime1">
              <a:rPr lang="en-US" smtClean="0"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3EA39-DDEA-4497-801A-A225FD976A83}" type="datetime1">
              <a:rPr lang="en-US" smtClean="0"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8E72-ABCF-4B3E-ABBB-4A331EBAB5F1}" type="datetime1">
              <a:rPr lang="en-US" smtClean="0"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2C9E-4FEE-4CFA-899D-F2FE8D78BD33}" type="datetime1">
              <a:rPr lang="en-US" smtClean="0"/>
              <a:t>4/4/2012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D7D24-D2A1-4835-97AE-7F5A7F68399B}" type="datetime1">
              <a:rPr lang="en-US" smtClean="0"/>
              <a:t>4/4/2012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7F39-D503-43EB-9C7D-2976C15F70D9}" type="datetime1">
              <a:rPr lang="en-US" smtClean="0"/>
              <a:t>4/4/2012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CE5E6-5887-4C83-91AF-DE344D334389}" type="datetime1">
              <a:rPr lang="en-US" smtClean="0"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0BAE-626C-4074-B999-93E9AD0BFBB5}" type="datetime1">
              <a:rPr lang="en-US" smtClean="0"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7BF82-F0AC-445D-BC8E-E63D2B13A101}" type="datetime1">
              <a:rPr lang="en-US" smtClean="0"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28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05AD-7660-4E9B-BC53-1F21106D7597}" type="datetime1">
              <a:rPr lang="en-US" smtClean="0"/>
              <a:t>4/4/2012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914400"/>
            <a:ext cx="75438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28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400" dirty="0" smtClean="0"/>
              <a:t>Chemical potentials and phase </a:t>
            </a:r>
            <a:r>
              <a:rPr lang="en-US" sz="2400" dirty="0" err="1" smtClean="0"/>
              <a:t>equilibria</a:t>
            </a:r>
            <a:r>
              <a:rPr lang="en-US" sz="2400" dirty="0" smtClean="0"/>
              <a:t> (Chapter 7 in STP)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lvl="2"/>
            <a:endParaRPr lang="en-US" sz="2400" dirty="0" smtClean="0"/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Chemical reactions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Equilibrium constants</a:t>
            </a:r>
          </a:p>
          <a:p>
            <a:pPr marL="457200" indent="-457200">
              <a:buFont typeface="+mj-lt"/>
              <a:buAutoNum type="alphaUcPeriod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C56F-27E4-402D-989A-CC307C2CB272}" type="datetime1">
              <a:rPr lang="en-US" smtClean="0"/>
              <a:t>4/4/2012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54864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econd exam:   April  9-13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-- student presentations 4/30, 5/2 (need to pick topics)</a:t>
            </a:r>
          </a:p>
          <a:p>
            <a:endParaRPr lang="en-US" sz="2400" dirty="0" smtClean="0"/>
          </a:p>
        </p:txBody>
      </p:sp>
      <p:pic>
        <p:nvPicPr>
          <p:cNvPr id="24678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1" t="41276" r="34726" b="3642"/>
          <a:stretch/>
        </p:blipFill>
        <p:spPr bwMode="auto">
          <a:xfrm>
            <a:off x="1905000" y="838200"/>
            <a:ext cx="5867400" cy="4512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680772" y="4618844"/>
            <a:ext cx="3810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7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3C4B-7D46-486F-84E9-D90E4E686839}" type="datetime1">
              <a:rPr lang="en-US" smtClean="0"/>
              <a:t>4/4/2012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66800" y="45720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Extension of analysis of Gibbs Free energy to analyze chemical </a:t>
            </a:r>
            <a:r>
              <a:rPr lang="en-US" sz="2400" dirty="0" err="1" smtClean="0"/>
              <a:t>equilibria</a:t>
            </a:r>
            <a:r>
              <a:rPr lang="en-US" sz="2400" dirty="0" smtClean="0"/>
              <a:t>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1154455"/>
              </p:ext>
            </p:extLst>
          </p:nvPr>
        </p:nvGraphicFramePr>
        <p:xfrm>
          <a:off x="908050" y="1328738"/>
          <a:ext cx="7359650" cy="510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61" name="数式" r:id="rId3" imgW="3187440" imgH="2209680" progId="Equation.3">
                  <p:embed/>
                </p:oleObj>
              </mc:Choice>
              <mc:Fallback>
                <p:oleObj name="数式" r:id="rId3" imgW="3187440" imgH="220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8050" y="1328738"/>
                        <a:ext cx="7359650" cy="5102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936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0D4A-CAC2-4236-A6AC-E878784A7BFD}" type="datetime1">
              <a:rPr lang="en-US" smtClean="0"/>
              <a:t>4/4/2012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66800" y="45720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Extension of analysis of Gibbs Free energy to analyze chemical </a:t>
            </a:r>
            <a:r>
              <a:rPr lang="en-US" sz="2400" dirty="0" err="1" smtClean="0"/>
              <a:t>equilibria</a:t>
            </a:r>
            <a:r>
              <a:rPr lang="en-US" sz="2400" dirty="0" smtClean="0"/>
              <a:t> 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875312"/>
              </p:ext>
            </p:extLst>
          </p:nvPr>
        </p:nvGraphicFramePr>
        <p:xfrm>
          <a:off x="527050" y="1855788"/>
          <a:ext cx="8121650" cy="404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81" name="数式" r:id="rId3" imgW="3517560" imgH="1752480" progId="Equation.3">
                  <p:embed/>
                </p:oleObj>
              </mc:Choice>
              <mc:Fallback>
                <p:oleObj name="数式" r:id="rId3" imgW="3517560" imgH="1752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7050" y="1855788"/>
                        <a:ext cx="8121650" cy="4046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151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8B6F-AF34-4213-9AE3-D78676FC2E31}" type="datetime1">
              <a:rPr lang="en-US" smtClean="0"/>
              <a:t>4/4/2012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6096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Determination of the chemical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515432"/>
              </p:ext>
            </p:extLst>
          </p:nvPr>
        </p:nvGraphicFramePr>
        <p:xfrm>
          <a:off x="946150" y="1090613"/>
          <a:ext cx="7235825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0" name="数式" r:id="rId3" imgW="2882880" imgH="2209680" progId="Equation.3">
                  <p:embed/>
                </p:oleObj>
              </mc:Choice>
              <mc:Fallback>
                <p:oleObj name="数式" r:id="rId3" imgW="2882880" imgH="2209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6150" y="1090613"/>
                        <a:ext cx="7235825" cy="510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005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6847-BF38-48D0-89DF-DBB3AAEC6E15}" type="datetime1">
              <a:rPr lang="en-US" smtClean="0"/>
              <a:t>4/4/2012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3511" y="172919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Chemical potential –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909923"/>
              </p:ext>
            </p:extLst>
          </p:nvPr>
        </p:nvGraphicFramePr>
        <p:xfrm>
          <a:off x="600075" y="757238"/>
          <a:ext cx="8018463" cy="451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45" name="数式" r:id="rId3" imgW="3555720" imgH="2006280" progId="Equation.3">
                  <p:embed/>
                </p:oleObj>
              </mc:Choice>
              <mc:Fallback>
                <p:oleObj name="数式" r:id="rId3" imgW="3555720" imgH="2006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" y="757238"/>
                        <a:ext cx="8018463" cy="451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015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E892-D74C-482D-B20D-1B75C1115C68}" type="datetime1">
              <a:rPr lang="en-US" smtClean="0"/>
              <a:t>4/4/2012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3511" y="172919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Law of “mass action”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5098945"/>
              </p:ext>
            </p:extLst>
          </p:nvPr>
        </p:nvGraphicFramePr>
        <p:xfrm>
          <a:off x="914400" y="838200"/>
          <a:ext cx="5068887" cy="374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86" name="数式" r:id="rId3" imgW="2247840" imgH="1663560" progId="Equation.3">
                  <p:embed/>
                </p:oleObj>
              </mc:Choice>
              <mc:Fallback>
                <p:oleObj name="数式" r:id="rId3" imgW="2247840" imgH="1663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838200"/>
                        <a:ext cx="5068887" cy="374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13394"/>
              </p:ext>
            </p:extLst>
          </p:nvPr>
        </p:nvGraphicFramePr>
        <p:xfrm>
          <a:off x="4848225" y="4143375"/>
          <a:ext cx="3092450" cy="214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87" name="数式" r:id="rId5" imgW="1371600" imgH="939600" progId="Equation.3">
                  <p:embed/>
                </p:oleObj>
              </mc:Choice>
              <mc:Fallback>
                <p:oleObj name="数式" r:id="rId5" imgW="1371600" imgH="939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8225" y="4143375"/>
                        <a:ext cx="3092450" cy="214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030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B40F-722A-4B5B-8ACD-6F804DF04FC6}" type="datetime1">
              <a:rPr lang="en-US" smtClean="0"/>
              <a:t>4/4/2012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2324261"/>
              </p:ext>
            </p:extLst>
          </p:nvPr>
        </p:nvGraphicFramePr>
        <p:xfrm>
          <a:off x="609600" y="381000"/>
          <a:ext cx="3092450" cy="214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17" name="数式" r:id="rId3" imgW="1371600" imgH="939600" progId="Equation.3">
                  <p:embed/>
                </p:oleObj>
              </mc:Choice>
              <mc:Fallback>
                <p:oleObj name="数式" r:id="rId3" imgW="1371600" imgH="939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1000"/>
                        <a:ext cx="3092450" cy="214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305476"/>
              </p:ext>
            </p:extLst>
          </p:nvPr>
        </p:nvGraphicFramePr>
        <p:xfrm>
          <a:off x="1143000" y="2590800"/>
          <a:ext cx="7162800" cy="226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18" name="数式" r:id="rId5" imgW="3035160" imgH="990360" progId="Equation.3">
                  <p:embed/>
                </p:oleObj>
              </mc:Choice>
              <mc:Fallback>
                <p:oleObj name="数式" r:id="rId5" imgW="3035160" imgH="990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590800"/>
                        <a:ext cx="7162800" cy="226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283932"/>
              </p:ext>
            </p:extLst>
          </p:nvPr>
        </p:nvGraphicFramePr>
        <p:xfrm>
          <a:off x="457200" y="4953000"/>
          <a:ext cx="7642225" cy="168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19" name="数式" r:id="rId7" imgW="3238200" imgH="736560" progId="Equation.3">
                  <p:embed/>
                </p:oleObj>
              </mc:Choice>
              <mc:Fallback>
                <p:oleObj name="数式" r:id="rId7" imgW="3238200" imgH="7365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953000"/>
                        <a:ext cx="7642225" cy="168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645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7F39-D503-43EB-9C7D-2976C15F70D9}" type="datetime1">
              <a:rPr lang="en-US" smtClean="0"/>
              <a:t>4/4/2012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5334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Other examples: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Ionization of H atom</a:t>
            </a:r>
            <a:endParaRPr lang="en-US" sz="24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608279"/>
              </p:ext>
            </p:extLst>
          </p:nvPr>
        </p:nvGraphicFramePr>
        <p:xfrm>
          <a:off x="2057400" y="1524000"/>
          <a:ext cx="4406900" cy="1964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05" name="数式" r:id="rId3" imgW="2108160" imgH="939600" progId="Equation.3">
                  <p:embed/>
                </p:oleObj>
              </mc:Choice>
              <mc:Fallback>
                <p:oleObj name="数式" r:id="rId3" imgW="2108160" imgH="939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7400" y="1524000"/>
                        <a:ext cx="4406900" cy="19645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5095843"/>
              </p:ext>
            </p:extLst>
          </p:nvPr>
        </p:nvGraphicFramePr>
        <p:xfrm>
          <a:off x="903288" y="3811588"/>
          <a:ext cx="6716712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06" name="数式" r:id="rId5" imgW="3213000" imgH="736560" progId="Equation.3">
                  <p:embed/>
                </p:oleObj>
              </mc:Choice>
              <mc:Fallback>
                <p:oleObj name="数式" r:id="rId5" imgW="3213000" imgH="7365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288" y="3811588"/>
                        <a:ext cx="6716712" cy="153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829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50800"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16489</TotalTime>
  <Words>173</Words>
  <Application>Microsoft Office PowerPoint</Application>
  <PresentationFormat>On-screen Show (4:3)</PresentationFormat>
  <Paragraphs>47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Theme</vt:lpstr>
      <vt:lpstr>数式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897</cp:revision>
  <cp:lastPrinted>2012-02-15T14:55:21Z</cp:lastPrinted>
  <dcterms:created xsi:type="dcterms:W3CDTF">2012-01-10T18:32:24Z</dcterms:created>
  <dcterms:modified xsi:type="dcterms:W3CDTF">2012-04-04T14:55:18Z</dcterms:modified>
</cp:coreProperties>
</file>