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handoutMasterIdLst>
    <p:handoutMasterId r:id="rId50"/>
  </p:handoutMasterIdLst>
  <p:sldIdLst>
    <p:sldId id="267" r:id="rId2"/>
    <p:sldId id="374" r:id="rId3"/>
    <p:sldId id="415" r:id="rId4"/>
    <p:sldId id="416" r:id="rId5"/>
    <p:sldId id="417" r:id="rId6"/>
    <p:sldId id="434" r:id="rId7"/>
    <p:sldId id="418" r:id="rId8"/>
    <p:sldId id="419" r:id="rId9"/>
    <p:sldId id="420" r:id="rId10"/>
    <p:sldId id="421" r:id="rId11"/>
    <p:sldId id="422" r:id="rId12"/>
    <p:sldId id="423" r:id="rId13"/>
    <p:sldId id="424" r:id="rId14"/>
    <p:sldId id="427" r:id="rId15"/>
    <p:sldId id="428" r:id="rId16"/>
    <p:sldId id="429" r:id="rId17"/>
    <p:sldId id="431" r:id="rId18"/>
    <p:sldId id="435" r:id="rId19"/>
    <p:sldId id="432" r:id="rId20"/>
    <p:sldId id="433" r:id="rId21"/>
    <p:sldId id="437" r:id="rId22"/>
    <p:sldId id="442" r:id="rId23"/>
    <p:sldId id="443" r:id="rId24"/>
    <p:sldId id="445" r:id="rId25"/>
    <p:sldId id="446" r:id="rId26"/>
    <p:sldId id="447" r:id="rId27"/>
    <p:sldId id="448" r:id="rId28"/>
    <p:sldId id="449" r:id="rId29"/>
    <p:sldId id="450" r:id="rId30"/>
    <p:sldId id="451" r:id="rId31"/>
    <p:sldId id="453" r:id="rId32"/>
    <p:sldId id="454" r:id="rId33"/>
    <p:sldId id="455" r:id="rId34"/>
    <p:sldId id="456" r:id="rId35"/>
    <p:sldId id="458" r:id="rId36"/>
    <p:sldId id="464" r:id="rId37"/>
    <p:sldId id="465" r:id="rId38"/>
    <p:sldId id="466" r:id="rId39"/>
    <p:sldId id="467" r:id="rId40"/>
    <p:sldId id="468" r:id="rId41"/>
    <p:sldId id="469" r:id="rId42"/>
    <p:sldId id="470" r:id="rId43"/>
    <p:sldId id="471" r:id="rId44"/>
    <p:sldId id="472" r:id="rId45"/>
    <p:sldId id="473" r:id="rId46"/>
    <p:sldId id="474" r:id="rId47"/>
    <p:sldId id="475" r:id="rId4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5AD9"/>
    <a:srgbClr val="CC00CC"/>
    <a:srgbClr val="4B30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0" autoAdjust="0"/>
    <p:restoredTop sz="96176" autoAdjust="0"/>
  </p:normalViewPr>
  <p:slideViewPr>
    <p:cSldViewPr>
      <p:cViewPr varScale="1">
        <p:scale>
          <a:sx n="65" d="100"/>
          <a:sy n="65" d="100"/>
        </p:scale>
        <p:origin x="-618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6" d="100"/>
        <a:sy n="5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6.wmf"/><Relationship Id="rId1" Type="http://schemas.openxmlformats.org/officeDocument/2006/relationships/image" Target="../media/image58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0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1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6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0.vml.rels><?xml version="1.0" encoding="UTF-8" standalone="yes"?>
<Relationships xmlns="http://schemas.openxmlformats.org/package/2006/relationships"><Relationship Id="rId2" Type="http://schemas.openxmlformats.org/officeDocument/2006/relationships/image" Target="../media/image64.wmf"/><Relationship Id="rId1" Type="http://schemas.openxmlformats.org/officeDocument/2006/relationships/image" Target="../media/image63.wmf"/></Relationships>
</file>

<file path=ppt/drawings/_rels/vmlDrawing3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6.wmf"/><Relationship Id="rId1" Type="http://schemas.openxmlformats.org/officeDocument/2006/relationships/image" Target="../media/image65.w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8.w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0.w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1.w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2.w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4.w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5.w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6.wmf"/></Relationships>
</file>

<file path=ppt/drawings/_rels/vmlDrawing3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1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300"/>
            </a:lvl1pPr>
          </a:lstStyle>
          <a:p>
            <a:fld id="{567070FD-CC2F-49DC-937B-54A5FFA27C60}" type="datetimeFigureOut">
              <a:rPr lang="en-US" smtClean="0"/>
              <a:t>4/8/2012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89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300"/>
            </a:lvl1pPr>
          </a:lstStyle>
          <a:p>
            <a:fld id="{7207BF41-931B-429E-8CBB-4B52882D5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82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4/8/2012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8" tIns="48325" rIns="96648" bIns="4832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48" tIns="48325" rIns="96648" bIns="4832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91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77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AFE0-8502-479E-8BAE-C7F6C84F7498}" type="datetime1">
              <a:rPr lang="en-US" smtClean="0"/>
              <a:t>4/8/2012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8E2BA-762B-421F-940B-2067144483BC}" type="datetime1">
              <a:rPr lang="en-US" smtClean="0"/>
              <a:t>4/8/2012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EB1CE-CCCB-42E7-B60D-BE2E16543ADC}" type="datetime1">
              <a:rPr lang="en-US" smtClean="0"/>
              <a:t>4/8/2012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A7C4-70E0-4F32-B5A3-4ABBC4BBCDD4}" type="datetime1">
              <a:rPr lang="en-US" smtClean="0"/>
              <a:t>4/8/2012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2AD38-4F87-468B-A361-9A9175C083E5}" type="datetime1">
              <a:rPr lang="en-US" smtClean="0"/>
              <a:t>4/8/2012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0CDD2-16E1-4249-800A-B528F65D524A}" type="datetime1">
              <a:rPr lang="en-US" smtClean="0"/>
              <a:t>4/8/2012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5B16A-4A74-4BAA-AFFA-D94C6ABAF638}" type="datetime1">
              <a:rPr lang="en-US" smtClean="0"/>
              <a:t>4/8/2012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29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02A20-06DA-43DD-A463-976C5DE98EAD}" type="datetime1">
              <a:rPr lang="en-US" smtClean="0"/>
              <a:t>4/8/2012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DD8AA-EDDC-4DE2-9851-90BD9712C0AB}" type="datetime1">
              <a:rPr lang="en-US" smtClean="0"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F6472-7FE6-4D80-B7C4-A9A519BB6B6A}" type="datetime1">
              <a:rPr lang="en-US" smtClean="0"/>
              <a:t>4/8/2012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96D34-1CFA-403D-AB0E-8D52C4F53573}" type="datetime1">
              <a:rPr lang="en-US" smtClean="0"/>
              <a:t>4/8/2012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AA0AB-51C1-426A-B39E-CB3560CBD2E8}" type="datetime1">
              <a:rPr lang="en-US" smtClean="0"/>
              <a:t>4/8/2012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341/641 Spring 2012 -- Lecture 29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7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2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image" Target="../media/image26.png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20.bin"/><Relationship Id="rId9" Type="http://schemas.openxmlformats.org/officeDocument/2006/relationships/image" Target="../media/image25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7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image" Target="../media/image33.wmf"/><Relationship Id="rId3" Type="http://schemas.openxmlformats.org/officeDocument/2006/relationships/image" Target="../media/image35.png"/><Relationship Id="rId7" Type="http://schemas.openxmlformats.org/officeDocument/2006/relationships/image" Target="../media/image30.wmf"/><Relationship Id="rId12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32.wmf"/><Relationship Id="rId5" Type="http://schemas.openxmlformats.org/officeDocument/2006/relationships/image" Target="../media/image29.wmf"/><Relationship Id="rId15" Type="http://schemas.openxmlformats.org/officeDocument/2006/relationships/image" Target="../media/image34.wmf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5.bin"/><Relationship Id="rId9" Type="http://schemas.openxmlformats.org/officeDocument/2006/relationships/image" Target="../media/image31.wmf"/><Relationship Id="rId14" Type="http://schemas.openxmlformats.org/officeDocument/2006/relationships/oleObject" Target="../embeddings/oleObject30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3" Type="http://schemas.openxmlformats.org/officeDocument/2006/relationships/oleObject" Target="../embeddings/oleObject31.bin"/><Relationship Id="rId7" Type="http://schemas.openxmlformats.org/officeDocument/2006/relationships/image" Target="../media/image3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32.bin"/><Relationship Id="rId5" Type="http://schemas.openxmlformats.org/officeDocument/2006/relationships/image" Target="../media/image39.png"/><Relationship Id="rId4" Type="http://schemas.openxmlformats.org/officeDocument/2006/relationships/image" Target="../media/image36.wmf"/><Relationship Id="rId9" Type="http://schemas.openxmlformats.org/officeDocument/2006/relationships/image" Target="../media/image38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40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41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42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43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7" Type="http://schemas.openxmlformats.org/officeDocument/2006/relationships/image" Target="../media/image4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39.bin"/><Relationship Id="rId5" Type="http://schemas.openxmlformats.org/officeDocument/2006/relationships/image" Target="../media/image46.png"/><Relationship Id="rId4" Type="http://schemas.openxmlformats.org/officeDocument/2006/relationships/image" Target="../media/image44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47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51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50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53.w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52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56.wmf"/><Relationship Id="rId5" Type="http://schemas.openxmlformats.org/officeDocument/2006/relationships/oleObject" Target="../embeddings/oleObject49.bin"/><Relationship Id="rId4" Type="http://schemas.openxmlformats.org/officeDocument/2006/relationships/image" Target="../media/image55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56.wmf"/><Relationship Id="rId5" Type="http://schemas.openxmlformats.org/officeDocument/2006/relationships/oleObject" Target="../embeddings/oleObject52.bin"/><Relationship Id="rId4" Type="http://schemas.openxmlformats.org/officeDocument/2006/relationships/image" Target="../media/image58.wmf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7.vml"/><Relationship Id="rId4" Type="http://schemas.openxmlformats.org/officeDocument/2006/relationships/image" Target="../media/image60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8.vml"/><Relationship Id="rId4" Type="http://schemas.openxmlformats.org/officeDocument/2006/relationships/image" Target="../media/image61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9.vml"/><Relationship Id="rId4" Type="http://schemas.openxmlformats.org/officeDocument/2006/relationships/image" Target="../media/image62.w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0.vml"/><Relationship Id="rId6" Type="http://schemas.openxmlformats.org/officeDocument/2006/relationships/image" Target="../media/image64.wmf"/><Relationship Id="rId5" Type="http://schemas.openxmlformats.org/officeDocument/2006/relationships/oleObject" Target="../embeddings/oleObject57.bin"/><Relationship Id="rId4" Type="http://schemas.openxmlformats.org/officeDocument/2006/relationships/image" Target="../media/image63.w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7" Type="http://schemas.openxmlformats.org/officeDocument/2006/relationships/image" Target="../media/image6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1.vml"/><Relationship Id="rId6" Type="http://schemas.openxmlformats.org/officeDocument/2006/relationships/oleObject" Target="../embeddings/oleObject59.bin"/><Relationship Id="rId5" Type="http://schemas.openxmlformats.org/officeDocument/2006/relationships/image" Target="../media/image65.wmf"/><Relationship Id="rId4" Type="http://schemas.openxmlformats.org/officeDocument/2006/relationships/oleObject" Target="../embeddings/oleObject58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2.vml"/><Relationship Id="rId4" Type="http://schemas.openxmlformats.org/officeDocument/2006/relationships/image" Target="../media/image68.wmf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3.vml"/><Relationship Id="rId4" Type="http://schemas.openxmlformats.org/officeDocument/2006/relationships/image" Target="../media/image70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4.vml"/><Relationship Id="rId4" Type="http://schemas.openxmlformats.org/officeDocument/2006/relationships/image" Target="../media/image71.w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5.vml"/><Relationship Id="rId4" Type="http://schemas.openxmlformats.org/officeDocument/2006/relationships/image" Target="../media/image72.w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6.vml"/><Relationship Id="rId4" Type="http://schemas.openxmlformats.org/officeDocument/2006/relationships/image" Target="../media/image74.w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7.vml"/><Relationship Id="rId4" Type="http://schemas.openxmlformats.org/officeDocument/2006/relationships/image" Target="../media/image75.wmf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8.vml"/><Relationship Id="rId4" Type="http://schemas.openxmlformats.org/officeDocument/2006/relationships/image" Target="../media/image76.wmf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9.vml"/><Relationship Id="rId4" Type="http://schemas.openxmlformats.org/officeDocument/2006/relationships/image" Target="../media/image77.wmf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80C0-5D7B-456E-BC2D-9481CF2D9A9C}" type="datetime1">
              <a:rPr lang="en-US" smtClean="0"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914400"/>
            <a:ext cx="75438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341/641 </a:t>
            </a:r>
          </a:p>
          <a:p>
            <a:pPr algn="ctr"/>
            <a:r>
              <a:rPr lang="en-US" sz="3200" b="1" dirty="0" smtClean="0"/>
              <a:t>Thermodynamics and Statistical Physics</a:t>
            </a:r>
          </a:p>
          <a:p>
            <a:pPr algn="ctr"/>
            <a:endParaRPr lang="en-US" sz="3200" b="1" dirty="0" smtClean="0"/>
          </a:p>
          <a:p>
            <a:pPr algn="ctr"/>
            <a:r>
              <a:rPr lang="en-US" sz="3200" b="1" dirty="0" smtClean="0"/>
              <a:t>Lecture </a:t>
            </a:r>
            <a:r>
              <a:rPr lang="en-US" sz="3200" b="1" dirty="0" smtClean="0"/>
              <a:t>29</a:t>
            </a:r>
            <a:endParaRPr lang="en-US" sz="3200" b="1" dirty="0" smtClean="0"/>
          </a:p>
          <a:p>
            <a:pPr algn="ctr"/>
            <a:endParaRPr lang="en-US" sz="2000" b="1" dirty="0"/>
          </a:p>
          <a:p>
            <a:pPr algn="ctr"/>
            <a:r>
              <a:rPr lang="en-US" sz="2400" dirty="0" smtClean="0"/>
              <a:t>Review (Chapters 5-7 </a:t>
            </a:r>
            <a:r>
              <a:rPr lang="en-US" sz="2400" dirty="0" smtClean="0"/>
              <a:t>in STP)</a:t>
            </a:r>
          </a:p>
          <a:p>
            <a:pPr marL="914400" lvl="1" indent="-457200">
              <a:buFont typeface="+mj-lt"/>
              <a:buAutoNum type="alphaUcPeriod"/>
            </a:pPr>
            <a:endParaRPr lang="en-US" sz="2400" dirty="0" smtClean="0"/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dirty="0" smtClean="0"/>
              <a:t>Magnetic systems; </a:t>
            </a:r>
            <a:r>
              <a:rPr lang="en-US" sz="2400" dirty="0" err="1" smtClean="0"/>
              <a:t>Ising</a:t>
            </a:r>
            <a:r>
              <a:rPr lang="en-US" sz="2400" dirty="0" smtClean="0"/>
              <a:t> model</a:t>
            </a:r>
            <a:endParaRPr lang="en-US" sz="2400" dirty="0" smtClean="0"/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dirty="0" smtClean="0"/>
              <a:t>Fermi statistics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dirty="0" smtClean="0"/>
              <a:t>Bose statistics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dirty="0" smtClean="0"/>
              <a:t>Phase transformations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dirty="0" smtClean="0"/>
              <a:t>Chemical </a:t>
            </a:r>
            <a:r>
              <a:rPr lang="en-US" sz="2400" dirty="0" err="1" smtClean="0"/>
              <a:t>equilibria</a:t>
            </a:r>
            <a:endParaRPr lang="en-US" sz="2400" dirty="0" smtClean="0"/>
          </a:p>
          <a:p>
            <a:pPr marL="457200" indent="-457200">
              <a:buFont typeface="+mj-lt"/>
              <a:buAutoNum type="alphaUcPeriod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83686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ED079-5883-46CD-84DF-AF54CDF051B2}" type="datetime1">
              <a:rPr lang="en-US" smtClean="0"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2286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1-dimensional </a:t>
            </a:r>
            <a:r>
              <a:rPr lang="en-US" sz="2400" dirty="0" err="1" smtClean="0"/>
              <a:t>Ising</a:t>
            </a:r>
            <a:r>
              <a:rPr lang="en-US" sz="2400" dirty="0" smtClean="0"/>
              <a:t> system of N spins with periodic boundary conditions (s</a:t>
            </a:r>
            <a:r>
              <a:rPr lang="en-US" sz="2400" baseline="-25000" dirty="0" smtClean="0"/>
              <a:t>N+1</a:t>
            </a:r>
            <a:r>
              <a:rPr lang="en-US" sz="2400" dirty="0" smtClean="0"/>
              <a:t>=s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    (continued)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6174883"/>
              </p:ext>
            </p:extLst>
          </p:nvPr>
        </p:nvGraphicFramePr>
        <p:xfrm>
          <a:off x="457200" y="1168400"/>
          <a:ext cx="8331200" cy="375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324" name="数式" r:id="rId3" imgW="4165560" imgH="1879560" progId="Equation.3">
                  <p:embed/>
                </p:oleObj>
              </mc:Choice>
              <mc:Fallback>
                <p:oleObj name="数式" r:id="rId3" imgW="4165560" imgH="18795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1168400"/>
                        <a:ext cx="8331200" cy="375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0248142"/>
              </p:ext>
            </p:extLst>
          </p:nvPr>
        </p:nvGraphicFramePr>
        <p:xfrm>
          <a:off x="1066799" y="5334000"/>
          <a:ext cx="552249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325" name="数式" r:id="rId5" imgW="1942920" imgH="241200" progId="Equation.3">
                  <p:embed/>
                </p:oleObj>
              </mc:Choice>
              <mc:Fallback>
                <p:oleObj name="数式" r:id="rId5" imgW="19429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799" y="5334000"/>
                        <a:ext cx="552249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4602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ED079-5883-46CD-84DF-AF54CDF051B2}" type="datetime1">
              <a:rPr lang="en-US" smtClean="0"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2286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1-dimensional </a:t>
            </a:r>
            <a:r>
              <a:rPr lang="en-US" sz="2400" dirty="0" err="1" smtClean="0"/>
              <a:t>Ising</a:t>
            </a:r>
            <a:r>
              <a:rPr lang="en-US" sz="2400" dirty="0" smtClean="0"/>
              <a:t> system of N spins with periodic boundary conditions (s</a:t>
            </a:r>
            <a:r>
              <a:rPr lang="en-US" sz="2400" baseline="-25000" dirty="0" smtClean="0"/>
              <a:t>N+1</a:t>
            </a:r>
            <a:r>
              <a:rPr lang="en-US" sz="2400" dirty="0" smtClean="0"/>
              <a:t>=s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    (continued)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4899651"/>
              </p:ext>
            </p:extLst>
          </p:nvPr>
        </p:nvGraphicFramePr>
        <p:xfrm>
          <a:off x="814388" y="1089025"/>
          <a:ext cx="6650037" cy="4906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31" name="数式" r:id="rId3" imgW="2616120" imgH="2006280" progId="Equation.3">
                  <p:embed/>
                </p:oleObj>
              </mc:Choice>
              <mc:Fallback>
                <p:oleObj name="数式" r:id="rId3" imgW="2616120" imgH="2006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4388" y="1089025"/>
                        <a:ext cx="6650037" cy="4906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6002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ED079-5883-46CD-84DF-AF54CDF051B2}" type="datetime1">
              <a:rPr lang="en-US" smtClean="0"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2286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1-dimensional </a:t>
            </a:r>
            <a:r>
              <a:rPr lang="en-US" sz="2400" dirty="0" err="1" smtClean="0"/>
              <a:t>Ising</a:t>
            </a:r>
            <a:r>
              <a:rPr lang="en-US" sz="2400" dirty="0" smtClean="0"/>
              <a:t> system of N spins with periodic boundary conditions (s</a:t>
            </a:r>
            <a:r>
              <a:rPr lang="en-US" sz="2400" baseline="-25000" dirty="0" smtClean="0"/>
              <a:t>N+1</a:t>
            </a:r>
            <a:r>
              <a:rPr lang="en-US" sz="2400" dirty="0" smtClean="0"/>
              <a:t>=s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    (continued)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4553012"/>
              </p:ext>
            </p:extLst>
          </p:nvPr>
        </p:nvGraphicFramePr>
        <p:xfrm>
          <a:off x="323850" y="1262063"/>
          <a:ext cx="8475663" cy="468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355" name="数式" r:id="rId3" imgW="3695400" imgH="2120760" progId="Equation.3">
                  <p:embed/>
                </p:oleObj>
              </mc:Choice>
              <mc:Fallback>
                <p:oleObj name="数式" r:id="rId3" imgW="3695400" imgH="2120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262063"/>
                        <a:ext cx="8475663" cy="4681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0309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ED079-5883-46CD-84DF-AF54CDF051B2}" type="datetime1">
              <a:rPr lang="en-US" smtClean="0"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/>
          </a:p>
        </p:txBody>
      </p:sp>
      <p:pic>
        <p:nvPicPr>
          <p:cNvPr id="149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057400"/>
            <a:ext cx="59436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1486331"/>
              </p:ext>
            </p:extLst>
          </p:nvPr>
        </p:nvGraphicFramePr>
        <p:xfrm>
          <a:off x="609600" y="304800"/>
          <a:ext cx="5038725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379" name="数式" r:id="rId4" imgW="2197080" imgH="457200" progId="Equation.3">
                  <p:embed/>
                </p:oleObj>
              </mc:Choice>
              <mc:Fallback>
                <p:oleObj name="数式" r:id="rId4" imgW="21970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04800"/>
                        <a:ext cx="5038725" cy="1009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038600" y="5671458"/>
            <a:ext cx="12192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latin typeface="Symbol" pitchFamily="18" charset="2"/>
              </a:rPr>
              <a:t>b</a:t>
            </a:r>
            <a:r>
              <a:rPr lang="en-US" sz="2400" b="1" i="1" dirty="0" err="1" smtClean="0"/>
              <a:t>H</a:t>
            </a:r>
            <a:endParaRPr lang="en-US" sz="2400" b="1" i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457200" y="3276600"/>
            <a:ext cx="7620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Symbol" pitchFamily="18" charset="2"/>
              </a:rPr>
              <a:t>M/N</a:t>
            </a:r>
            <a:endParaRPr lang="en-US" sz="2400" b="1" i="1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2438400" y="3124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latin typeface="Symbol" pitchFamily="18" charset="2"/>
              </a:rPr>
              <a:t>b</a:t>
            </a:r>
            <a:r>
              <a:rPr lang="en-US" sz="2400" b="1" i="1" dirty="0" err="1" smtClean="0"/>
              <a:t>J</a:t>
            </a:r>
            <a:r>
              <a:rPr lang="en-US" sz="2400" b="1" i="1" dirty="0" smtClean="0"/>
              <a:t>=0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05000" y="22860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latin typeface="Symbol" pitchFamily="18" charset="2"/>
              </a:rPr>
              <a:t>b</a:t>
            </a:r>
            <a:r>
              <a:rPr lang="en-US" sz="2400" b="1" i="1" dirty="0" err="1" smtClean="0"/>
              <a:t>J</a:t>
            </a:r>
            <a:r>
              <a:rPr lang="en-US" sz="2400" b="1" i="1" dirty="0" smtClean="0"/>
              <a:t>=1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76400" y="17526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latin typeface="Symbol" pitchFamily="18" charset="2"/>
              </a:rPr>
              <a:t>b</a:t>
            </a:r>
            <a:r>
              <a:rPr lang="en-US" sz="2400" b="1" i="1" dirty="0" err="1" smtClean="0"/>
              <a:t>J</a:t>
            </a:r>
            <a:r>
              <a:rPr lang="en-US" sz="2400" b="1" i="1" dirty="0" smtClean="0"/>
              <a:t>=2</a:t>
            </a:r>
          </a:p>
        </p:txBody>
      </p:sp>
    </p:spTree>
    <p:extLst>
      <p:ext uri="{BB962C8B-B14F-4D97-AF65-F5344CB8AC3E}">
        <p14:creationId xmlns:p14="http://schemas.microsoft.com/office/powerpoint/2010/main" val="326818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E2A95-3E4E-46B3-BE9F-642B92323644}" type="datetime1">
              <a:rPr lang="en-US" smtClean="0"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5971633"/>
              </p:ext>
            </p:extLst>
          </p:nvPr>
        </p:nvGraphicFramePr>
        <p:xfrm>
          <a:off x="1289050" y="1074737"/>
          <a:ext cx="4806950" cy="540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451" name="数式" r:id="rId3" imgW="1892160" imgH="2209680" progId="Equation.3">
                  <p:embed/>
                </p:oleObj>
              </mc:Choice>
              <mc:Fallback>
                <p:oleObj name="数式" r:id="rId3" imgW="1892160" imgH="220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9050" y="1074737"/>
                        <a:ext cx="4806950" cy="540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4572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Mean field approximation for 1-dimensional </a:t>
            </a:r>
            <a:r>
              <a:rPr lang="en-US" sz="2400" dirty="0" err="1" smtClean="0"/>
              <a:t>Ising</a:t>
            </a:r>
            <a:r>
              <a:rPr lang="en-US" sz="2400" dirty="0" smtClean="0"/>
              <a:t> model</a:t>
            </a:r>
          </a:p>
        </p:txBody>
      </p:sp>
    </p:spTree>
    <p:extLst>
      <p:ext uri="{BB962C8B-B14F-4D97-AF65-F5344CB8AC3E}">
        <p14:creationId xmlns:p14="http://schemas.microsoft.com/office/powerpoint/2010/main" val="403136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76F1C-D2D5-4FC4-9EE3-F65F03D22B05}" type="datetime1">
              <a:rPr lang="en-US" smtClean="0"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1838487"/>
              </p:ext>
            </p:extLst>
          </p:nvPr>
        </p:nvGraphicFramePr>
        <p:xfrm>
          <a:off x="490893" y="1023938"/>
          <a:ext cx="8348307" cy="2709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475" name="数式" r:id="rId3" imgW="3822480" imgH="1244520" progId="Equation.3">
                  <p:embed/>
                </p:oleObj>
              </mc:Choice>
              <mc:Fallback>
                <p:oleObj name="数式" r:id="rId3" imgW="3822480" imgH="1244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893" y="1023938"/>
                        <a:ext cx="8348307" cy="2709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3810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Mean field partition function and Free energy:</a:t>
            </a:r>
          </a:p>
        </p:txBody>
      </p:sp>
    </p:spTree>
    <p:extLst>
      <p:ext uri="{BB962C8B-B14F-4D97-AF65-F5344CB8AC3E}">
        <p14:creationId xmlns:p14="http://schemas.microsoft.com/office/powerpoint/2010/main" val="104721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64741-1884-46D2-8D6A-87F2990367F6}" type="datetime1">
              <a:rPr lang="en-US" smtClean="0"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/>
          </a:p>
        </p:txBody>
      </p:sp>
      <p:pic>
        <p:nvPicPr>
          <p:cNvPr id="15257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394857"/>
            <a:ext cx="592455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7546084"/>
              </p:ext>
            </p:extLst>
          </p:nvPr>
        </p:nvGraphicFramePr>
        <p:xfrm>
          <a:off x="5357812" y="609600"/>
          <a:ext cx="3328988" cy="152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33" name="数式" r:id="rId4" imgW="1523880" imgH="698400" progId="Equation.3">
                  <p:embed/>
                </p:oleObj>
              </mc:Choice>
              <mc:Fallback>
                <p:oleObj name="数式" r:id="rId4" imgW="1523880" imgH="698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7812" y="609600"/>
                        <a:ext cx="3328988" cy="1520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9530370"/>
              </p:ext>
            </p:extLst>
          </p:nvPr>
        </p:nvGraphicFramePr>
        <p:xfrm>
          <a:off x="152400" y="533400"/>
          <a:ext cx="4689475" cy="151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34" name="数式" r:id="rId6" imgW="2044440" imgH="685800" progId="Equation.3">
                  <p:embed/>
                </p:oleObj>
              </mc:Choice>
              <mc:Fallback>
                <p:oleObj name="数式" r:id="rId6" imgW="204444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533400"/>
                        <a:ext cx="4689475" cy="1514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2286000" y="1981200"/>
            <a:ext cx="609600" cy="685800"/>
          </a:xfrm>
          <a:prstGeom prst="line">
            <a:avLst/>
          </a:prstGeom>
          <a:ln w="508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4333875" y="2057400"/>
            <a:ext cx="1304925" cy="609600"/>
          </a:xfrm>
          <a:prstGeom prst="line">
            <a:avLst/>
          </a:prstGeom>
          <a:ln w="508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191000" y="3574196"/>
            <a:ext cx="121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ymbol" pitchFamily="18" charset="2"/>
              </a:rPr>
              <a:t>b</a:t>
            </a:r>
            <a:r>
              <a:rPr lang="en-US" sz="2400" dirty="0" smtClean="0"/>
              <a:t>=1</a:t>
            </a:r>
          </a:p>
          <a:p>
            <a:r>
              <a:rPr lang="en-US" sz="2400" dirty="0" smtClean="0"/>
              <a:t>J=1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38600" y="6019800"/>
            <a:ext cx="12954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1700986"/>
              </p:ext>
            </p:extLst>
          </p:nvPr>
        </p:nvGraphicFramePr>
        <p:xfrm>
          <a:off x="881289" y="3574196"/>
          <a:ext cx="555625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35" name="数式" r:id="rId8" imgW="253800" imgH="253800" progId="Equation.3">
                  <p:embed/>
                </p:oleObj>
              </mc:Choice>
              <mc:Fallback>
                <p:oleObj name="数式" r:id="rId8" imgW="2538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1289" y="3574196"/>
                        <a:ext cx="555625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228600" y="762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One dimensional </a:t>
            </a:r>
            <a:r>
              <a:rPr lang="en-US" sz="2400" dirty="0" err="1" smtClean="0"/>
              <a:t>Ising</a:t>
            </a:r>
            <a:r>
              <a:rPr lang="en-US" sz="2400" dirty="0" smtClean="0"/>
              <a:t> model with periodic boundary conditions:</a:t>
            </a:r>
          </a:p>
        </p:txBody>
      </p:sp>
    </p:spTree>
    <p:extLst>
      <p:ext uri="{BB962C8B-B14F-4D97-AF65-F5344CB8AC3E}">
        <p14:creationId xmlns:p14="http://schemas.microsoft.com/office/powerpoint/2010/main" val="351984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64741-1884-46D2-8D6A-87F2990367F6}" type="datetime1">
              <a:rPr lang="en-US" smtClean="0"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7200" y="1525012"/>
            <a:ext cx="8382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Summary of qualitative results of </a:t>
            </a:r>
            <a:r>
              <a:rPr lang="en-US" sz="2400" dirty="0" err="1" smtClean="0"/>
              <a:t>Ising</a:t>
            </a:r>
            <a:r>
              <a:rPr lang="en-US" sz="2400" dirty="0" smtClean="0"/>
              <a:t> model systems :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en-US" sz="2400" dirty="0" smtClean="0"/>
              <a:t>Exact solutions of one-dimensional system show no phase transitions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en-US" sz="2400" dirty="0" smtClean="0"/>
              <a:t>Exact solution by Onsager for two-dimensions system shows phase transitions as a function of T in zero magnetic field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en-US" sz="2400" dirty="0" smtClean="0"/>
              <a:t>Mean field approximation shows phase transitions for all dimensions as a function of T in zero magnetic field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en-US" sz="2400" dirty="0" smtClean="0"/>
              <a:t>Mean field approximation for fixed T as a function of magnetic field is qualitatively similar to exact solution for one dimension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11929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64741-1884-46D2-8D6A-87F2990367F6}" type="datetime1">
              <a:rPr lang="en-US" smtClean="0"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1508752"/>
              </p:ext>
            </p:extLst>
          </p:nvPr>
        </p:nvGraphicFramePr>
        <p:xfrm>
          <a:off x="457200" y="1639887"/>
          <a:ext cx="4872037" cy="186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650" name="数式" r:id="rId3" imgW="1917360" imgH="761760" progId="Equation.3">
                  <p:embed/>
                </p:oleObj>
              </mc:Choice>
              <mc:Fallback>
                <p:oleObj name="数式" r:id="rId3" imgW="1917360" imgH="761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639887"/>
                        <a:ext cx="4872037" cy="186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800" y="533400"/>
            <a:ext cx="716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Self-consistency condition for mean field </a:t>
            </a:r>
            <a:r>
              <a:rPr lang="en-US" sz="2400" dirty="0" smtClean="0"/>
              <a:t>treatment for general system with </a:t>
            </a:r>
            <a:r>
              <a:rPr lang="en-US" sz="2400" i="1" dirty="0" smtClean="0"/>
              <a:t>q</a:t>
            </a:r>
            <a:r>
              <a:rPr lang="en-US" sz="2400" dirty="0" smtClean="0"/>
              <a:t> nearest neighbors </a:t>
            </a:r>
            <a:endParaRPr lang="en-US" sz="2400" dirty="0" smtClean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5915482"/>
              </p:ext>
            </p:extLst>
          </p:nvPr>
        </p:nvGraphicFramePr>
        <p:xfrm>
          <a:off x="1143000" y="3460750"/>
          <a:ext cx="6034088" cy="301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651" name="数式" r:id="rId5" imgW="2374560" imgH="1231560" progId="Equation.3">
                  <p:embed/>
                </p:oleObj>
              </mc:Choice>
              <mc:Fallback>
                <p:oleObj name="数式" r:id="rId5" imgW="2374560" imgH="1231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460750"/>
                        <a:ext cx="6034088" cy="301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9702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64741-1884-46D2-8D6A-87F2990367F6}" type="datetime1">
              <a:rPr lang="en-US" smtClean="0"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/>
          </a:p>
        </p:txBody>
      </p:sp>
      <p:pic>
        <p:nvPicPr>
          <p:cNvPr id="160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76400"/>
            <a:ext cx="38100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6166136"/>
              </p:ext>
            </p:extLst>
          </p:nvPr>
        </p:nvGraphicFramePr>
        <p:xfrm>
          <a:off x="990600" y="685800"/>
          <a:ext cx="3582988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656" name="数式" r:id="rId4" imgW="1409400" imgH="215640" progId="Equation.3">
                  <p:embed/>
                </p:oleObj>
              </mc:Choice>
              <mc:Fallback>
                <p:oleObj name="数式" r:id="rId4" imgW="14094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685800"/>
                        <a:ext cx="3582988" cy="52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9662714"/>
              </p:ext>
            </p:extLst>
          </p:nvPr>
        </p:nvGraphicFramePr>
        <p:xfrm>
          <a:off x="3476625" y="3061154"/>
          <a:ext cx="158115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657" name="数式" r:id="rId6" imgW="622080" imgH="203040" progId="Equation.3">
                  <p:embed/>
                </p:oleObj>
              </mc:Choice>
              <mc:Fallback>
                <p:oleObj name="数式" r:id="rId6" imgW="6220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6625" y="3061154"/>
                        <a:ext cx="1581150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6828819"/>
              </p:ext>
            </p:extLst>
          </p:nvPr>
        </p:nvGraphicFramePr>
        <p:xfrm>
          <a:off x="4006850" y="2133600"/>
          <a:ext cx="122555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658" name="数式" r:id="rId8" imgW="482400" imgH="203040" progId="Equation.3">
                  <p:embed/>
                </p:oleObj>
              </mc:Choice>
              <mc:Fallback>
                <p:oleObj name="数式" r:id="rId8" imgW="4824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6850" y="2133600"/>
                        <a:ext cx="1225550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654630"/>
              </p:ext>
            </p:extLst>
          </p:nvPr>
        </p:nvGraphicFramePr>
        <p:xfrm>
          <a:off x="2438400" y="1828800"/>
          <a:ext cx="1290638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659" name="数式" r:id="rId10" imgW="507960" imgH="203040" progId="Equation.3">
                  <p:embed/>
                </p:oleObj>
              </mc:Choice>
              <mc:Fallback>
                <p:oleObj name="数式" r:id="rId10" imgW="5079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828800"/>
                        <a:ext cx="1290638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8840331"/>
              </p:ext>
            </p:extLst>
          </p:nvPr>
        </p:nvGraphicFramePr>
        <p:xfrm>
          <a:off x="4090988" y="1711325"/>
          <a:ext cx="1547812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660" name="数式" r:id="rId12" imgW="609480" imgH="203040" progId="Equation.3">
                  <p:embed/>
                </p:oleObj>
              </mc:Choice>
              <mc:Fallback>
                <p:oleObj name="数式" r:id="rId12" imgW="6094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0988" y="1711325"/>
                        <a:ext cx="1547812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Oval 9"/>
          <p:cNvSpPr/>
          <p:nvPr/>
        </p:nvSpPr>
        <p:spPr>
          <a:xfrm>
            <a:off x="3886200" y="1948544"/>
            <a:ext cx="152400" cy="152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038600" y="1796142"/>
            <a:ext cx="152400" cy="152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4305568"/>
              </p:ext>
            </p:extLst>
          </p:nvPr>
        </p:nvGraphicFramePr>
        <p:xfrm>
          <a:off x="4799013" y="3690938"/>
          <a:ext cx="4160837" cy="161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661" name="数式" r:id="rId14" imgW="1638000" imgH="660240" progId="Equation.3">
                  <p:embed/>
                </p:oleObj>
              </mc:Choice>
              <mc:Fallback>
                <p:oleObj name="数式" r:id="rId14" imgW="163800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9013" y="3690938"/>
                        <a:ext cx="4160837" cy="161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81000" y="228600"/>
            <a:ext cx="5943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Mean field self-consistency condition: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3400" y="57150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ym typeface="Wingdings" pitchFamily="2" charset="2"/>
              </a:rPr>
              <a:t>Mean field solutions exhibit “critical behavior” (phase transition) at </a:t>
            </a:r>
            <a:r>
              <a:rPr lang="en-US" sz="2400" dirty="0" err="1" smtClean="0">
                <a:latin typeface="Symbol" pitchFamily="18" charset="2"/>
                <a:sym typeface="Wingdings" pitchFamily="2" charset="2"/>
              </a:rPr>
              <a:t>b</a:t>
            </a:r>
            <a:r>
              <a:rPr lang="en-US" sz="2400" baseline="-25000" dirty="0" err="1" smtClean="0">
                <a:sym typeface="Wingdings" pitchFamily="2" charset="2"/>
              </a:rPr>
              <a:t>c</a:t>
            </a:r>
            <a:r>
              <a:rPr lang="en-US" sz="2400" dirty="0" err="1" smtClean="0">
                <a:sym typeface="Wingdings" pitchFamily="2" charset="2"/>
              </a:rPr>
              <a:t>Jq</a:t>
            </a:r>
            <a:r>
              <a:rPr lang="en-US" sz="2400" dirty="0" smtClean="0">
                <a:sym typeface="Wingdings" pitchFamily="2" charset="2"/>
              </a:rPr>
              <a:t>=1.</a:t>
            </a:r>
            <a:endParaRPr lang="en-US" sz="2400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1219200" y="24384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H=0</a:t>
            </a:r>
          </a:p>
        </p:txBody>
      </p:sp>
    </p:spTree>
    <p:extLst>
      <p:ext uri="{BB962C8B-B14F-4D97-AF65-F5344CB8AC3E}">
        <p14:creationId xmlns:p14="http://schemas.microsoft.com/office/powerpoint/2010/main" val="85138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53B32-8EAB-4CA8-A64D-33F10DB71479}" type="datetime1">
              <a:rPr lang="en-US" smtClean="0"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54864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</a:t>
            </a:r>
            <a:r>
              <a:rPr lang="en-US" sz="2400" dirty="0" smtClean="0"/>
              <a:t>econd exam:   April  9-13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      -- student presentations 4/30, 5/2 (need to pick topics)</a:t>
            </a:r>
          </a:p>
          <a:p>
            <a:endParaRPr lang="en-US" sz="2400" dirty="0" smtClean="0"/>
          </a:p>
        </p:txBody>
      </p:sp>
      <p:pic>
        <p:nvPicPr>
          <p:cNvPr id="26112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05" t="25820" r="37020" b="4555"/>
          <a:stretch/>
        </p:blipFill>
        <p:spPr bwMode="auto">
          <a:xfrm>
            <a:off x="1882140" y="609600"/>
            <a:ext cx="5814060" cy="4807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ight Arrow 5"/>
          <p:cNvSpPr/>
          <p:nvPr/>
        </p:nvSpPr>
        <p:spPr>
          <a:xfrm>
            <a:off x="1691640" y="4343400"/>
            <a:ext cx="381000" cy="2286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7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64741-1884-46D2-8D6A-87F2990367F6}" type="datetime1">
              <a:rPr lang="en-US" smtClean="0"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200" y="228600"/>
            <a:ext cx="5943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Mean field self-consistency condition for </a:t>
            </a:r>
            <a:r>
              <a:rPr lang="en-US" sz="2400" i="1" dirty="0" smtClean="0"/>
              <a:t>H</a:t>
            </a:r>
            <a:r>
              <a:rPr lang="en-US" sz="2400" dirty="0" smtClean="0"/>
              <a:t>=0: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3333759"/>
              </p:ext>
            </p:extLst>
          </p:nvPr>
        </p:nvGraphicFramePr>
        <p:xfrm>
          <a:off x="6019800" y="228600"/>
          <a:ext cx="2871787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624" name="数式" r:id="rId3" imgW="1130040" imgH="215640" progId="Equation.3">
                  <p:embed/>
                </p:oleObj>
              </mc:Choice>
              <mc:Fallback>
                <p:oleObj name="数式" r:id="rId3" imgW="113004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228600"/>
                        <a:ext cx="2871787" cy="52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3849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362200"/>
            <a:ext cx="38100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52400" y="36576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86000" y="60153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T/</a:t>
            </a:r>
            <a:r>
              <a:rPr lang="en-US" sz="2400" i="1" dirty="0" err="1" smtClean="0"/>
              <a:t>T</a:t>
            </a:r>
            <a:r>
              <a:rPr lang="en-US" sz="2400" i="1" baseline="-25000" dirty="0" err="1" smtClean="0"/>
              <a:t>c</a:t>
            </a:r>
            <a:endParaRPr lang="en-US" sz="2400" i="1" baseline="-25000" dirty="0" smtClean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3023278"/>
              </p:ext>
            </p:extLst>
          </p:nvPr>
        </p:nvGraphicFramePr>
        <p:xfrm>
          <a:off x="152400" y="762000"/>
          <a:ext cx="7292976" cy="174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625" name="数式" r:id="rId6" imgW="2869920" imgH="711000" progId="Equation.3">
                  <p:embed/>
                </p:oleObj>
              </mc:Choice>
              <mc:Fallback>
                <p:oleObj name="数式" r:id="rId6" imgW="286992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762000"/>
                        <a:ext cx="7292976" cy="1741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4973998"/>
              </p:ext>
            </p:extLst>
          </p:nvPr>
        </p:nvGraphicFramePr>
        <p:xfrm>
          <a:off x="4343400" y="2971800"/>
          <a:ext cx="4808538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626" name="数式" r:id="rId8" imgW="1892160" imgH="634680" progId="Equation.3">
                  <p:embed/>
                </p:oleObj>
              </mc:Choice>
              <mc:Fallback>
                <p:oleObj name="数式" r:id="rId8" imgW="1892160" imgH="6346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2971800"/>
                        <a:ext cx="4808538" cy="155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7579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E5401-6699-4883-8D24-57E0533492EC}" type="datetime1">
              <a:rPr lang="en-US" smtClean="0"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3048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Summary of results for mean field treatment of </a:t>
            </a:r>
            <a:r>
              <a:rPr lang="en-US" sz="2400" dirty="0" err="1" smtClean="0"/>
              <a:t>Ising</a:t>
            </a:r>
            <a:r>
              <a:rPr lang="en-US" sz="2400" dirty="0" smtClean="0"/>
              <a:t> </a:t>
            </a:r>
            <a:r>
              <a:rPr lang="en-US" sz="2400" dirty="0" smtClean="0"/>
              <a:t>model</a:t>
            </a:r>
            <a:endParaRPr lang="en-US" sz="2400" dirty="0" smtClean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6448832"/>
              </p:ext>
            </p:extLst>
          </p:nvPr>
        </p:nvGraphicFramePr>
        <p:xfrm>
          <a:off x="838200" y="781213"/>
          <a:ext cx="5472112" cy="541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682" name="数式" r:id="rId3" imgW="2793960" imgH="2869920" progId="Equation.3">
                  <p:embed/>
                </p:oleObj>
              </mc:Choice>
              <mc:Fallback>
                <p:oleObj name="数式" r:id="rId3" imgW="2793960" imgH="2869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781213"/>
                        <a:ext cx="5472112" cy="541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226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ABA3A-4AA1-4CC5-ABEF-C408F44BDBAA}" type="datetime1">
              <a:rPr lang="en-US" smtClean="0"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3048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Behavior of magnetic susceptibility (in scaled units):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3073033"/>
              </p:ext>
            </p:extLst>
          </p:nvPr>
        </p:nvGraphicFramePr>
        <p:xfrm>
          <a:off x="1619250" y="1054071"/>
          <a:ext cx="6000750" cy="52829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802" name="数式" r:id="rId3" imgW="2920680" imgH="2666880" progId="Equation.3">
                  <p:embed/>
                </p:oleObj>
              </mc:Choice>
              <mc:Fallback>
                <p:oleObj name="数式" r:id="rId3" imgW="2920680" imgH="2666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1054071"/>
                        <a:ext cx="6000750" cy="52829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647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ABA3A-4AA1-4CC5-ABEF-C408F44BDBAA}" type="datetime1">
              <a:rPr lang="en-US" smtClean="0"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1524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Behavior of magnetic susceptibility (in scaled units)  --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8949590"/>
              </p:ext>
            </p:extLst>
          </p:nvPr>
        </p:nvGraphicFramePr>
        <p:xfrm>
          <a:off x="1571625" y="457200"/>
          <a:ext cx="5667375" cy="600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826" name="数式" r:id="rId3" imgW="3352680" imgH="3682800" progId="Equation.3">
                  <p:embed/>
                </p:oleObj>
              </mc:Choice>
              <mc:Fallback>
                <p:oleObj name="数式" r:id="rId3" imgW="3352680" imgH="3682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25" y="457200"/>
                        <a:ext cx="5667375" cy="600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715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8E3E2-32F5-434C-9B52-C24337FA7D53}" type="datetime1">
              <a:rPr lang="en-US" smtClean="0"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2000" y="838200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Interacting systems – N identical particles of mass m: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Classical treatment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4224765"/>
              </p:ext>
            </p:extLst>
          </p:nvPr>
        </p:nvGraphicFramePr>
        <p:xfrm>
          <a:off x="609600" y="1669197"/>
          <a:ext cx="6705600" cy="45792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874" name="数式" r:id="rId3" imgW="3873240" imgH="2565360" progId="Equation.3">
                  <p:embed/>
                </p:oleObj>
              </mc:Choice>
              <mc:Fallback>
                <p:oleObj name="数式" r:id="rId3" imgW="3873240" imgH="2565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669197"/>
                        <a:ext cx="6705600" cy="45792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0053" y="19235"/>
            <a:ext cx="701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Many particle systems with translational degrees of freedom – Chapter 6 of STP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3119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6C55-1419-4A6C-BBD1-5F32A38CC822}" type="datetime1">
              <a:rPr lang="en-US" smtClean="0"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3422353"/>
              </p:ext>
            </p:extLst>
          </p:nvPr>
        </p:nvGraphicFramePr>
        <p:xfrm>
          <a:off x="895349" y="881063"/>
          <a:ext cx="6115051" cy="167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904" name="数式" r:id="rId3" imgW="3251160" imgH="939600" progId="Equation.3">
                  <p:embed/>
                </p:oleObj>
              </mc:Choice>
              <mc:Fallback>
                <p:oleObj name="数式" r:id="rId3" imgW="325116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5349" y="881063"/>
                        <a:ext cx="6115051" cy="1677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5800" y="304800"/>
            <a:ext cx="594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Maxwell velocity distribution</a:t>
            </a:r>
          </a:p>
        </p:txBody>
      </p:sp>
      <p:pic>
        <p:nvPicPr>
          <p:cNvPr id="18329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666999"/>
            <a:ext cx="6949440" cy="3120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7282529"/>
              </p:ext>
            </p:extLst>
          </p:nvPr>
        </p:nvGraphicFramePr>
        <p:xfrm>
          <a:off x="1341438" y="3557587"/>
          <a:ext cx="715962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905" name="数式" r:id="rId6" imgW="380880" imgH="228600" progId="Equation.3">
                  <p:embed/>
                </p:oleObj>
              </mc:Choice>
              <mc:Fallback>
                <p:oleObj name="数式" r:id="rId6" imgW="380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1438" y="3557587"/>
                        <a:ext cx="715962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52072" y="57150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ym typeface="Wingdings" pitchFamily="2" charset="2"/>
              </a:rPr>
              <a:t> For classical particles the Maxwell velocity distribution is the same for all particle interaction potentials.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36653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6C55-1419-4A6C-BBD1-5F32A38CC822}" type="datetime1">
              <a:rPr lang="en-US" smtClean="0"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4572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Statistics of non-interacting quantum particles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9542050"/>
              </p:ext>
            </p:extLst>
          </p:nvPr>
        </p:nvGraphicFramePr>
        <p:xfrm>
          <a:off x="1066800" y="1143000"/>
          <a:ext cx="6029528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935" name="数式" r:id="rId3" imgW="2489040" imgH="457200" progId="Equation.3">
                  <p:embed/>
                </p:oleObj>
              </mc:Choice>
              <mc:Fallback>
                <p:oleObj name="数式" r:id="rId3" imgW="24890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143000"/>
                        <a:ext cx="6029528" cy="105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6052873"/>
              </p:ext>
            </p:extLst>
          </p:nvPr>
        </p:nvGraphicFramePr>
        <p:xfrm>
          <a:off x="1066800" y="2895600"/>
          <a:ext cx="7105650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936" name="数式" r:id="rId5" imgW="2933640" imgH="457200" progId="Equation.3">
                  <p:embed/>
                </p:oleObj>
              </mc:Choice>
              <mc:Fallback>
                <p:oleObj name="数式" r:id="rId5" imgW="29336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895600"/>
                        <a:ext cx="7105650" cy="105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53086"/>
              </p:ext>
            </p:extLst>
          </p:nvPr>
        </p:nvGraphicFramePr>
        <p:xfrm>
          <a:off x="829457" y="4430713"/>
          <a:ext cx="7704943" cy="1284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937" name="数式" r:id="rId7" imgW="3429000" imgH="558720" progId="Equation.3">
                  <p:embed/>
                </p:oleObj>
              </mc:Choice>
              <mc:Fallback>
                <p:oleObj name="数式" r:id="rId7" imgW="3429000" imgH="558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9457" y="4430713"/>
                        <a:ext cx="7704943" cy="1284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29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6C55-1419-4A6C-BBD1-5F32A38CC822}" type="datetime1">
              <a:rPr lang="en-US" smtClean="0"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5663009"/>
              </p:ext>
            </p:extLst>
          </p:nvPr>
        </p:nvGraphicFramePr>
        <p:xfrm>
          <a:off x="533400" y="457200"/>
          <a:ext cx="7705725" cy="1284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952" name="数式" r:id="rId3" imgW="3429000" imgH="558720" progId="Equation.3">
                  <p:embed/>
                </p:oleObj>
              </mc:Choice>
              <mc:Fallback>
                <p:oleObj name="数式" r:id="rId3" imgW="3429000" imgH="558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57200"/>
                        <a:ext cx="7705725" cy="1284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7572222"/>
              </p:ext>
            </p:extLst>
          </p:nvPr>
        </p:nvGraphicFramePr>
        <p:xfrm>
          <a:off x="758825" y="1905000"/>
          <a:ext cx="5946775" cy="4550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953" name="数式" r:id="rId5" imgW="2070000" imgH="1549080" progId="Equation.3">
                  <p:embed/>
                </p:oleObj>
              </mc:Choice>
              <mc:Fallback>
                <p:oleObj name="数式" r:id="rId5" imgW="2070000" imgH="1549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825" y="1905000"/>
                        <a:ext cx="5946775" cy="45503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0080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66800" y="4953000"/>
            <a:ext cx="4724400" cy="1143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6C55-1419-4A6C-BBD1-5F32A38CC822}" type="datetime1">
              <a:rPr lang="en-US" smtClean="0"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3810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Fermi particle case 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110908"/>
              </p:ext>
            </p:extLst>
          </p:nvPr>
        </p:nvGraphicFramePr>
        <p:xfrm>
          <a:off x="1219200" y="842665"/>
          <a:ext cx="4706938" cy="168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83" name="数式" r:id="rId3" imgW="1638000" imgH="583920" progId="Equation.3">
                  <p:embed/>
                </p:oleObj>
              </mc:Choice>
              <mc:Fallback>
                <p:oleObj name="数式" r:id="rId3" imgW="1638000" imgH="583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842665"/>
                        <a:ext cx="4706938" cy="168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1012055"/>
              </p:ext>
            </p:extLst>
          </p:nvPr>
        </p:nvGraphicFramePr>
        <p:xfrm>
          <a:off x="4003675" y="261938"/>
          <a:ext cx="1422400" cy="69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84" name="数式" r:id="rId5" imgW="495000" imgH="241200" progId="Equation.3">
                  <p:embed/>
                </p:oleObj>
              </mc:Choice>
              <mc:Fallback>
                <p:oleObj name="数式" r:id="rId5" imgW="4950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3675" y="261938"/>
                        <a:ext cx="1422400" cy="696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4401567"/>
              </p:ext>
            </p:extLst>
          </p:nvPr>
        </p:nvGraphicFramePr>
        <p:xfrm>
          <a:off x="1066800" y="2819400"/>
          <a:ext cx="6788151" cy="330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85" name="数式" r:id="rId7" imgW="2361960" imgH="1143000" progId="Equation.3">
                  <p:embed/>
                </p:oleObj>
              </mc:Choice>
              <mc:Fallback>
                <p:oleObj name="数式" r:id="rId7" imgW="236196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819400"/>
                        <a:ext cx="6788151" cy="330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6910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838200" y="5257800"/>
            <a:ext cx="4724400" cy="1143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6C55-1419-4A6C-BBD1-5F32A38CC822}" type="datetime1">
              <a:rPr lang="en-US" smtClean="0"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24135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Bose particle case 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0277494"/>
              </p:ext>
            </p:extLst>
          </p:nvPr>
        </p:nvGraphicFramePr>
        <p:xfrm>
          <a:off x="727075" y="914400"/>
          <a:ext cx="5826125" cy="20238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07" name="数式" r:id="rId3" imgW="2425680" imgH="838080" progId="Equation.3">
                  <p:embed/>
                </p:oleObj>
              </mc:Choice>
              <mc:Fallback>
                <p:oleObj name="数式" r:id="rId3" imgW="242568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075" y="914400"/>
                        <a:ext cx="5826125" cy="20238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8347520"/>
              </p:ext>
            </p:extLst>
          </p:nvPr>
        </p:nvGraphicFramePr>
        <p:xfrm>
          <a:off x="3255963" y="0"/>
          <a:ext cx="2917825" cy="69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08" name="数式" r:id="rId5" imgW="1015920" imgH="241200" progId="Equation.3">
                  <p:embed/>
                </p:oleObj>
              </mc:Choice>
              <mc:Fallback>
                <p:oleObj name="数式" r:id="rId5" imgW="10159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5963" y="0"/>
                        <a:ext cx="2917825" cy="696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5189630"/>
              </p:ext>
            </p:extLst>
          </p:nvPr>
        </p:nvGraphicFramePr>
        <p:xfrm>
          <a:off x="981075" y="3105150"/>
          <a:ext cx="6532563" cy="330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09" name="数式" r:id="rId7" imgW="2273040" imgH="1143000" progId="Equation.3">
                  <p:embed/>
                </p:oleObj>
              </mc:Choice>
              <mc:Fallback>
                <p:oleObj name="数式" r:id="rId7" imgW="227304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3105150"/>
                        <a:ext cx="6532563" cy="330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185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4F4D-77D5-46C1-B085-A9FC75515539}" type="datetime1">
              <a:rPr lang="en-US" smtClean="0"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1453477"/>
              </p:ext>
            </p:extLst>
          </p:nvPr>
        </p:nvGraphicFramePr>
        <p:xfrm>
          <a:off x="152400" y="1570038"/>
          <a:ext cx="8839200" cy="170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182" name="数式" r:id="rId3" imgW="3479760" imgH="698400" progId="Equation.3">
                  <p:embed/>
                </p:oleObj>
              </mc:Choice>
              <mc:Fallback>
                <p:oleObj name="数式" r:id="rId3" imgW="3479760" imgH="698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" y="1570038"/>
                        <a:ext cx="8839200" cy="1706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96883"/>
              </p:ext>
            </p:extLst>
          </p:nvPr>
        </p:nvGraphicFramePr>
        <p:xfrm>
          <a:off x="533400" y="3128963"/>
          <a:ext cx="5270500" cy="2662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183" name="数式" r:id="rId5" imgW="2158920" imgH="1091880" progId="Equation.3">
                  <p:embed/>
                </p:oleObj>
              </mc:Choice>
              <mc:Fallback>
                <p:oleObj name="数式" r:id="rId5" imgW="2158920" imgH="1091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28963"/>
                        <a:ext cx="5270500" cy="2662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228600"/>
            <a:ext cx="868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Review of statistical mechanics of spin ½ </a:t>
            </a:r>
            <a:r>
              <a:rPr lang="en-US" sz="2400" dirty="0"/>
              <a:t>systems -- Chapter 5 in </a:t>
            </a:r>
            <a:r>
              <a:rPr lang="en-US" sz="2400" dirty="0" smtClean="0"/>
              <a:t>STP</a:t>
            </a:r>
          </a:p>
          <a:p>
            <a:endParaRPr lang="en-US" sz="2400" dirty="0"/>
          </a:p>
          <a:p>
            <a:r>
              <a:rPr lang="en-US" sz="2400" dirty="0" smtClean="0"/>
              <a:t>Fist consider system with independent particles in a magnetic field: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99159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6C55-1419-4A6C-BBD1-5F32A38CC822}" type="datetime1">
              <a:rPr lang="en-US" smtClean="0"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24135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Bose particle case 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669870"/>
              </p:ext>
            </p:extLst>
          </p:nvPr>
        </p:nvGraphicFramePr>
        <p:xfrm>
          <a:off x="923925" y="2146300"/>
          <a:ext cx="7077075" cy="288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024" name="数式" r:id="rId3" imgW="2946240" imgH="1193760" progId="Equation.3">
                  <p:embed/>
                </p:oleObj>
              </mc:Choice>
              <mc:Fallback>
                <p:oleObj name="数式" r:id="rId3" imgW="2946240" imgH="1193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3925" y="2146300"/>
                        <a:ext cx="7077075" cy="288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9562797"/>
              </p:ext>
            </p:extLst>
          </p:nvPr>
        </p:nvGraphicFramePr>
        <p:xfrm>
          <a:off x="3255963" y="0"/>
          <a:ext cx="2917825" cy="69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025" name="数式" r:id="rId5" imgW="1015920" imgH="241200" progId="Equation.3">
                  <p:embed/>
                </p:oleObj>
              </mc:Choice>
              <mc:Fallback>
                <p:oleObj name="数式" r:id="rId5" imgW="10159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5963" y="0"/>
                        <a:ext cx="2917825" cy="696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66800" y="1066800"/>
            <a:ext cx="571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Note a detail:</a:t>
            </a:r>
          </a:p>
        </p:txBody>
      </p:sp>
    </p:spTree>
    <p:extLst>
      <p:ext uri="{BB962C8B-B14F-4D97-AF65-F5344CB8AC3E}">
        <p14:creationId xmlns:p14="http://schemas.microsoft.com/office/powerpoint/2010/main" val="371425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6C55-1419-4A6C-BBD1-5F32A38CC822}" type="datetime1">
              <a:rPr lang="en-US" smtClean="0"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685800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Case of Fermi particles </a:t>
            </a:r>
          </a:p>
        </p:txBody>
      </p:sp>
      <p:pic>
        <p:nvPicPr>
          <p:cNvPr id="1904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100" y="1527175"/>
            <a:ext cx="67818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495800" y="5177135"/>
            <a:ext cx="11430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latin typeface="Symbol" pitchFamily="18" charset="2"/>
              </a:rPr>
              <a:t>e</a:t>
            </a:r>
            <a:r>
              <a:rPr lang="en-US" sz="2400" b="1" i="1" baseline="-25000" dirty="0" err="1" smtClean="0"/>
              <a:t>k</a:t>
            </a:r>
            <a:endParaRPr lang="en-US" sz="2400" b="1" i="1" baseline="-250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685800" y="31242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/>
              <a:t>n</a:t>
            </a:r>
            <a:r>
              <a:rPr lang="en-US" sz="2400" b="1" i="1" baseline="-25000" dirty="0" err="1" smtClean="0"/>
              <a:t>k</a:t>
            </a:r>
            <a:endParaRPr lang="en-US" sz="2400" b="1" i="1" baseline="-250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3124200" y="3805535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Symbol" pitchFamily="18" charset="2"/>
              </a:rPr>
              <a:t>m</a:t>
            </a:r>
            <a:r>
              <a:rPr lang="en-US" sz="2400" b="1" i="1" dirty="0" smtClean="0"/>
              <a:t> = 10</a:t>
            </a:r>
            <a:endParaRPr lang="en-US" sz="2400" b="1" i="1" baseline="-250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4800600" y="21336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T = 0</a:t>
            </a:r>
            <a:endParaRPr lang="en-US" sz="2400" b="1" i="1" baseline="-250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5486400" y="3805535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T &gt;&gt; 0</a:t>
            </a:r>
            <a:endParaRPr lang="en-US" sz="2400" b="1" i="1" baseline="-25000" dirty="0" smtClean="0"/>
          </a:p>
        </p:txBody>
      </p:sp>
    </p:spTree>
    <p:extLst>
      <p:ext uri="{BB962C8B-B14F-4D97-AF65-F5344CB8AC3E}">
        <p14:creationId xmlns:p14="http://schemas.microsoft.com/office/powerpoint/2010/main" val="90243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6C55-1419-4A6C-BBD1-5F32A38CC822}" type="datetime1">
              <a:rPr lang="en-US" smtClean="0"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8077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Case of Fermi particles  </a:t>
            </a:r>
          </a:p>
          <a:p>
            <a:pPr lvl="1"/>
            <a:r>
              <a:rPr lang="en-US" sz="2400" dirty="0" smtClean="0"/>
              <a:t>Non-interacting spin ½ particles of mass </a:t>
            </a:r>
            <a:r>
              <a:rPr lang="en-US" sz="2400" i="1" dirty="0" smtClean="0"/>
              <a:t>m</a:t>
            </a:r>
            <a:r>
              <a:rPr lang="en-US" sz="2400" dirty="0" smtClean="0"/>
              <a:t> at </a:t>
            </a:r>
            <a:r>
              <a:rPr lang="en-US" sz="2400" i="1" dirty="0" smtClean="0"/>
              <a:t>T=0               </a:t>
            </a:r>
            <a:r>
              <a:rPr lang="en-US" sz="2400" dirty="0" smtClean="0"/>
              <a:t>moving in 3-dimensions in large box of volume </a:t>
            </a:r>
            <a:r>
              <a:rPr lang="en-US" sz="2400" i="1" dirty="0" smtClean="0"/>
              <a:t>V=L</a:t>
            </a:r>
            <a:r>
              <a:rPr lang="en-US" sz="2400" i="1" baseline="30000" dirty="0" smtClean="0"/>
              <a:t>3</a:t>
            </a:r>
            <a:r>
              <a:rPr lang="en-US" sz="2400" dirty="0" smtClean="0"/>
              <a:t>:   Assume that each state </a:t>
            </a:r>
            <a:r>
              <a:rPr lang="en-US" sz="2400" dirty="0" err="1" smtClean="0"/>
              <a:t>e</a:t>
            </a:r>
            <a:r>
              <a:rPr lang="en-US" sz="2400" baseline="-25000" dirty="0" err="1" smtClean="0"/>
              <a:t>k</a:t>
            </a:r>
            <a:r>
              <a:rPr lang="en-US" sz="2400" dirty="0" smtClean="0"/>
              <a:t> is doubly occupied (due to spin)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8840486"/>
              </p:ext>
            </p:extLst>
          </p:nvPr>
        </p:nvGraphicFramePr>
        <p:xfrm>
          <a:off x="965200" y="1873250"/>
          <a:ext cx="7453313" cy="434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066" name="数式" r:id="rId3" imgW="3352680" imgH="2019240" progId="Equation.3">
                  <p:embed/>
                </p:oleObj>
              </mc:Choice>
              <mc:Fallback>
                <p:oleObj name="数式" r:id="rId3" imgW="3352680" imgH="2019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5200" y="1873250"/>
                        <a:ext cx="7453313" cy="434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Connector 8"/>
          <p:cNvCxnSpPr/>
          <p:nvPr/>
        </p:nvCxnSpPr>
        <p:spPr>
          <a:xfrm flipV="1">
            <a:off x="4419600" y="5791200"/>
            <a:ext cx="304800" cy="457200"/>
          </a:xfrm>
          <a:prstGeom prst="line">
            <a:avLst/>
          </a:prstGeom>
          <a:ln w="508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191000" y="6017567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</a:t>
            </a:r>
            <a:r>
              <a:rPr lang="en-US" sz="2400" dirty="0" smtClean="0"/>
              <a:t>pin degeneracy</a:t>
            </a:r>
          </a:p>
        </p:txBody>
      </p:sp>
    </p:spTree>
    <p:extLst>
      <p:ext uri="{BB962C8B-B14F-4D97-AF65-F5344CB8AC3E}">
        <p14:creationId xmlns:p14="http://schemas.microsoft.com/office/powerpoint/2010/main" val="173199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6C55-1419-4A6C-BBD1-5F32A38CC822}" type="datetime1">
              <a:rPr lang="en-US" smtClean="0"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6096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Case of </a:t>
            </a:r>
            <a:r>
              <a:rPr lang="en-US" sz="2400" dirty="0" smtClean="0"/>
              <a:t> Fermi </a:t>
            </a:r>
            <a:r>
              <a:rPr lang="en-US" sz="2400" dirty="0" smtClean="0"/>
              <a:t>spin ½ particles for </a:t>
            </a:r>
            <a:r>
              <a:rPr lang="en-US" sz="2400" i="1" dirty="0" smtClean="0"/>
              <a:t>T </a:t>
            </a:r>
            <a:r>
              <a:rPr lang="en-US" sz="2400" i="1" dirty="0" smtClean="0">
                <a:sym typeface="Wingdings" pitchFamily="2" charset="2"/>
              </a:rPr>
              <a:t></a:t>
            </a:r>
            <a:r>
              <a:rPr lang="en-US" sz="2400" i="1" dirty="0" smtClean="0">
                <a:sym typeface="Wingdings" pitchFamily="2" charset="2"/>
              </a:rPr>
              <a:t>0  </a:t>
            </a:r>
            <a:r>
              <a:rPr lang="en-US" sz="2400" dirty="0" smtClean="0">
                <a:sym typeface="Wingdings" pitchFamily="2" charset="2"/>
              </a:rPr>
              <a:t>in 3-dimensional box.</a:t>
            </a:r>
            <a:endParaRPr lang="en-US" sz="2400" dirty="0" smtClean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2925682"/>
              </p:ext>
            </p:extLst>
          </p:nvPr>
        </p:nvGraphicFramePr>
        <p:xfrm>
          <a:off x="1349375" y="1250950"/>
          <a:ext cx="6380163" cy="5135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2090" name="数式" r:id="rId3" imgW="2869920" imgH="2387520" progId="Equation.3">
                  <p:embed/>
                </p:oleObj>
              </mc:Choice>
              <mc:Fallback>
                <p:oleObj name="数式" r:id="rId3" imgW="2869920" imgH="2387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9375" y="1250950"/>
                        <a:ext cx="6380163" cy="5135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050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DD78B-5361-4DAF-9025-82AE80F34A7B}" type="datetime1">
              <a:rPr lang="en-US" smtClean="0"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76200"/>
            <a:ext cx="8077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Case of Bose particles  </a:t>
            </a:r>
          </a:p>
          <a:p>
            <a:pPr lvl="1"/>
            <a:r>
              <a:rPr lang="en-US" sz="2400" dirty="0" smtClean="0"/>
              <a:t>Non-interacting spin 0 particles of mass </a:t>
            </a:r>
            <a:r>
              <a:rPr lang="en-US" sz="2400" i="1" dirty="0" smtClean="0"/>
              <a:t>m</a:t>
            </a:r>
            <a:r>
              <a:rPr lang="en-US" sz="2400" dirty="0" smtClean="0"/>
              <a:t> at low </a:t>
            </a:r>
            <a:r>
              <a:rPr lang="en-US" sz="2400" i="1" dirty="0" smtClean="0"/>
              <a:t>T               </a:t>
            </a:r>
            <a:r>
              <a:rPr lang="en-US" sz="2400" dirty="0" smtClean="0"/>
              <a:t>moving in 3-dimensions in large box of volume </a:t>
            </a:r>
            <a:r>
              <a:rPr lang="en-US" sz="2400" i="1" dirty="0" smtClean="0"/>
              <a:t>V=L</a:t>
            </a:r>
            <a:r>
              <a:rPr lang="en-US" sz="2400" i="1" baseline="30000" dirty="0" smtClean="0"/>
              <a:t>3</a:t>
            </a:r>
            <a:r>
              <a:rPr lang="en-US" sz="2400" dirty="0" smtClean="0"/>
              <a:t>:   Assume that each state </a:t>
            </a:r>
            <a:r>
              <a:rPr lang="en-US" sz="2400" dirty="0" err="1" smtClean="0"/>
              <a:t>e</a:t>
            </a:r>
            <a:r>
              <a:rPr lang="en-US" sz="2400" baseline="-25000" dirty="0" err="1" smtClean="0"/>
              <a:t>k</a:t>
            </a:r>
            <a:r>
              <a:rPr lang="en-US" sz="2400" dirty="0" smtClean="0"/>
              <a:t> is singly occupied. 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837321"/>
              </p:ext>
            </p:extLst>
          </p:nvPr>
        </p:nvGraphicFramePr>
        <p:xfrm>
          <a:off x="1219200" y="1600200"/>
          <a:ext cx="6183313" cy="4865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5159" name="数式" r:id="rId3" imgW="2781000" imgH="2260440" progId="Equation.3">
                  <p:embed/>
                </p:oleObj>
              </mc:Choice>
              <mc:Fallback>
                <p:oleObj name="数式" r:id="rId3" imgW="2781000" imgH="226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600200"/>
                        <a:ext cx="6183313" cy="4865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2379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9DF78-9F61-424E-968F-A3A8EC64BCB7}" type="datetime1">
              <a:rPr lang="en-US" smtClean="0"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2000" y="152400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Critical temperature for Bose condensation: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066800" y="304800"/>
            <a:ext cx="4384675" cy="1638002"/>
            <a:chOff x="1066800" y="1185863"/>
            <a:chExt cx="4384675" cy="1638002"/>
          </a:xfrm>
        </p:grpSpPr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74754916"/>
                </p:ext>
              </p:extLst>
            </p:nvPr>
          </p:nvGraphicFramePr>
          <p:xfrm>
            <a:off x="1103313" y="1185863"/>
            <a:ext cx="4348162" cy="1038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6188" name="数式" r:id="rId3" imgW="1955520" imgH="482400" progId="Equation.3">
                    <p:embed/>
                  </p:oleObj>
                </mc:Choice>
                <mc:Fallback>
                  <p:oleObj name="数式" r:id="rId3" imgW="1955520" imgH="4824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3313" y="1185863"/>
                          <a:ext cx="4348162" cy="10382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Left Brace 6"/>
            <p:cNvSpPr/>
            <p:nvPr/>
          </p:nvSpPr>
          <p:spPr>
            <a:xfrm rot="16200000">
              <a:off x="1752600" y="1790701"/>
              <a:ext cx="457200" cy="838200"/>
            </a:xfrm>
            <a:prstGeom prst="leftBrace">
              <a:avLst/>
            </a:prstGeom>
            <a:ln w="50800"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Left Brace 7"/>
            <p:cNvSpPr/>
            <p:nvPr/>
          </p:nvSpPr>
          <p:spPr>
            <a:xfrm rot="16200000">
              <a:off x="3733800" y="838201"/>
              <a:ext cx="457200" cy="2743200"/>
            </a:xfrm>
            <a:prstGeom prst="leftBrace">
              <a:avLst/>
            </a:prstGeom>
            <a:ln w="50800"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066800" y="2362200"/>
              <a:ext cx="2057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condensate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667000" y="2362200"/>
              <a:ext cx="2057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“normal” state</a:t>
              </a:r>
            </a:p>
          </p:txBody>
        </p:sp>
      </p:grp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7905711"/>
              </p:ext>
            </p:extLst>
          </p:nvPr>
        </p:nvGraphicFramePr>
        <p:xfrm>
          <a:off x="369887" y="1885950"/>
          <a:ext cx="8393113" cy="459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189" name="数式" r:id="rId5" imgW="4025880" imgH="2133360" progId="Equation.3">
                  <p:embed/>
                </p:oleObj>
              </mc:Choice>
              <mc:Fallback>
                <p:oleObj name="数式" r:id="rId5" imgW="4025880" imgH="2133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887" y="1885950"/>
                        <a:ext cx="8393113" cy="459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2495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CBC2B-A27C-45B1-949A-E78F8BE46B81}" type="datetime1">
              <a:rPr lang="en-US" smtClean="0"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36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430212" y="1976735"/>
            <a:ext cx="7094538" cy="4043065"/>
            <a:chOff x="430212" y="914400"/>
            <a:chExt cx="7094538" cy="4043065"/>
          </a:xfrm>
        </p:grpSpPr>
        <p:pic>
          <p:nvPicPr>
            <p:cNvPr id="21299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0600" y="914400"/>
              <a:ext cx="6534150" cy="3810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1615020"/>
                </p:ext>
              </p:extLst>
            </p:nvPr>
          </p:nvGraphicFramePr>
          <p:xfrm>
            <a:off x="430212" y="1997673"/>
            <a:ext cx="560388" cy="8429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4141" name="数式" r:id="rId4" imgW="317160" imgH="469800" progId="Equation.3">
                    <p:embed/>
                  </p:oleObj>
                </mc:Choice>
                <mc:Fallback>
                  <p:oleObj name="数式" r:id="rId4" imgW="317160" imgH="469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0212" y="1997673"/>
                          <a:ext cx="560388" cy="8429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TextBox 5"/>
            <p:cNvSpPr txBox="1"/>
            <p:nvPr/>
          </p:nvSpPr>
          <p:spPr>
            <a:xfrm>
              <a:off x="4038600" y="4495800"/>
              <a:ext cx="685800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/>
                <a:t>T/T</a:t>
              </a:r>
              <a:r>
                <a:rPr lang="en-US" sz="2400" i="1" baseline="-25000" dirty="0" smtClean="0"/>
                <a:t>E</a:t>
              </a:r>
              <a:endParaRPr lang="en-US" sz="2400" i="1" dirty="0" smtClean="0"/>
            </a:p>
          </p:txBody>
        </p:sp>
      </p:grp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9839965"/>
              </p:ext>
            </p:extLst>
          </p:nvPr>
        </p:nvGraphicFramePr>
        <p:xfrm>
          <a:off x="1981200" y="533400"/>
          <a:ext cx="3392488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142" name="数式" r:id="rId6" imgW="1917360" imgH="507960" progId="Equation.3">
                  <p:embed/>
                </p:oleObj>
              </mc:Choice>
              <mc:Fallback>
                <p:oleObj name="数式" r:id="rId6" imgW="1917360" imgH="5079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533400"/>
                        <a:ext cx="3392488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8621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CBC2B-A27C-45B1-949A-E78F8BE46B81}" type="datetime1">
              <a:rPr lang="en-US" smtClean="0"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457200"/>
            <a:ext cx="815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Other systems with Bose statistics</a:t>
            </a:r>
          </a:p>
          <a:p>
            <a:pPr lvl="1"/>
            <a:r>
              <a:rPr lang="en-US" sz="2400" dirty="0"/>
              <a:t> </a:t>
            </a:r>
            <a:r>
              <a:rPr lang="en-US" sz="2400" dirty="0" smtClean="0"/>
              <a:t>Thermal distribution of photons  -- blackbody radiation:</a:t>
            </a:r>
          </a:p>
          <a:p>
            <a:pPr lvl="2"/>
            <a:r>
              <a:rPr lang="en-US" sz="2400" dirty="0" smtClean="0"/>
              <a:t> In this case, the number of particles (photons) is not conserved so that </a:t>
            </a:r>
            <a:r>
              <a:rPr lang="en-US" sz="2400" dirty="0" smtClean="0">
                <a:latin typeface="Symbol" pitchFamily="18" charset="2"/>
              </a:rPr>
              <a:t>m</a:t>
            </a:r>
            <a:r>
              <a:rPr lang="en-US" sz="2400" dirty="0" smtClean="0"/>
              <a:t>=0.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8466809"/>
              </p:ext>
            </p:extLst>
          </p:nvPr>
        </p:nvGraphicFramePr>
        <p:xfrm>
          <a:off x="1419225" y="1843088"/>
          <a:ext cx="6243638" cy="409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07" name="数式" r:id="rId3" imgW="3530520" imgH="2286000" progId="Equation.3">
                  <p:embed/>
                </p:oleObj>
              </mc:Choice>
              <mc:Fallback>
                <p:oleObj name="数式" r:id="rId3" imgW="3530520" imgH="2286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9225" y="1843088"/>
                        <a:ext cx="6243638" cy="409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8736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CBC2B-A27C-45B1-949A-E78F8BE46B81}" type="datetime1">
              <a:rPr lang="en-US" smtClean="0"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38</a:t>
            </a:fld>
            <a:endParaRPr lang="en-US"/>
          </a:p>
        </p:txBody>
      </p:sp>
      <p:pic>
        <p:nvPicPr>
          <p:cNvPr id="2170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1650" y="1527175"/>
            <a:ext cx="56007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38200" y="3810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Blackbody radiation distribution: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33900" y="5105400"/>
            <a:ext cx="4191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itchFamily="18" charset="2"/>
              </a:rPr>
              <a:t>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55626" y="4188767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T</a:t>
            </a:r>
            <a:r>
              <a:rPr lang="en-US" sz="2400" i="1" baseline="-25000" dirty="0" smtClean="0"/>
              <a:t>1</a:t>
            </a:r>
            <a:endParaRPr lang="en-US" sz="2400" i="1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4038600" y="3043535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T</a:t>
            </a:r>
            <a:r>
              <a:rPr lang="en-US" sz="2400" i="1" baseline="-25000" dirty="0" smtClean="0"/>
              <a:t>2</a:t>
            </a:r>
            <a:r>
              <a:rPr lang="en-US" sz="2400" i="1" dirty="0" smtClean="0"/>
              <a:t>&gt;T</a:t>
            </a:r>
            <a:r>
              <a:rPr lang="en-US" sz="2400" i="1" baseline="-25000" dirty="0" smtClean="0"/>
              <a:t>1</a:t>
            </a:r>
            <a:endParaRPr lang="en-US" sz="2400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4876800" y="19812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T</a:t>
            </a:r>
            <a:r>
              <a:rPr lang="en-US" sz="2400" i="1" baseline="-25000" dirty="0"/>
              <a:t>3</a:t>
            </a:r>
            <a:r>
              <a:rPr lang="en-US" sz="2400" i="1" dirty="0" smtClean="0"/>
              <a:t>&gt;T</a:t>
            </a:r>
            <a:r>
              <a:rPr lang="en-US" sz="2400" i="1" baseline="-25000" dirty="0" smtClean="0"/>
              <a:t>2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161530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CBC2B-A27C-45B1-949A-E78F8BE46B81}" type="datetime1">
              <a:rPr lang="en-US" smtClean="0"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457200"/>
            <a:ext cx="815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Other systems with Bose statistics</a:t>
            </a:r>
          </a:p>
          <a:p>
            <a:pPr lvl="1"/>
            <a:r>
              <a:rPr lang="en-US" sz="2400" dirty="0"/>
              <a:t> </a:t>
            </a:r>
            <a:r>
              <a:rPr lang="en-US" sz="2400" dirty="0" smtClean="0"/>
              <a:t>Thermal distribution of vibrations  -- phonons:</a:t>
            </a:r>
          </a:p>
          <a:p>
            <a:pPr lvl="2"/>
            <a:r>
              <a:rPr lang="en-US" sz="2400" dirty="0" smtClean="0"/>
              <a:t> In this case, the number of particles (phonons) is not conserved so that </a:t>
            </a:r>
            <a:r>
              <a:rPr lang="en-US" sz="2400" dirty="0" smtClean="0">
                <a:latin typeface="Symbol" pitchFamily="18" charset="2"/>
              </a:rPr>
              <a:t>m</a:t>
            </a:r>
            <a:r>
              <a:rPr lang="en-US" sz="2400" dirty="0" smtClean="0"/>
              <a:t>=0.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760506"/>
              </p:ext>
            </p:extLst>
          </p:nvPr>
        </p:nvGraphicFramePr>
        <p:xfrm>
          <a:off x="1524000" y="2362200"/>
          <a:ext cx="5232400" cy="368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31" name="数式" r:id="rId3" imgW="2958840" imgH="2057400" progId="Equation.3">
                  <p:embed/>
                </p:oleObj>
              </mc:Choice>
              <mc:Fallback>
                <p:oleObj name="数式" r:id="rId3" imgW="2958840" imgH="2057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362200"/>
                        <a:ext cx="5232400" cy="368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6232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E9E4D-392A-4554-A0F6-D2A81876622C}" type="datetime1">
              <a:rPr lang="en-US" smtClean="0"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2000" y="4572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Calculation of Z</a:t>
            </a:r>
            <a:r>
              <a:rPr lang="en-US" sz="2400" baseline="-25000" dirty="0" smtClean="0"/>
              <a:t>1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2492011"/>
              </p:ext>
            </p:extLst>
          </p:nvPr>
        </p:nvGraphicFramePr>
        <p:xfrm>
          <a:off x="1081087" y="1143000"/>
          <a:ext cx="6386513" cy="148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204" name="数式" r:id="rId3" imgW="2616120" imgH="609480" progId="Equation.3">
                  <p:embed/>
                </p:oleObj>
              </mc:Choice>
              <mc:Fallback>
                <p:oleObj name="数式" r:id="rId3" imgW="261612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1087" y="1143000"/>
                        <a:ext cx="6386513" cy="148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2000" y="2129135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Thermodynamic functions: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3329879"/>
              </p:ext>
            </p:extLst>
          </p:nvPr>
        </p:nvGraphicFramePr>
        <p:xfrm>
          <a:off x="609600" y="3276600"/>
          <a:ext cx="8247063" cy="294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205" name="数式" r:id="rId5" imgW="3377880" imgH="1206360" progId="Equation.3">
                  <p:embed/>
                </p:oleObj>
              </mc:Choice>
              <mc:Fallback>
                <p:oleObj name="数式" r:id="rId5" imgW="3377880" imgH="1206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276600"/>
                        <a:ext cx="8247063" cy="2941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941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CBC2B-A27C-45B1-949A-E78F8BE46B81}" type="datetime1">
              <a:rPr lang="en-US" smtClean="0"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4572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Other systems with Bose statistics  -- continued</a:t>
            </a:r>
          </a:p>
          <a:p>
            <a:pPr lvl="1"/>
            <a:r>
              <a:rPr lang="en-US" sz="2400" dirty="0"/>
              <a:t> </a:t>
            </a:r>
            <a:r>
              <a:rPr lang="en-US" sz="2400" dirty="0" smtClean="0"/>
              <a:t>Thermal distribution of vibrations  -- phonons: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1104709"/>
              </p:ext>
            </p:extLst>
          </p:nvPr>
        </p:nvGraphicFramePr>
        <p:xfrm>
          <a:off x="915988" y="1727200"/>
          <a:ext cx="7770812" cy="286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55" name="数式" r:id="rId3" imgW="4394160" imgH="1600200" progId="Equation.3">
                  <p:embed/>
                </p:oleObj>
              </mc:Choice>
              <mc:Fallback>
                <p:oleObj name="数式" r:id="rId3" imgW="4394160" imgH="1600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5988" y="1727200"/>
                        <a:ext cx="7770812" cy="286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6393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CBC2B-A27C-45B1-949A-E78F8BE46B81}" type="datetime1">
              <a:rPr lang="en-US" smtClean="0"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609600"/>
            <a:ext cx="716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Thermodynamic description of the equilibrium between two forms “phases” of a material under conditions of constant </a:t>
            </a:r>
            <a:r>
              <a:rPr lang="en-US" sz="2400" i="1" dirty="0" smtClean="0"/>
              <a:t>T</a:t>
            </a:r>
            <a:r>
              <a:rPr lang="en-US" sz="2400" dirty="0" smtClean="0"/>
              <a:t> and </a:t>
            </a:r>
            <a:r>
              <a:rPr lang="en-US" sz="2400" i="1" dirty="0" smtClean="0"/>
              <a:t>P  -- </a:t>
            </a:r>
            <a:r>
              <a:rPr lang="en-US" sz="2400" dirty="0" smtClean="0"/>
              <a:t>Chapter 7 in STP</a:t>
            </a:r>
            <a:endParaRPr lang="en-US" sz="2400" dirty="0" smtClean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4320997"/>
              </p:ext>
            </p:extLst>
          </p:nvPr>
        </p:nvGraphicFramePr>
        <p:xfrm>
          <a:off x="1524000" y="1981200"/>
          <a:ext cx="6578600" cy="40612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78" name="数式" r:id="rId3" imgW="2489040" imgH="1536480" progId="Equation.3">
                  <p:embed/>
                </p:oleObj>
              </mc:Choice>
              <mc:Fallback>
                <p:oleObj name="数式" r:id="rId3" imgW="2489040" imgH="1536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0" y="1981200"/>
                        <a:ext cx="6578600" cy="40612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8637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CBC2B-A27C-45B1-949A-E78F8BE46B81}" type="datetime1">
              <a:rPr lang="en-US" smtClean="0"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42</a:t>
            </a:fld>
            <a:endParaRPr lang="en-US"/>
          </a:p>
        </p:txBody>
      </p:sp>
      <p:pic>
        <p:nvPicPr>
          <p:cNvPr id="22221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00" t="45395" r="18600" b="16279"/>
          <a:stretch/>
        </p:blipFill>
        <p:spPr bwMode="auto">
          <a:xfrm>
            <a:off x="304800" y="1871431"/>
            <a:ext cx="5998464" cy="376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66800" y="833735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Example of phase diagram :</a:t>
            </a:r>
          </a:p>
        </p:txBody>
      </p:sp>
    </p:spTree>
    <p:extLst>
      <p:ext uri="{BB962C8B-B14F-4D97-AF65-F5344CB8AC3E}">
        <p14:creationId xmlns:p14="http://schemas.microsoft.com/office/powerpoint/2010/main" val="168660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CBC2B-A27C-45B1-949A-E78F8BE46B81}" type="datetime1">
              <a:rPr lang="en-US" smtClean="0"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43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766341" y="309797"/>
            <a:ext cx="6546954" cy="4648200"/>
            <a:chOff x="1752600" y="304800"/>
            <a:chExt cx="6546954" cy="4648200"/>
          </a:xfrm>
        </p:grpSpPr>
        <p:sp>
          <p:nvSpPr>
            <p:cNvPr id="5" name="Rectangle 4"/>
            <p:cNvSpPr/>
            <p:nvPr/>
          </p:nvSpPr>
          <p:spPr>
            <a:xfrm>
              <a:off x="1752600" y="762000"/>
              <a:ext cx="6172200" cy="4191000"/>
            </a:xfrm>
            <a:prstGeom prst="rect">
              <a:avLst/>
            </a:prstGeom>
            <a:solidFill>
              <a:schemeClr val="accent1">
                <a:alpha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 flipV="1">
              <a:off x="1752600" y="304800"/>
              <a:ext cx="0" cy="4648200"/>
            </a:xfrm>
            <a:prstGeom prst="line">
              <a:avLst/>
            </a:prstGeom>
            <a:ln w="508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752600" y="4953000"/>
              <a:ext cx="6546954" cy="0"/>
            </a:xfrm>
            <a:prstGeom prst="line">
              <a:avLst/>
            </a:prstGeom>
            <a:ln w="508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" name="Curved Connector 13"/>
          <p:cNvCxnSpPr/>
          <p:nvPr/>
        </p:nvCxnSpPr>
        <p:spPr>
          <a:xfrm flipV="1">
            <a:off x="1752600" y="762000"/>
            <a:ext cx="6172200" cy="4191000"/>
          </a:xfrm>
          <a:prstGeom prst="curvedConnector3">
            <a:avLst/>
          </a:prstGeom>
          <a:ln w="50800">
            <a:solidFill>
              <a:srgbClr val="CC00CC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447800" y="512164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P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924800" y="51009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486400" y="33528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err="1" smtClean="0"/>
              <a:t>g</a:t>
            </a:r>
            <a:r>
              <a:rPr lang="en-US" sz="3600" b="1" i="1" baseline="-25000" dirty="0" err="1" smtClean="0"/>
              <a:t>A</a:t>
            </a:r>
            <a:r>
              <a:rPr lang="en-US" sz="3600" b="1" i="1" dirty="0" smtClean="0"/>
              <a:t> &gt; </a:t>
            </a:r>
            <a:r>
              <a:rPr lang="en-US" sz="3600" b="1" i="1" dirty="0" err="1" smtClean="0"/>
              <a:t>g</a:t>
            </a:r>
            <a:r>
              <a:rPr lang="en-US" sz="3600" b="1" i="1" baseline="-25000" dirty="0" err="1" smtClean="0"/>
              <a:t>B</a:t>
            </a:r>
            <a:endParaRPr lang="en-US" sz="3600" b="1" i="1" baseline="-25000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2514600" y="32766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err="1" smtClean="0"/>
              <a:t>g</a:t>
            </a:r>
            <a:r>
              <a:rPr lang="en-US" sz="3600" b="1" i="1" baseline="-25000" dirty="0" err="1" smtClean="0"/>
              <a:t>A</a:t>
            </a:r>
            <a:r>
              <a:rPr lang="en-US" sz="3600" b="1" i="1" dirty="0" smtClean="0"/>
              <a:t> &lt; </a:t>
            </a:r>
            <a:r>
              <a:rPr lang="en-US" sz="3600" b="1" i="1" dirty="0" err="1" smtClean="0"/>
              <a:t>g</a:t>
            </a:r>
            <a:r>
              <a:rPr lang="en-US" sz="3600" b="1" i="1" baseline="-25000" dirty="0" err="1" smtClean="0"/>
              <a:t>B</a:t>
            </a:r>
            <a:endParaRPr lang="en-US" sz="3600" b="1" i="1" baseline="-25000" dirty="0" smtClean="0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1589411"/>
              </p:ext>
            </p:extLst>
          </p:nvPr>
        </p:nvGraphicFramePr>
        <p:xfrm>
          <a:off x="3017838" y="5410200"/>
          <a:ext cx="347662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02" name="数式" r:id="rId3" imgW="1231560" imgH="215640" progId="Equation.3">
                  <p:embed/>
                </p:oleObj>
              </mc:Choice>
              <mc:Fallback>
                <p:oleObj name="数式" r:id="rId3" imgW="12315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7838" y="5410200"/>
                        <a:ext cx="347662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Connector 21"/>
          <p:cNvCxnSpPr/>
          <p:nvPr/>
        </p:nvCxnSpPr>
        <p:spPr>
          <a:xfrm flipV="1">
            <a:off x="3200400" y="4267200"/>
            <a:ext cx="838200" cy="1295400"/>
          </a:xfrm>
          <a:prstGeom prst="line">
            <a:avLst/>
          </a:prstGeom>
          <a:ln w="50800">
            <a:solidFill>
              <a:srgbClr val="FC5AD9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892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066800" y="5029200"/>
            <a:ext cx="2362200" cy="914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CBC2B-A27C-45B1-949A-E78F8BE46B81}" type="datetime1">
              <a:rPr lang="en-US" smtClean="0"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44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3448784"/>
              </p:ext>
            </p:extLst>
          </p:nvPr>
        </p:nvGraphicFramePr>
        <p:xfrm>
          <a:off x="542925" y="769937"/>
          <a:ext cx="8220075" cy="524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26" name="数式" r:id="rId3" imgW="3263760" imgH="2082600" progId="Equation.3">
                  <p:embed/>
                </p:oleObj>
              </mc:Choice>
              <mc:Fallback>
                <p:oleObj name="数式" r:id="rId3" imgW="3263760" imgH="20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" y="769937"/>
                        <a:ext cx="8220075" cy="5249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467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CBC2B-A27C-45B1-949A-E78F8BE46B81}" type="datetime1">
              <a:rPr lang="en-US" smtClean="0"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45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5632340"/>
              </p:ext>
            </p:extLst>
          </p:nvPr>
        </p:nvGraphicFramePr>
        <p:xfrm>
          <a:off x="974725" y="1201738"/>
          <a:ext cx="7940675" cy="438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50" name="数式" r:id="rId3" imgW="2920680" imgH="1739880" progId="Equation.3">
                  <p:embed/>
                </p:oleObj>
              </mc:Choice>
              <mc:Fallback>
                <p:oleObj name="数式" r:id="rId3" imgW="2920680" imgH="1739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4725" y="1201738"/>
                        <a:ext cx="7940675" cy="438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652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CBC2B-A27C-45B1-949A-E78F8BE46B81}" type="datetime1">
              <a:rPr lang="en-US" smtClean="0"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46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4905518"/>
              </p:ext>
            </p:extLst>
          </p:nvPr>
        </p:nvGraphicFramePr>
        <p:xfrm>
          <a:off x="685800" y="857250"/>
          <a:ext cx="8001000" cy="445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74" name="数式" r:id="rId3" imgW="4749480" imgH="2666880" progId="Equation.3">
                  <p:embed/>
                </p:oleObj>
              </mc:Choice>
              <mc:Fallback>
                <p:oleObj name="数式" r:id="rId3" imgW="4749480" imgH="2666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857250"/>
                        <a:ext cx="8001000" cy="445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442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DD8AA-EDDC-4DE2-9851-90BD9712C0AB}" type="datetime1">
              <a:rPr lang="en-US" smtClean="0"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2000" y="838200"/>
            <a:ext cx="731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Other topics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Van der Waals equation of state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Chemical </a:t>
            </a:r>
            <a:r>
              <a:rPr lang="en-US" sz="2400" dirty="0" err="1" smtClean="0"/>
              <a:t>equilibria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047566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6CD8A-F539-4A9B-8539-DCCF7319A433}" type="datetime1">
              <a:rPr lang="en-US" smtClean="0"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26367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Magnetic field dependence of Z: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5758542"/>
              </p:ext>
            </p:extLst>
          </p:nvPr>
        </p:nvGraphicFramePr>
        <p:xfrm>
          <a:off x="838200" y="490536"/>
          <a:ext cx="4525962" cy="222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245" name="数式" r:id="rId3" imgW="1854000" imgH="914400" progId="Equation.3">
                  <p:embed/>
                </p:oleObj>
              </mc:Choice>
              <mc:Fallback>
                <p:oleObj name="数式" r:id="rId3" imgW="185400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90536"/>
                        <a:ext cx="4525962" cy="222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9210524"/>
              </p:ext>
            </p:extLst>
          </p:nvPr>
        </p:nvGraphicFramePr>
        <p:xfrm>
          <a:off x="762000" y="2590800"/>
          <a:ext cx="4525962" cy="173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246" name="数式" r:id="rId5" imgW="1854000" imgH="711000" progId="Equation.3">
                  <p:embed/>
                </p:oleObj>
              </mc:Choice>
              <mc:Fallback>
                <p:oleObj name="数式" r:id="rId5" imgW="185400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590800"/>
                        <a:ext cx="4525962" cy="173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9342575"/>
              </p:ext>
            </p:extLst>
          </p:nvPr>
        </p:nvGraphicFramePr>
        <p:xfrm>
          <a:off x="860425" y="4159250"/>
          <a:ext cx="6759575" cy="216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247" name="数式" r:id="rId7" imgW="2768400" imgH="888840" progId="Equation.3">
                  <p:embed/>
                </p:oleObj>
              </mc:Choice>
              <mc:Fallback>
                <p:oleObj name="数式" r:id="rId7" imgW="276840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0425" y="4159250"/>
                        <a:ext cx="6759575" cy="216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103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DD8AA-EDDC-4DE2-9851-90BD9712C0AB}" type="datetime1">
              <a:rPr lang="en-US" smtClean="0"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/>
          </a:p>
        </p:txBody>
      </p:sp>
      <p:pic>
        <p:nvPicPr>
          <p:cNvPr id="281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050" y="1524000"/>
            <a:ext cx="60579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4800" y="805794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Magnetization and susceptibility of independent spin ½  particles</a:t>
            </a:r>
            <a:endParaRPr lang="en-US" sz="2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4343400" y="5105400"/>
            <a:ext cx="762000" cy="4572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latin typeface="Symbol" pitchFamily="18" charset="2"/>
              </a:rPr>
              <a:t>bm</a:t>
            </a:r>
            <a:r>
              <a:rPr lang="en-US" sz="2400" b="1" i="1" dirty="0" err="1" smtClean="0"/>
              <a:t>B</a:t>
            </a:r>
            <a:endParaRPr lang="en-US" sz="2400" b="1" i="1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657600" y="1981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M/M</a:t>
            </a:r>
            <a:r>
              <a:rPr lang="en-US" sz="2400" i="1" baseline="-25000" dirty="0" smtClean="0"/>
              <a:t>0</a:t>
            </a:r>
            <a:endParaRPr lang="en-US" sz="2400" i="1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3276600" y="3272135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itchFamily="18" charset="2"/>
              </a:rPr>
              <a:t>c</a:t>
            </a:r>
            <a:r>
              <a:rPr lang="en-US" sz="2400" i="1" dirty="0" smtClean="0">
                <a:latin typeface="Symbol" pitchFamily="18" charset="2"/>
              </a:rPr>
              <a:t>/c</a:t>
            </a:r>
            <a:r>
              <a:rPr lang="en-US" sz="2400" i="1" baseline="-25000" dirty="0" smtClean="0"/>
              <a:t>0</a:t>
            </a:r>
            <a:endParaRPr lang="en-US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343723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A0C1-F79D-41F5-9EFD-2435A38D9725}" type="datetime1">
              <a:rPr lang="en-US" smtClean="0"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39994" y="918865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Independent particle system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37516"/>
              </p:ext>
            </p:extLst>
          </p:nvPr>
        </p:nvGraphicFramePr>
        <p:xfrm>
          <a:off x="1143000" y="1509713"/>
          <a:ext cx="4000500" cy="161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54" name="数式" r:id="rId3" imgW="1574640" imgH="660240" progId="Equation.3">
                  <p:embed/>
                </p:oleObj>
              </mc:Choice>
              <mc:Fallback>
                <p:oleObj name="数式" r:id="rId3" imgW="157464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509713"/>
                        <a:ext cx="4000500" cy="1614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3348335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Interacting particle system – </a:t>
            </a:r>
            <a:r>
              <a:rPr lang="en-US" sz="2400" dirty="0" err="1" smtClean="0"/>
              <a:t>Ising</a:t>
            </a:r>
            <a:r>
              <a:rPr lang="en-US" sz="2400" dirty="0" smtClean="0"/>
              <a:t> model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1089486"/>
              </p:ext>
            </p:extLst>
          </p:nvPr>
        </p:nvGraphicFramePr>
        <p:xfrm>
          <a:off x="654050" y="3763963"/>
          <a:ext cx="8261350" cy="248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55" name="数式" r:id="rId5" imgW="3251160" imgH="1015920" progId="Equation.3">
                  <p:embed/>
                </p:oleObj>
              </mc:Choice>
              <mc:Fallback>
                <p:oleObj name="数式" r:id="rId5" imgW="3251160" imgH="1015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050" y="3763963"/>
                        <a:ext cx="8261350" cy="2484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04800" y="381000"/>
            <a:ext cx="8001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Effects of interactions between particles: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09253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522D-BBA5-4642-897C-515B12F09995}" type="datetime1">
              <a:rPr lang="en-US" smtClean="0"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4572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Partition function for 1-dimensional </a:t>
            </a:r>
            <a:r>
              <a:rPr lang="en-US" sz="2400" dirty="0" err="1" smtClean="0"/>
              <a:t>Ising</a:t>
            </a:r>
            <a:r>
              <a:rPr lang="en-US" sz="2400" dirty="0" smtClean="0"/>
              <a:t> system of N spins with periodic boundary conditions (s</a:t>
            </a:r>
            <a:r>
              <a:rPr lang="en-US" sz="2400" baseline="-25000" dirty="0" smtClean="0"/>
              <a:t>N+1</a:t>
            </a:r>
            <a:r>
              <a:rPr lang="en-US" sz="2400" dirty="0" smtClean="0"/>
              <a:t>=s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7065877"/>
              </p:ext>
            </p:extLst>
          </p:nvPr>
        </p:nvGraphicFramePr>
        <p:xfrm>
          <a:off x="719138" y="1336675"/>
          <a:ext cx="8196262" cy="503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62" name="数式" r:id="rId3" imgW="3225600" imgH="2057400" progId="Equation.3">
                  <p:embed/>
                </p:oleObj>
              </mc:Choice>
              <mc:Fallback>
                <p:oleObj name="数式" r:id="rId3" imgW="3225600" imgH="2057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138" y="1336675"/>
                        <a:ext cx="8196262" cy="503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595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ED079-5883-46CD-84DF-AF54CDF051B2}" type="datetime1">
              <a:rPr lang="en-US" smtClean="0"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5235670"/>
              </p:ext>
            </p:extLst>
          </p:nvPr>
        </p:nvGraphicFramePr>
        <p:xfrm>
          <a:off x="228600" y="1098550"/>
          <a:ext cx="8164513" cy="360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00" name="数式" r:id="rId3" imgW="3213000" imgH="1473120" progId="Equation.3">
                  <p:embed/>
                </p:oleObj>
              </mc:Choice>
              <mc:Fallback>
                <p:oleObj name="数式" r:id="rId3" imgW="3213000" imgH="1473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098550"/>
                        <a:ext cx="8164513" cy="3602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800" y="2286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1-dimensional </a:t>
            </a:r>
            <a:r>
              <a:rPr lang="en-US" sz="2400" dirty="0" err="1" smtClean="0"/>
              <a:t>Ising</a:t>
            </a:r>
            <a:r>
              <a:rPr lang="en-US" sz="2400" dirty="0" smtClean="0"/>
              <a:t> system of N spins with periodic boundary conditions (s</a:t>
            </a:r>
            <a:r>
              <a:rPr lang="en-US" sz="2400" baseline="-25000" dirty="0" smtClean="0"/>
              <a:t>N+1</a:t>
            </a:r>
            <a:r>
              <a:rPr lang="en-US" sz="2400" dirty="0" smtClean="0"/>
              <a:t>=s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    (continued)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07583"/>
              </p:ext>
            </p:extLst>
          </p:nvPr>
        </p:nvGraphicFramePr>
        <p:xfrm>
          <a:off x="609600" y="5181600"/>
          <a:ext cx="2065337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01" name="数式" r:id="rId5" imgW="812520" imgH="241200" progId="Equation.3">
                  <p:embed/>
                </p:oleObj>
              </mc:Choice>
              <mc:Fallback>
                <p:oleObj name="数式" r:id="rId5" imgW="8125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181600"/>
                        <a:ext cx="2065337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297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50800">
          <a:tailEnd type="triangl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17674</TotalTime>
  <Words>1112</Words>
  <Application>Microsoft Office PowerPoint</Application>
  <PresentationFormat>On-screen Show (4:3)</PresentationFormat>
  <Paragraphs>249</Paragraphs>
  <Slides>47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47</vt:i4>
      </vt:variant>
    </vt:vector>
  </HeadingPairs>
  <TitlesOfParts>
    <vt:vector size="50" baseType="lpstr">
      <vt:lpstr>Office Theme</vt:lpstr>
      <vt:lpstr>数式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WFU2011</cp:lastModifiedBy>
  <cp:revision>916</cp:revision>
  <cp:lastPrinted>2012-02-15T14:55:21Z</cp:lastPrinted>
  <dcterms:created xsi:type="dcterms:W3CDTF">2012-01-10T18:32:24Z</dcterms:created>
  <dcterms:modified xsi:type="dcterms:W3CDTF">2012-04-09T14:59:03Z</dcterms:modified>
</cp:coreProperties>
</file>