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67" r:id="rId2"/>
    <p:sldId id="374" r:id="rId3"/>
    <p:sldId id="415" r:id="rId4"/>
    <p:sldId id="416" r:id="rId5"/>
    <p:sldId id="417" r:id="rId6"/>
    <p:sldId id="434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7" r:id="rId15"/>
    <p:sldId id="428" r:id="rId16"/>
    <p:sldId id="429" r:id="rId17"/>
    <p:sldId id="431" r:id="rId18"/>
    <p:sldId id="435" r:id="rId19"/>
    <p:sldId id="432" r:id="rId20"/>
    <p:sldId id="433" r:id="rId21"/>
    <p:sldId id="437" r:id="rId22"/>
    <p:sldId id="442" r:id="rId23"/>
    <p:sldId id="443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3" r:id="rId32"/>
    <p:sldId id="454" r:id="rId33"/>
    <p:sldId id="455" r:id="rId34"/>
    <p:sldId id="456" r:id="rId35"/>
    <p:sldId id="458" r:id="rId36"/>
    <p:sldId id="464" r:id="rId37"/>
    <p:sldId id="465" r:id="rId38"/>
    <p:sldId id="466" r:id="rId39"/>
    <p:sldId id="467" r:id="rId40"/>
    <p:sldId id="468" r:id="rId41"/>
    <p:sldId id="469" r:id="rId42"/>
    <p:sldId id="470" r:id="rId43"/>
    <p:sldId id="471" r:id="rId44"/>
    <p:sldId id="472" r:id="rId45"/>
    <p:sldId id="473" r:id="rId46"/>
    <p:sldId id="474" r:id="rId47"/>
    <p:sldId id="475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AFE0-8502-479E-8BAE-C7F6C84F7498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E2BA-762B-421F-940B-2067144483BC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B1CE-CCCB-42E7-B60D-BE2E16543ADC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A7C4-70E0-4F32-B5A3-4ABBC4BBCDD4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AD38-4F87-468B-A361-9A9175C083E5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CDD2-16E1-4249-800A-B528F65D524A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B16A-4A74-4BAA-AFFA-D94C6ABAF638}" type="datetime1">
              <a:rPr lang="en-US" smtClean="0"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A20-06DA-43DD-A463-976C5DE98EAD}" type="datetime1">
              <a:rPr lang="en-US" smtClean="0"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6472-7FE6-4D80-B7C4-A9A519BB6B6A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6D34-1CFA-403D-AB0E-8D52C4F53573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A0AB-51C1-426A-B39E-CB3560CBD2E8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3" Type="http://schemas.openxmlformats.org/officeDocument/2006/relationships/image" Target="../media/image35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png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6.png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8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6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5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68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7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7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7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74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7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76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77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0C0-5D7B-456E-BC2D-9481CF2D9A9C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</a:t>
            </a:r>
            <a:r>
              <a:rPr lang="en-US" sz="3200" b="1" dirty="0" smtClean="0"/>
              <a:t>29</a:t>
            </a:r>
            <a:endParaRPr lang="en-US" sz="32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Review (Chapters 5-7 </a:t>
            </a:r>
            <a:r>
              <a:rPr lang="en-US" sz="2400" dirty="0" smtClean="0"/>
              <a:t>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Magnetic systems;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Fermi statistics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Bose statistics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Phase transformations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Chemical </a:t>
            </a:r>
            <a:r>
              <a:rPr lang="en-US" sz="2400" dirty="0" err="1" smtClean="0"/>
              <a:t>equilibria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74883"/>
              </p:ext>
            </p:extLst>
          </p:nvPr>
        </p:nvGraphicFramePr>
        <p:xfrm>
          <a:off x="457200" y="1168400"/>
          <a:ext cx="83312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4" name="数式" r:id="rId3" imgW="4165560" imgH="1879560" progId="Equation.3">
                  <p:embed/>
                </p:oleObj>
              </mc:Choice>
              <mc:Fallback>
                <p:oleObj name="数式" r:id="rId3" imgW="416556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68400"/>
                        <a:ext cx="8331200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248142"/>
              </p:ext>
            </p:extLst>
          </p:nvPr>
        </p:nvGraphicFramePr>
        <p:xfrm>
          <a:off x="1066799" y="5334000"/>
          <a:ext cx="552249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5" name="数式" r:id="rId5" imgW="1942920" imgH="241200" progId="Equation.3">
                  <p:embed/>
                </p:oleObj>
              </mc:Choice>
              <mc:Fallback>
                <p:oleObj name="数式" r:id="rId5" imgW="1942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5334000"/>
                        <a:ext cx="552249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0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899651"/>
              </p:ext>
            </p:extLst>
          </p:nvPr>
        </p:nvGraphicFramePr>
        <p:xfrm>
          <a:off x="814388" y="1089025"/>
          <a:ext cx="6650037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1" name="数式" r:id="rId3" imgW="2616120" imgH="2006280" progId="Equation.3">
                  <p:embed/>
                </p:oleObj>
              </mc:Choice>
              <mc:Fallback>
                <p:oleObj name="数式" r:id="rId3" imgW="261612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089025"/>
                        <a:ext cx="6650037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0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53012"/>
              </p:ext>
            </p:extLst>
          </p:nvPr>
        </p:nvGraphicFramePr>
        <p:xfrm>
          <a:off x="323850" y="1262063"/>
          <a:ext cx="8475663" cy="468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5" name="数式" r:id="rId3" imgW="3695400" imgH="2120760" progId="Equation.3">
                  <p:embed/>
                </p:oleObj>
              </mc:Choice>
              <mc:Fallback>
                <p:oleObj name="数式" r:id="rId3" imgW="369540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62063"/>
                        <a:ext cx="8475663" cy="468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486331"/>
              </p:ext>
            </p:extLst>
          </p:nvPr>
        </p:nvGraphicFramePr>
        <p:xfrm>
          <a:off x="609600" y="304800"/>
          <a:ext cx="50387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9" name="数式" r:id="rId4" imgW="2197080" imgH="457200" progId="Equation.3">
                  <p:embed/>
                </p:oleObj>
              </mc:Choice>
              <mc:Fallback>
                <p:oleObj name="数式" r:id="rId4" imgW="2197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50387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H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M/N</a:t>
            </a:r>
            <a:endParaRPr lang="en-US" sz="24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3268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2A95-3E4E-46B3-BE9F-642B92323644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71633"/>
              </p:ext>
            </p:extLst>
          </p:nvPr>
        </p:nvGraphicFramePr>
        <p:xfrm>
          <a:off x="1289050" y="1074737"/>
          <a:ext cx="4806950" cy="540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1" name="数式" r:id="rId3" imgW="1892160" imgH="2209680" progId="Equation.3">
                  <p:embed/>
                </p:oleObj>
              </mc:Choice>
              <mc:Fallback>
                <p:oleObj name="数式" r:id="rId3" imgW="18921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074737"/>
                        <a:ext cx="4806950" cy="540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approximation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6F1C-D2D5-4FC4-9EE3-F65F03D22B05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38487"/>
              </p:ext>
            </p:extLst>
          </p:nvPr>
        </p:nvGraphicFramePr>
        <p:xfrm>
          <a:off x="490893" y="1023938"/>
          <a:ext cx="8348307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5" name="数式" r:id="rId3" imgW="3822480" imgH="1244520" progId="Equation.3">
                  <p:embed/>
                </p:oleObj>
              </mc:Choice>
              <mc:Fallback>
                <p:oleObj name="数式" r:id="rId3" imgW="38224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93" y="1023938"/>
                        <a:ext cx="8348307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94857"/>
            <a:ext cx="5924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46084"/>
              </p:ext>
            </p:extLst>
          </p:nvPr>
        </p:nvGraphicFramePr>
        <p:xfrm>
          <a:off x="5357812" y="609600"/>
          <a:ext cx="3328988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3" name="数式" r:id="rId4" imgW="1523880" imgH="698400" progId="Equation.3">
                  <p:embed/>
                </p:oleObj>
              </mc:Choice>
              <mc:Fallback>
                <p:oleObj name="数式" r:id="rId4" imgW="1523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2" y="609600"/>
                        <a:ext cx="3328988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530370"/>
              </p:ext>
            </p:extLst>
          </p:nvPr>
        </p:nvGraphicFramePr>
        <p:xfrm>
          <a:off x="152400" y="533400"/>
          <a:ext cx="468947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4" name="数式" r:id="rId6" imgW="2044440" imgH="685800" progId="Equation.3">
                  <p:embed/>
                </p:oleObj>
              </mc:Choice>
              <mc:Fallback>
                <p:oleObj name="数式" r:id="rId6" imgW="2044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"/>
                        <a:ext cx="4689475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0" y="1981200"/>
            <a:ext cx="609600" cy="685800"/>
          </a:xfrm>
          <a:prstGeom prst="line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33875" y="2057400"/>
            <a:ext cx="1304925" cy="609600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357419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=1</a:t>
            </a:r>
          </a:p>
          <a:p>
            <a:r>
              <a:rPr lang="en-US" sz="2400" dirty="0" smtClean="0"/>
              <a:t>J=1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60198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00986"/>
              </p:ext>
            </p:extLst>
          </p:nvPr>
        </p:nvGraphicFramePr>
        <p:xfrm>
          <a:off x="881289" y="3574196"/>
          <a:ext cx="555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5" name="数式" r:id="rId8" imgW="253800" imgH="253800" progId="Equation.3">
                  <p:embed/>
                </p:oleObj>
              </mc:Choice>
              <mc:Fallback>
                <p:oleObj name="数式" r:id="rId8" imgW="25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89" y="3574196"/>
                        <a:ext cx="5556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with periodic boundary conditions:</a:t>
            </a:r>
          </a:p>
        </p:txBody>
      </p:sp>
    </p:spTree>
    <p:extLst>
      <p:ext uri="{BB962C8B-B14F-4D97-AF65-F5344CB8AC3E}">
        <p14:creationId xmlns:p14="http://schemas.microsoft.com/office/powerpoint/2010/main" val="35198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25012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qualitative results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systems 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Exact solutions of one-dimensional system show no phase transitions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Exact solution by Onsager for two-dimensions system shows phase transitions as a function of T in zero magnetic field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Mean field approximation shows phase transitions for all dimensions as a function of T in zero magnetic field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Mean field approximation for fixed T as a function of magnetic field is qualitatively similar to exact solution for one dimension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192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508752"/>
              </p:ext>
            </p:extLst>
          </p:nvPr>
        </p:nvGraphicFramePr>
        <p:xfrm>
          <a:off x="457200" y="1639887"/>
          <a:ext cx="4872037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0" name="数式" r:id="rId3" imgW="1917360" imgH="761760" progId="Equation.3">
                  <p:embed/>
                </p:oleObj>
              </mc:Choice>
              <mc:Fallback>
                <p:oleObj name="数式" r:id="rId3" imgW="19173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9887"/>
                        <a:ext cx="4872037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33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Self-consistency condition for mean field </a:t>
            </a:r>
            <a:r>
              <a:rPr lang="en-US" sz="2400" dirty="0" smtClean="0"/>
              <a:t>treatment for general system with </a:t>
            </a:r>
            <a:r>
              <a:rPr lang="en-US" sz="2400" i="1" dirty="0" smtClean="0"/>
              <a:t>q</a:t>
            </a:r>
            <a:r>
              <a:rPr lang="en-US" sz="2400" dirty="0" smtClean="0"/>
              <a:t> nearest neighbors 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915482"/>
              </p:ext>
            </p:extLst>
          </p:nvPr>
        </p:nvGraphicFramePr>
        <p:xfrm>
          <a:off x="1143000" y="3460750"/>
          <a:ext cx="6034088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1" name="数式" r:id="rId5" imgW="2374560" imgH="1231560" progId="Equation.3">
                  <p:embed/>
                </p:oleObj>
              </mc:Choice>
              <mc:Fallback>
                <p:oleObj name="数式" r:id="rId5" imgW="2374560" imgH="1231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60750"/>
                        <a:ext cx="6034088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0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66136"/>
              </p:ext>
            </p:extLst>
          </p:nvPr>
        </p:nvGraphicFramePr>
        <p:xfrm>
          <a:off x="990600" y="685800"/>
          <a:ext cx="35829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6" name="数式" r:id="rId4" imgW="1409400" imgH="215640" progId="Equation.3">
                  <p:embed/>
                </p:oleObj>
              </mc:Choice>
              <mc:Fallback>
                <p:oleObj name="数式" r:id="rId4" imgW="1409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3582988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62714"/>
              </p:ext>
            </p:extLst>
          </p:nvPr>
        </p:nvGraphicFramePr>
        <p:xfrm>
          <a:off x="3476625" y="3061154"/>
          <a:ext cx="15811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7" name="数式" r:id="rId6" imgW="622080" imgH="203040" progId="Equation.3">
                  <p:embed/>
                </p:oleObj>
              </mc:Choice>
              <mc:Fallback>
                <p:oleObj name="数式" r:id="rId6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3061154"/>
                        <a:ext cx="15811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28819"/>
              </p:ext>
            </p:extLst>
          </p:nvPr>
        </p:nvGraphicFramePr>
        <p:xfrm>
          <a:off x="4006850" y="2133600"/>
          <a:ext cx="1225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8" name="数式" r:id="rId8" imgW="482400" imgH="203040" progId="Equation.3">
                  <p:embed/>
                </p:oleObj>
              </mc:Choice>
              <mc:Fallback>
                <p:oleObj name="数式" r:id="rId8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2133600"/>
                        <a:ext cx="1225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54630"/>
              </p:ext>
            </p:extLst>
          </p:nvPr>
        </p:nvGraphicFramePr>
        <p:xfrm>
          <a:off x="2438400" y="1828800"/>
          <a:ext cx="12906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9" name="数式" r:id="rId10" imgW="507960" imgH="203040" progId="Equation.3">
                  <p:embed/>
                </p:oleObj>
              </mc:Choice>
              <mc:Fallback>
                <p:oleObj name="数式" r:id="rId10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12906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840331"/>
              </p:ext>
            </p:extLst>
          </p:nvPr>
        </p:nvGraphicFramePr>
        <p:xfrm>
          <a:off x="4090988" y="1711325"/>
          <a:ext cx="15478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60" name="数式" r:id="rId12" imgW="609480" imgH="203040" progId="Equation.3">
                  <p:embed/>
                </p:oleObj>
              </mc:Choice>
              <mc:Fallback>
                <p:oleObj name="数式" r:id="rId12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711325"/>
                        <a:ext cx="15478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3886200" y="1948544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1796142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305568"/>
              </p:ext>
            </p:extLst>
          </p:nvPr>
        </p:nvGraphicFramePr>
        <p:xfrm>
          <a:off x="4799013" y="3690938"/>
          <a:ext cx="41608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61" name="数式" r:id="rId14" imgW="1638000" imgH="660240" progId="Equation.3">
                  <p:embed/>
                </p:oleObj>
              </mc:Choice>
              <mc:Fallback>
                <p:oleObj name="数式" r:id="rId14" imgW="1638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690938"/>
                        <a:ext cx="4160837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condition: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715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Mean field solutions exhibit “critical behavior” (phase transition) at </a:t>
            </a:r>
            <a:r>
              <a:rPr lang="en-US" sz="2400" dirty="0" err="1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2400" baseline="-25000" dirty="0" err="1" smtClean="0">
                <a:sym typeface="Wingdings" pitchFamily="2" charset="2"/>
              </a:rPr>
              <a:t>c</a:t>
            </a:r>
            <a:r>
              <a:rPr lang="en-US" sz="2400" dirty="0" err="1" smtClean="0">
                <a:sym typeface="Wingdings" pitchFamily="2" charset="2"/>
              </a:rPr>
              <a:t>Jq</a:t>
            </a:r>
            <a:r>
              <a:rPr lang="en-US" sz="2400" dirty="0" smtClean="0">
                <a:sym typeface="Wingdings" pitchFamily="2" charset="2"/>
              </a:rPr>
              <a:t>=1.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438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H=0</a:t>
            </a:r>
          </a:p>
        </p:txBody>
      </p:sp>
    </p:spTree>
    <p:extLst>
      <p:ext uri="{BB962C8B-B14F-4D97-AF65-F5344CB8AC3E}">
        <p14:creationId xmlns:p14="http://schemas.microsoft.com/office/powerpoint/2010/main" val="8513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B32-8EAB-4CA8-A64D-33F10DB71479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econd exam:   April  9-13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261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5" t="25820" r="37020" b="4555"/>
          <a:stretch/>
        </p:blipFill>
        <p:spPr bwMode="auto">
          <a:xfrm>
            <a:off x="1882140" y="609600"/>
            <a:ext cx="5814060" cy="480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691640" y="43434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4741-1884-46D2-8D6A-87F2990367F6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condition for </a:t>
            </a:r>
            <a:r>
              <a:rPr lang="en-US" sz="2400" i="1" dirty="0" smtClean="0"/>
              <a:t>H</a:t>
            </a:r>
            <a:r>
              <a:rPr lang="en-US" sz="2400" dirty="0" smtClean="0"/>
              <a:t>=0: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33759"/>
              </p:ext>
            </p:extLst>
          </p:nvPr>
        </p:nvGraphicFramePr>
        <p:xfrm>
          <a:off x="6019800" y="228600"/>
          <a:ext cx="28717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4" name="数式" r:id="rId3" imgW="1130040" imgH="215640" progId="Equation.3">
                  <p:embed/>
                </p:oleObj>
              </mc:Choice>
              <mc:Fallback>
                <p:oleObj name="数式" r:id="rId3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"/>
                        <a:ext cx="287178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3657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6015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endParaRPr lang="en-US" sz="2400" i="1" baseline="-25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023278"/>
              </p:ext>
            </p:extLst>
          </p:nvPr>
        </p:nvGraphicFramePr>
        <p:xfrm>
          <a:off x="152400" y="762000"/>
          <a:ext cx="7292976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5" name="数式" r:id="rId6" imgW="2869920" imgH="711000" progId="Equation.3">
                  <p:embed/>
                </p:oleObj>
              </mc:Choice>
              <mc:Fallback>
                <p:oleObj name="数式" r:id="rId6" imgW="2869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7292976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973998"/>
              </p:ext>
            </p:extLst>
          </p:nvPr>
        </p:nvGraphicFramePr>
        <p:xfrm>
          <a:off x="4343400" y="2971800"/>
          <a:ext cx="480853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6" name="数式" r:id="rId8" imgW="1892160" imgH="634680" progId="Equation.3">
                  <p:embed/>
                </p:oleObj>
              </mc:Choice>
              <mc:Fallback>
                <p:oleObj name="数式" r:id="rId8" imgW="189216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71800"/>
                        <a:ext cx="480853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7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5401-6699-4883-8D24-57E0533492EC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</a:t>
            </a:r>
            <a:r>
              <a:rPr lang="en-US" sz="2400" dirty="0" smtClean="0"/>
              <a:t>model</a:t>
            </a:r>
            <a:endParaRPr lang="en-US" sz="24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48832"/>
              </p:ext>
            </p:extLst>
          </p:nvPr>
        </p:nvGraphicFramePr>
        <p:xfrm>
          <a:off x="838200" y="781213"/>
          <a:ext cx="5472112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2" name="数式" r:id="rId3" imgW="2793960" imgH="2869920" progId="Equation.3">
                  <p:embed/>
                </p:oleObj>
              </mc:Choice>
              <mc:Fallback>
                <p:oleObj name="数式" r:id="rId3" imgW="2793960" imgH="286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81213"/>
                        <a:ext cx="5472112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2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magnetic susceptibility (in scaled units):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73033"/>
              </p:ext>
            </p:extLst>
          </p:nvPr>
        </p:nvGraphicFramePr>
        <p:xfrm>
          <a:off x="1619250" y="1054071"/>
          <a:ext cx="6000750" cy="528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2" name="数式" r:id="rId3" imgW="2920680" imgH="2666880" progId="Equation.3">
                  <p:embed/>
                </p:oleObj>
              </mc:Choice>
              <mc:Fallback>
                <p:oleObj name="数式" r:id="rId3" imgW="292068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54071"/>
                        <a:ext cx="6000750" cy="5282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4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magnetic susceptibility (in scaled units)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49590"/>
              </p:ext>
            </p:extLst>
          </p:nvPr>
        </p:nvGraphicFramePr>
        <p:xfrm>
          <a:off x="1571625" y="457200"/>
          <a:ext cx="5667375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6" name="数式" r:id="rId3" imgW="3352680" imgH="3682800" progId="Equation.3">
                  <p:embed/>
                </p:oleObj>
              </mc:Choice>
              <mc:Fallback>
                <p:oleObj name="数式" r:id="rId3" imgW="3352680" imgH="36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57200"/>
                        <a:ext cx="5667375" cy="600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71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E3E2-32F5-434C-9B52-C24337FA7D53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systems – N identical particles of mass m: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Classical treatment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24765"/>
              </p:ext>
            </p:extLst>
          </p:nvPr>
        </p:nvGraphicFramePr>
        <p:xfrm>
          <a:off x="609600" y="1669197"/>
          <a:ext cx="6705600" cy="457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4" name="数式" r:id="rId3" imgW="3873240" imgH="2565360" progId="Equation.3">
                  <p:embed/>
                </p:oleObj>
              </mc:Choice>
              <mc:Fallback>
                <p:oleObj name="数式" r:id="rId3" imgW="387324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69197"/>
                        <a:ext cx="6705600" cy="4579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53" y="19235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particle systems with translational degrees of freedom – Chapter 6 of STP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311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422353"/>
              </p:ext>
            </p:extLst>
          </p:nvPr>
        </p:nvGraphicFramePr>
        <p:xfrm>
          <a:off x="895349" y="881063"/>
          <a:ext cx="6115051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4" name="数式" r:id="rId3" imgW="3251160" imgH="939600" progId="Equation.3">
                  <p:embed/>
                </p:oleObj>
              </mc:Choice>
              <mc:Fallback>
                <p:oleObj name="数式" r:id="rId3" imgW="32511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49" y="881063"/>
                        <a:ext cx="6115051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04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Maxwell velocity distribution</a:t>
            </a:r>
          </a:p>
        </p:txBody>
      </p:sp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6999"/>
            <a:ext cx="6949440" cy="312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282529"/>
              </p:ext>
            </p:extLst>
          </p:nvPr>
        </p:nvGraphicFramePr>
        <p:xfrm>
          <a:off x="1341438" y="3557587"/>
          <a:ext cx="7159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5" name="数式" r:id="rId6" imgW="380880" imgH="228600" progId="Equation.3">
                  <p:embed/>
                </p:oleObj>
              </mc:Choice>
              <mc:Fallback>
                <p:oleObj name="数式" r:id="rId6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3557587"/>
                        <a:ext cx="71596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072" y="5715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 For classical particles the Maxwell velocity distribution is the same for all particle interaction potentials.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665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Statistics of non-interacting quantum particles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42050"/>
              </p:ext>
            </p:extLst>
          </p:nvPr>
        </p:nvGraphicFramePr>
        <p:xfrm>
          <a:off x="1066800" y="1143000"/>
          <a:ext cx="602952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35" name="数式" r:id="rId3" imgW="2489040" imgH="457200" progId="Equation.3">
                  <p:embed/>
                </p:oleObj>
              </mc:Choice>
              <mc:Fallback>
                <p:oleObj name="数式" r:id="rId3" imgW="2489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602952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52873"/>
              </p:ext>
            </p:extLst>
          </p:nvPr>
        </p:nvGraphicFramePr>
        <p:xfrm>
          <a:off x="1066800" y="2895600"/>
          <a:ext cx="71056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36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71056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086"/>
              </p:ext>
            </p:extLst>
          </p:nvPr>
        </p:nvGraphicFramePr>
        <p:xfrm>
          <a:off x="829457" y="4430713"/>
          <a:ext cx="7704943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37" name="数式" r:id="rId7" imgW="3429000" imgH="558720" progId="Equation.3">
                  <p:embed/>
                </p:oleObj>
              </mc:Choice>
              <mc:Fallback>
                <p:oleObj name="数式" r:id="rId7" imgW="3429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57" y="4430713"/>
                        <a:ext cx="7704943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663009"/>
              </p:ext>
            </p:extLst>
          </p:nvPr>
        </p:nvGraphicFramePr>
        <p:xfrm>
          <a:off x="533400" y="457200"/>
          <a:ext cx="77057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2" name="数式" r:id="rId3" imgW="3429000" imgH="558720" progId="Equation.3">
                  <p:embed/>
                </p:oleObj>
              </mc:Choice>
              <mc:Fallback>
                <p:oleObj name="数式" r:id="rId3" imgW="3429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77057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72222"/>
              </p:ext>
            </p:extLst>
          </p:nvPr>
        </p:nvGraphicFramePr>
        <p:xfrm>
          <a:off x="758825" y="1905000"/>
          <a:ext cx="5946775" cy="45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3" name="数式" r:id="rId5" imgW="2070000" imgH="1549080" progId="Equation.3">
                  <p:embed/>
                </p:oleObj>
              </mc:Choice>
              <mc:Fallback>
                <p:oleObj name="数式" r:id="rId5" imgW="207000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905000"/>
                        <a:ext cx="5946775" cy="455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8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4953000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Fermi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0908"/>
              </p:ext>
            </p:extLst>
          </p:nvPr>
        </p:nvGraphicFramePr>
        <p:xfrm>
          <a:off x="1219200" y="842665"/>
          <a:ext cx="4706938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3" name="数式" r:id="rId3" imgW="1638000" imgH="583920" progId="Equation.3">
                  <p:embed/>
                </p:oleObj>
              </mc:Choice>
              <mc:Fallback>
                <p:oleObj name="数式" r:id="rId3" imgW="16380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42665"/>
                        <a:ext cx="4706938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12055"/>
              </p:ext>
            </p:extLst>
          </p:nvPr>
        </p:nvGraphicFramePr>
        <p:xfrm>
          <a:off x="4003675" y="261938"/>
          <a:ext cx="1422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4" name="数式" r:id="rId5" imgW="495000" imgH="241200" progId="Equation.3">
                  <p:embed/>
                </p:oleObj>
              </mc:Choice>
              <mc:Fallback>
                <p:oleObj name="数式" r:id="rId5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61938"/>
                        <a:ext cx="1422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01567"/>
              </p:ext>
            </p:extLst>
          </p:nvPr>
        </p:nvGraphicFramePr>
        <p:xfrm>
          <a:off x="1066800" y="2819400"/>
          <a:ext cx="6788151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5" name="数式" r:id="rId7" imgW="2361960" imgH="1143000" progId="Equation.3">
                  <p:embed/>
                </p:oleObj>
              </mc:Choice>
              <mc:Fallback>
                <p:oleObj name="数式" r:id="rId7" imgW="2361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788151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1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5257800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4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Bose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77494"/>
              </p:ext>
            </p:extLst>
          </p:nvPr>
        </p:nvGraphicFramePr>
        <p:xfrm>
          <a:off x="727075" y="914400"/>
          <a:ext cx="5826125" cy="2023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7" name="数式" r:id="rId3" imgW="2425680" imgH="838080" progId="Equation.3">
                  <p:embed/>
                </p:oleObj>
              </mc:Choice>
              <mc:Fallback>
                <p:oleObj name="数式" r:id="rId3" imgW="2425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914400"/>
                        <a:ext cx="5826125" cy="2023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47520"/>
              </p:ext>
            </p:extLst>
          </p:nvPr>
        </p:nvGraphicFramePr>
        <p:xfrm>
          <a:off x="3255963" y="0"/>
          <a:ext cx="29178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8" name="数式" r:id="rId5" imgW="1015920" imgH="241200" progId="Equation.3">
                  <p:embed/>
                </p:oleObj>
              </mc:Choice>
              <mc:Fallback>
                <p:oleObj name="数式" r:id="rId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0"/>
                        <a:ext cx="29178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189630"/>
              </p:ext>
            </p:extLst>
          </p:nvPr>
        </p:nvGraphicFramePr>
        <p:xfrm>
          <a:off x="981075" y="3105150"/>
          <a:ext cx="653256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9" name="数式" r:id="rId7" imgW="2273040" imgH="1143000" progId="Equation.3">
                  <p:embed/>
                </p:oleObj>
              </mc:Choice>
              <mc:Fallback>
                <p:oleObj name="数式" r:id="rId7" imgW="22730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105150"/>
                        <a:ext cx="6532563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8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4F4D-77D5-46C1-B085-A9FC75515539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453477"/>
              </p:ext>
            </p:extLst>
          </p:nvPr>
        </p:nvGraphicFramePr>
        <p:xfrm>
          <a:off x="152400" y="1570038"/>
          <a:ext cx="8839200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2" name="数式" r:id="rId3" imgW="3479760" imgH="698400" progId="Equation.3">
                  <p:embed/>
                </p:oleObj>
              </mc:Choice>
              <mc:Fallback>
                <p:oleObj name="数式" r:id="rId3" imgW="347976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570038"/>
                        <a:ext cx="8839200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883"/>
              </p:ext>
            </p:extLst>
          </p:nvPr>
        </p:nvGraphicFramePr>
        <p:xfrm>
          <a:off x="533400" y="3128963"/>
          <a:ext cx="5270500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3" name="数式" r:id="rId5" imgW="2158920" imgH="1091880" progId="Equation.3">
                  <p:embed/>
                </p:oleObj>
              </mc:Choice>
              <mc:Fallback>
                <p:oleObj name="数式" r:id="rId5" imgW="215892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8963"/>
                        <a:ext cx="5270500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 of statistical mechanics of spin ½ </a:t>
            </a:r>
            <a:r>
              <a:rPr lang="en-US" sz="2400" dirty="0"/>
              <a:t>systems -- Chapter 5 in </a:t>
            </a:r>
            <a:r>
              <a:rPr lang="en-US" sz="2400" dirty="0" smtClean="0"/>
              <a:t>STP</a:t>
            </a:r>
          </a:p>
          <a:p>
            <a:endParaRPr lang="en-US" sz="2400" dirty="0"/>
          </a:p>
          <a:p>
            <a:r>
              <a:rPr lang="en-US" sz="2400" dirty="0" smtClean="0"/>
              <a:t>Fist consider system with independent particles in a magnetic field: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915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4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Bose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9870"/>
              </p:ext>
            </p:extLst>
          </p:nvPr>
        </p:nvGraphicFramePr>
        <p:xfrm>
          <a:off x="923925" y="2146300"/>
          <a:ext cx="7077075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4" name="数式" r:id="rId3" imgW="2946240" imgH="1193760" progId="Equation.3">
                  <p:embed/>
                </p:oleObj>
              </mc:Choice>
              <mc:Fallback>
                <p:oleObj name="数式" r:id="rId3" imgW="294624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146300"/>
                        <a:ext cx="7077075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62797"/>
              </p:ext>
            </p:extLst>
          </p:nvPr>
        </p:nvGraphicFramePr>
        <p:xfrm>
          <a:off x="3255963" y="0"/>
          <a:ext cx="29178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5" name="数式" r:id="rId5" imgW="1015920" imgH="241200" progId="Equation.3">
                  <p:embed/>
                </p:oleObj>
              </mc:Choice>
              <mc:Fallback>
                <p:oleObj name="数式" r:id="rId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0"/>
                        <a:ext cx="29178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066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a detail:</a:t>
            </a:r>
          </a:p>
        </p:txBody>
      </p:sp>
    </p:spTree>
    <p:extLst>
      <p:ext uri="{BB962C8B-B14F-4D97-AF65-F5344CB8AC3E}">
        <p14:creationId xmlns:p14="http://schemas.microsoft.com/office/powerpoint/2010/main" val="37142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</a:t>
            </a: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27175"/>
            <a:ext cx="6781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51771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e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3124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n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242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m</a:t>
            </a:r>
            <a:r>
              <a:rPr lang="en-US" sz="2400" b="1" i="1" dirty="0" smtClean="0"/>
              <a:t> = 10</a:t>
            </a:r>
            <a:endParaRPr lang="en-US" sz="2400" b="1" i="1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= 0</a:t>
            </a:r>
            <a:endParaRPr lang="en-US" sz="2400" b="1" i="1" baseline="-25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&gt;&gt; 0</a:t>
            </a:r>
            <a:endParaRPr lang="en-US" sz="2400" b="1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024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 </a:t>
            </a:r>
          </a:p>
          <a:p>
            <a:pPr lvl="1"/>
            <a:r>
              <a:rPr lang="en-US" sz="2400" dirty="0" smtClean="0"/>
              <a:t>Non-interacting spin ½ particles of mass </a:t>
            </a:r>
            <a:r>
              <a:rPr lang="en-US" sz="2400" i="1" dirty="0" smtClean="0"/>
              <a:t>m</a:t>
            </a:r>
            <a:r>
              <a:rPr lang="en-US" sz="2400" dirty="0" smtClean="0"/>
              <a:t> at </a:t>
            </a:r>
            <a:r>
              <a:rPr lang="en-US" sz="2400" i="1" dirty="0" smtClean="0"/>
              <a:t>T=0               </a:t>
            </a:r>
            <a:r>
              <a:rPr lang="en-US" sz="2400" dirty="0" smtClean="0"/>
              <a:t>moving in 3-dimensions in large box of volume </a:t>
            </a:r>
            <a:r>
              <a:rPr lang="en-US" sz="2400" i="1" dirty="0" smtClean="0"/>
              <a:t>V=L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:   Assume that each state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doubly occupied (due to spin)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840486"/>
              </p:ext>
            </p:extLst>
          </p:nvPr>
        </p:nvGraphicFramePr>
        <p:xfrm>
          <a:off x="965200" y="1873250"/>
          <a:ext cx="7453313" cy="434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66" name="数式" r:id="rId3" imgW="3352680" imgH="2019240" progId="Equation.3">
                  <p:embed/>
                </p:oleObj>
              </mc:Choice>
              <mc:Fallback>
                <p:oleObj name="数式" r:id="rId3" imgW="3352680" imgH="2019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873250"/>
                        <a:ext cx="7453313" cy="434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4419600" y="5791200"/>
            <a:ext cx="304800" cy="4572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601756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pin degeneracy</a:t>
            </a:r>
          </a:p>
        </p:txBody>
      </p:sp>
    </p:spTree>
    <p:extLst>
      <p:ext uri="{BB962C8B-B14F-4D97-AF65-F5344CB8AC3E}">
        <p14:creationId xmlns:p14="http://schemas.microsoft.com/office/powerpoint/2010/main" val="17319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</a:t>
            </a:r>
            <a:r>
              <a:rPr lang="en-US" sz="2400" dirty="0" smtClean="0"/>
              <a:t> Fermi </a:t>
            </a:r>
            <a:r>
              <a:rPr lang="en-US" sz="2400" dirty="0" smtClean="0"/>
              <a:t>spin ½ particles for </a:t>
            </a:r>
            <a:r>
              <a:rPr lang="en-US" sz="2400" i="1" dirty="0" smtClean="0"/>
              <a:t>T 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 smtClean="0">
                <a:sym typeface="Wingdings" pitchFamily="2" charset="2"/>
              </a:rPr>
              <a:t>0  </a:t>
            </a:r>
            <a:r>
              <a:rPr lang="en-US" sz="2400" dirty="0" smtClean="0">
                <a:sym typeface="Wingdings" pitchFamily="2" charset="2"/>
              </a:rPr>
              <a:t>in 3-dimensional box.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25682"/>
              </p:ext>
            </p:extLst>
          </p:nvPr>
        </p:nvGraphicFramePr>
        <p:xfrm>
          <a:off x="1349375" y="1250950"/>
          <a:ext cx="6380163" cy="51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0" name="数式" r:id="rId3" imgW="2869920" imgH="2387520" progId="Equation.3">
                  <p:embed/>
                </p:oleObj>
              </mc:Choice>
              <mc:Fallback>
                <p:oleObj name="数式" r:id="rId3" imgW="286992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1250950"/>
                        <a:ext cx="6380163" cy="513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D78B-5361-4DAF-9025-82AE80F34A7B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Bose particles  </a:t>
            </a:r>
          </a:p>
          <a:p>
            <a:pPr lvl="1"/>
            <a:r>
              <a:rPr lang="en-US" sz="2400" dirty="0" smtClean="0"/>
              <a:t>Non-interacting spin 0 particles of mass </a:t>
            </a:r>
            <a:r>
              <a:rPr lang="en-US" sz="2400" i="1" dirty="0" smtClean="0"/>
              <a:t>m</a:t>
            </a:r>
            <a:r>
              <a:rPr lang="en-US" sz="2400" dirty="0" smtClean="0"/>
              <a:t> at low </a:t>
            </a:r>
            <a:r>
              <a:rPr lang="en-US" sz="2400" i="1" dirty="0" smtClean="0"/>
              <a:t>T               </a:t>
            </a:r>
            <a:r>
              <a:rPr lang="en-US" sz="2400" dirty="0" smtClean="0"/>
              <a:t>moving in 3-dimensions in large box of volume </a:t>
            </a:r>
            <a:r>
              <a:rPr lang="en-US" sz="2400" i="1" dirty="0" smtClean="0"/>
              <a:t>V=L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:   Assume that each state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singly occupied.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37321"/>
              </p:ext>
            </p:extLst>
          </p:nvPr>
        </p:nvGraphicFramePr>
        <p:xfrm>
          <a:off x="1219200" y="1600200"/>
          <a:ext cx="6183313" cy="48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59" name="数式" r:id="rId3" imgW="2781000" imgH="2260440" progId="Equation.3">
                  <p:embed/>
                </p:oleObj>
              </mc:Choice>
              <mc:Fallback>
                <p:oleObj name="数式" r:id="rId3" imgW="27810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6183313" cy="486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7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DF78-9F61-424E-968F-A3A8EC64BCB7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Critical temperature for Bose condensation: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66800" y="304800"/>
            <a:ext cx="4384675" cy="1638002"/>
            <a:chOff x="1066800" y="1185863"/>
            <a:chExt cx="4384675" cy="1638002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754916"/>
                </p:ext>
              </p:extLst>
            </p:nvPr>
          </p:nvGraphicFramePr>
          <p:xfrm>
            <a:off x="1103313" y="1185863"/>
            <a:ext cx="4348162" cy="103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188" name="数式" r:id="rId3" imgW="1955520" imgH="482400" progId="Equation.3">
                    <p:embed/>
                  </p:oleObj>
                </mc:Choice>
                <mc:Fallback>
                  <p:oleObj name="数式" r:id="rId3" imgW="195552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3313" y="1185863"/>
                          <a:ext cx="4348162" cy="1038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eft Brace 6"/>
            <p:cNvSpPr/>
            <p:nvPr/>
          </p:nvSpPr>
          <p:spPr>
            <a:xfrm rot="16200000">
              <a:off x="1752600" y="1790701"/>
              <a:ext cx="457200" cy="838200"/>
            </a:xfrm>
            <a:prstGeom prst="leftBrace">
              <a:avLst/>
            </a:prstGeom>
            <a:ln w="50800"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3733800" y="838201"/>
              <a:ext cx="457200" cy="2743200"/>
            </a:xfrm>
            <a:prstGeom prst="leftBrace">
              <a:avLst/>
            </a:prstGeom>
            <a:ln w="50800"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2362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condensate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2362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“normal” state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05711"/>
              </p:ext>
            </p:extLst>
          </p:nvPr>
        </p:nvGraphicFramePr>
        <p:xfrm>
          <a:off x="369887" y="1885950"/>
          <a:ext cx="8393113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9" name="数式" r:id="rId5" imgW="4025880" imgH="2133360" progId="Equation.3">
                  <p:embed/>
                </p:oleObj>
              </mc:Choice>
              <mc:Fallback>
                <p:oleObj name="数式" r:id="rId5" imgW="402588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" y="1885950"/>
                        <a:ext cx="8393113" cy="459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9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30212" y="1976735"/>
            <a:ext cx="7094538" cy="4043065"/>
            <a:chOff x="430212" y="914400"/>
            <a:chExt cx="7094538" cy="4043065"/>
          </a:xfrm>
        </p:grpSpPr>
        <p:pic>
          <p:nvPicPr>
            <p:cNvPr id="2129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914400"/>
              <a:ext cx="65341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15020"/>
                </p:ext>
              </p:extLst>
            </p:nvPr>
          </p:nvGraphicFramePr>
          <p:xfrm>
            <a:off x="430212" y="1997673"/>
            <a:ext cx="560388" cy="842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141" name="数式" r:id="rId4" imgW="317160" imgH="469800" progId="Equation.3">
                    <p:embed/>
                  </p:oleObj>
                </mc:Choice>
                <mc:Fallback>
                  <p:oleObj name="数式" r:id="rId4" imgW="31716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12" y="1997673"/>
                          <a:ext cx="560388" cy="842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038600" y="4495800"/>
              <a:ext cx="6858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T/T</a:t>
              </a:r>
              <a:r>
                <a:rPr lang="en-US" sz="2400" i="1" baseline="-25000" dirty="0" smtClean="0"/>
                <a:t>E</a:t>
              </a:r>
              <a:endParaRPr lang="en-US" sz="2400" i="1" dirty="0" smtClean="0"/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839965"/>
              </p:ext>
            </p:extLst>
          </p:nvPr>
        </p:nvGraphicFramePr>
        <p:xfrm>
          <a:off x="1981200" y="533400"/>
          <a:ext cx="33924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2" name="数式" r:id="rId6" imgW="1917360" imgH="507960" progId="Equation.3">
                  <p:embed/>
                </p:oleObj>
              </mc:Choice>
              <mc:Fallback>
                <p:oleObj name="数式" r:id="rId6" imgW="191736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33400"/>
                        <a:ext cx="339248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2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systems with Bose statistics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Thermal distribution of photons  -- blackbody radiation:</a:t>
            </a:r>
          </a:p>
          <a:p>
            <a:pPr lvl="2"/>
            <a:r>
              <a:rPr lang="en-US" sz="2400" dirty="0" smtClean="0"/>
              <a:t> In this case, the number of particles (photons) is not conserved so that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=0.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66809"/>
              </p:ext>
            </p:extLst>
          </p:nvPr>
        </p:nvGraphicFramePr>
        <p:xfrm>
          <a:off x="1419225" y="1843088"/>
          <a:ext cx="624363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7" name="数式" r:id="rId3" imgW="3530520" imgH="2286000" progId="Equation.3">
                  <p:embed/>
                </p:oleObj>
              </mc:Choice>
              <mc:Fallback>
                <p:oleObj name="数式" r:id="rId3" imgW="353052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1843088"/>
                        <a:ext cx="624363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3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38</a:t>
            </a:fld>
            <a:endParaRPr lang="en-US"/>
          </a:p>
        </p:txBody>
      </p:sp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527175"/>
            <a:ext cx="5600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Blackbody radiation distribution: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3900" y="5105400"/>
            <a:ext cx="4191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5626" y="41887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038600" y="3043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&gt;T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1981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/>
              <a:t>3</a:t>
            </a:r>
            <a:r>
              <a:rPr lang="en-US" sz="2400" i="1" dirty="0" smtClean="0"/>
              <a:t>&gt;T</a:t>
            </a:r>
            <a:r>
              <a:rPr lang="en-US" sz="2400" i="1" baseline="-25000" dirty="0" smtClean="0"/>
              <a:t>2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153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systems with Bose statistics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Thermal distribution of vibrations  -- phonons:</a:t>
            </a:r>
          </a:p>
          <a:p>
            <a:pPr lvl="2"/>
            <a:r>
              <a:rPr lang="en-US" sz="2400" dirty="0" smtClean="0"/>
              <a:t> In this case, the number of particles (phonons) is not conserved so that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=0.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760506"/>
              </p:ext>
            </p:extLst>
          </p:nvPr>
        </p:nvGraphicFramePr>
        <p:xfrm>
          <a:off x="1524000" y="2362200"/>
          <a:ext cx="523240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1" name="数式" r:id="rId3" imgW="2958840" imgH="2057400" progId="Equation.3">
                  <p:embed/>
                </p:oleObj>
              </mc:Choice>
              <mc:Fallback>
                <p:oleObj name="数式" r:id="rId3" imgW="295884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5232400" cy="368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3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E4D-392A-4554-A0F6-D2A81876622C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Calculation of Z</a:t>
            </a:r>
            <a:r>
              <a:rPr lang="en-US" sz="2400" baseline="-25000" dirty="0" smtClean="0"/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92011"/>
              </p:ext>
            </p:extLst>
          </p:nvPr>
        </p:nvGraphicFramePr>
        <p:xfrm>
          <a:off x="1081087" y="1143000"/>
          <a:ext cx="63865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04" name="数式" r:id="rId3" imgW="2616120" imgH="609480" progId="Equation.3">
                  <p:embed/>
                </p:oleObj>
              </mc:Choice>
              <mc:Fallback>
                <p:oleObj name="数式" r:id="rId3" imgW="2616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1143000"/>
                        <a:ext cx="638651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1291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functions: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29879"/>
              </p:ext>
            </p:extLst>
          </p:nvPr>
        </p:nvGraphicFramePr>
        <p:xfrm>
          <a:off x="609600" y="3276600"/>
          <a:ext cx="8247063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05" name="数式" r:id="rId5" imgW="3377880" imgH="1206360" progId="Equation.3">
                  <p:embed/>
                </p:oleObj>
              </mc:Choice>
              <mc:Fallback>
                <p:oleObj name="数式" r:id="rId5" imgW="3377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8247063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systems with Bose statistics  -- continued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Thermal distribution of vibrations  -- phonons: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104709"/>
              </p:ext>
            </p:extLst>
          </p:nvPr>
        </p:nvGraphicFramePr>
        <p:xfrm>
          <a:off x="915988" y="1727200"/>
          <a:ext cx="7770812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5" name="数式" r:id="rId3" imgW="4394160" imgH="1600200" progId="Equation.3">
                  <p:embed/>
                </p:oleObj>
              </mc:Choice>
              <mc:Fallback>
                <p:oleObj name="数式" r:id="rId3" imgW="4394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1727200"/>
                        <a:ext cx="7770812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9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description of the equilibrium between two forms “phases” of a material under conditions of constant </a:t>
            </a:r>
            <a:r>
              <a:rPr lang="en-US" sz="2400" i="1" dirty="0" smtClean="0"/>
              <a:t>T</a:t>
            </a:r>
            <a:r>
              <a:rPr lang="en-US" sz="2400" dirty="0" smtClean="0"/>
              <a:t> and </a:t>
            </a:r>
            <a:r>
              <a:rPr lang="en-US" sz="2400" i="1" dirty="0" smtClean="0"/>
              <a:t>P  -- </a:t>
            </a:r>
            <a:r>
              <a:rPr lang="en-US" sz="2400" dirty="0" smtClean="0"/>
              <a:t>Chapter 7 in STP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20997"/>
              </p:ext>
            </p:extLst>
          </p:nvPr>
        </p:nvGraphicFramePr>
        <p:xfrm>
          <a:off x="1524000" y="1981200"/>
          <a:ext cx="6578600" cy="406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78" name="数式" r:id="rId3" imgW="2489040" imgH="1536480" progId="Equation.3">
                  <p:embed/>
                </p:oleObj>
              </mc:Choice>
              <mc:Fallback>
                <p:oleObj name="数式" r:id="rId3" imgW="2489040" imgH="1536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81200"/>
                        <a:ext cx="6578600" cy="4061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42</a:t>
            </a:fld>
            <a:endParaRPr lang="en-US"/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0" t="45395" r="18600" b="16279"/>
          <a:stretch/>
        </p:blipFill>
        <p:spPr bwMode="auto">
          <a:xfrm>
            <a:off x="304800" y="1871431"/>
            <a:ext cx="5998464" cy="376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8337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phase diagram :</a:t>
            </a:r>
          </a:p>
        </p:txBody>
      </p:sp>
    </p:spTree>
    <p:extLst>
      <p:ext uri="{BB962C8B-B14F-4D97-AF65-F5344CB8AC3E}">
        <p14:creationId xmlns:p14="http://schemas.microsoft.com/office/powerpoint/2010/main" val="16866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766341" y="309797"/>
            <a:ext cx="6546954" cy="4648200"/>
            <a:chOff x="1752600" y="304800"/>
            <a:chExt cx="6546954" cy="4648200"/>
          </a:xfrm>
        </p:grpSpPr>
        <p:sp>
          <p:nvSpPr>
            <p:cNvPr id="5" name="Rectangle 4"/>
            <p:cNvSpPr/>
            <p:nvPr/>
          </p:nvSpPr>
          <p:spPr>
            <a:xfrm>
              <a:off x="1752600" y="762000"/>
              <a:ext cx="6172200" cy="4191000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1752600" y="304800"/>
              <a:ext cx="0" cy="4648200"/>
            </a:xfrm>
            <a:prstGeom prst="line">
              <a:avLst/>
            </a:prstGeom>
            <a:ln w="508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52600" y="4953000"/>
              <a:ext cx="6546954" cy="0"/>
            </a:xfrm>
            <a:prstGeom prst="line">
              <a:avLst/>
            </a:prstGeom>
            <a:ln w="508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urved Connector 13"/>
          <p:cNvCxnSpPr/>
          <p:nvPr/>
        </p:nvCxnSpPr>
        <p:spPr>
          <a:xfrm flipV="1">
            <a:off x="1752600" y="762000"/>
            <a:ext cx="6172200" cy="4191000"/>
          </a:xfrm>
          <a:prstGeom prst="curvedConnector3">
            <a:avLst/>
          </a:prstGeom>
          <a:ln w="50800">
            <a:solidFill>
              <a:srgbClr val="CC00CC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51216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3352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/>
              <a:t>g</a:t>
            </a:r>
            <a:r>
              <a:rPr lang="en-US" sz="3600" b="1" i="1" baseline="-25000" dirty="0" err="1" smtClean="0"/>
              <a:t>A</a:t>
            </a:r>
            <a:r>
              <a:rPr lang="en-US" sz="3600" b="1" i="1" dirty="0" smtClean="0"/>
              <a:t> &gt; </a:t>
            </a:r>
            <a:r>
              <a:rPr lang="en-US" sz="3600" b="1" i="1" dirty="0" err="1" smtClean="0"/>
              <a:t>g</a:t>
            </a:r>
            <a:r>
              <a:rPr lang="en-US" sz="3600" b="1" i="1" baseline="-25000" dirty="0" err="1" smtClean="0"/>
              <a:t>B</a:t>
            </a:r>
            <a:endParaRPr lang="en-US" sz="3600" b="1" i="1" baseline="-25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3276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/>
              <a:t>g</a:t>
            </a:r>
            <a:r>
              <a:rPr lang="en-US" sz="3600" b="1" i="1" baseline="-25000" dirty="0" err="1" smtClean="0"/>
              <a:t>A</a:t>
            </a:r>
            <a:r>
              <a:rPr lang="en-US" sz="3600" b="1" i="1" dirty="0" smtClean="0"/>
              <a:t> &lt; </a:t>
            </a:r>
            <a:r>
              <a:rPr lang="en-US" sz="3600" b="1" i="1" dirty="0" err="1" smtClean="0"/>
              <a:t>g</a:t>
            </a:r>
            <a:r>
              <a:rPr lang="en-US" sz="3600" b="1" i="1" baseline="-25000" dirty="0" err="1" smtClean="0"/>
              <a:t>B</a:t>
            </a:r>
            <a:endParaRPr lang="en-US" sz="3600" b="1" i="1" baseline="-25000" dirty="0" smtClean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589411"/>
              </p:ext>
            </p:extLst>
          </p:nvPr>
        </p:nvGraphicFramePr>
        <p:xfrm>
          <a:off x="3017838" y="5410200"/>
          <a:ext cx="3476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2" name="数式" r:id="rId3" imgW="1231560" imgH="215640" progId="Equation.3">
                  <p:embed/>
                </p:oleObj>
              </mc:Choice>
              <mc:Fallback>
                <p:oleObj name="数式" r:id="rId3" imgW="1231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5410200"/>
                        <a:ext cx="34766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3200400" y="4267200"/>
            <a:ext cx="838200" cy="1295400"/>
          </a:xfrm>
          <a:prstGeom prst="line">
            <a:avLst/>
          </a:prstGeom>
          <a:ln w="50800">
            <a:solidFill>
              <a:srgbClr val="FC5AD9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9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029200"/>
            <a:ext cx="23622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448784"/>
              </p:ext>
            </p:extLst>
          </p:nvPr>
        </p:nvGraphicFramePr>
        <p:xfrm>
          <a:off x="542925" y="769937"/>
          <a:ext cx="8220075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26" name="数式" r:id="rId3" imgW="3263760" imgH="2082600" progId="Equation.3">
                  <p:embed/>
                </p:oleObj>
              </mc:Choice>
              <mc:Fallback>
                <p:oleObj name="数式" r:id="rId3" imgW="32637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769937"/>
                        <a:ext cx="8220075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6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632340"/>
              </p:ext>
            </p:extLst>
          </p:nvPr>
        </p:nvGraphicFramePr>
        <p:xfrm>
          <a:off x="974725" y="1201738"/>
          <a:ext cx="7940675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0" name="数式" r:id="rId3" imgW="2920680" imgH="1739880" progId="Equation.3">
                  <p:embed/>
                </p:oleObj>
              </mc:Choice>
              <mc:Fallback>
                <p:oleObj name="数式" r:id="rId3" imgW="292068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201738"/>
                        <a:ext cx="7940675" cy="438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5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C2B-A27C-45B1-949A-E78F8BE46B81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05518"/>
              </p:ext>
            </p:extLst>
          </p:nvPr>
        </p:nvGraphicFramePr>
        <p:xfrm>
          <a:off x="685800" y="857250"/>
          <a:ext cx="8001000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4" name="数式" r:id="rId3" imgW="4749480" imgH="2666880" progId="Equation.3">
                  <p:embed/>
                </p:oleObj>
              </mc:Choice>
              <mc:Fallback>
                <p:oleObj name="数式" r:id="rId3" imgW="474948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57250"/>
                        <a:ext cx="8001000" cy="445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4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topics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Van der Waals equation of state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Chemical </a:t>
            </a:r>
            <a:r>
              <a:rPr lang="en-US" sz="2400" dirty="0" err="1" smtClean="0"/>
              <a:t>equilibria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4756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8A-F539-4A9B-8539-DCCF7319A433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636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Magnetic field dependence of Z: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758542"/>
              </p:ext>
            </p:extLst>
          </p:nvPr>
        </p:nvGraphicFramePr>
        <p:xfrm>
          <a:off x="838200" y="490536"/>
          <a:ext cx="4525962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5" name="数式" r:id="rId3" imgW="1854000" imgH="914400" progId="Equation.3">
                  <p:embed/>
                </p:oleObj>
              </mc:Choice>
              <mc:Fallback>
                <p:oleObj name="数式" r:id="rId3" imgW="1854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0536"/>
                        <a:ext cx="4525962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10524"/>
              </p:ext>
            </p:extLst>
          </p:nvPr>
        </p:nvGraphicFramePr>
        <p:xfrm>
          <a:off x="762000" y="2590800"/>
          <a:ext cx="4525962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6" name="数式" r:id="rId5" imgW="1854000" imgH="711000" progId="Equation.3">
                  <p:embed/>
                </p:oleObj>
              </mc:Choice>
              <mc:Fallback>
                <p:oleObj name="数式" r:id="rId5" imgW="1854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4525962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42575"/>
              </p:ext>
            </p:extLst>
          </p:nvPr>
        </p:nvGraphicFramePr>
        <p:xfrm>
          <a:off x="860425" y="4159250"/>
          <a:ext cx="6759575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7" name="数式" r:id="rId7" imgW="2768400" imgH="888840" progId="Equation.3">
                  <p:embed/>
                </p:oleObj>
              </mc:Choice>
              <mc:Fallback>
                <p:oleObj name="数式" r:id="rId7" imgW="2768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159250"/>
                        <a:ext cx="6759575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0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24000"/>
            <a:ext cx="60579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805794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Magnetization and susceptibility of independent spin ½  particles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43400" y="5105400"/>
            <a:ext cx="7620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bm</a:t>
            </a:r>
            <a:r>
              <a:rPr lang="en-US" sz="2400" b="1" i="1" dirty="0" err="1" smtClean="0"/>
              <a:t>B</a:t>
            </a:r>
            <a:endParaRPr lang="en-US" sz="2400" b="1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M/M</a:t>
            </a:r>
            <a:r>
              <a:rPr lang="en-US" sz="2400" i="1" baseline="-25000" dirty="0" smtClean="0"/>
              <a:t>0</a:t>
            </a:r>
            <a:endParaRPr lang="en-US" sz="2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76600" y="3272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c</a:t>
            </a:r>
            <a:r>
              <a:rPr lang="en-US" sz="2400" i="1" dirty="0" smtClean="0">
                <a:latin typeface="Symbol" pitchFamily="18" charset="2"/>
              </a:rPr>
              <a:t>/c</a:t>
            </a:r>
            <a:r>
              <a:rPr lang="en-US" sz="2400" i="1" baseline="-25000" dirty="0" smtClean="0"/>
              <a:t>0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4372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A0C1-F79D-41F5-9EFD-2435A38D9725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9994" y="91886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Independent particle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7516"/>
              </p:ext>
            </p:extLst>
          </p:nvPr>
        </p:nvGraphicFramePr>
        <p:xfrm>
          <a:off x="1143000" y="1509713"/>
          <a:ext cx="400050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54" name="数式" r:id="rId3" imgW="1574640" imgH="660240" progId="Equation.3">
                  <p:embed/>
                </p:oleObj>
              </mc:Choice>
              <mc:Fallback>
                <p:oleObj name="数式" r:id="rId3" imgW="15746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09713"/>
                        <a:ext cx="400050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3483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particle system –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089486"/>
              </p:ext>
            </p:extLst>
          </p:nvPr>
        </p:nvGraphicFramePr>
        <p:xfrm>
          <a:off x="654050" y="3763963"/>
          <a:ext cx="8261350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55" name="数式" r:id="rId5" imgW="3251160" imgH="1015920" progId="Equation.3">
                  <p:embed/>
                </p:oleObj>
              </mc:Choice>
              <mc:Fallback>
                <p:oleObj name="数式" r:id="rId5" imgW="32511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763963"/>
                        <a:ext cx="8261350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381000"/>
            <a:ext cx="800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2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522D-BBA5-4642-897C-515B12F09995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Partition function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065877"/>
              </p:ext>
            </p:extLst>
          </p:nvPr>
        </p:nvGraphicFramePr>
        <p:xfrm>
          <a:off x="719138" y="1336675"/>
          <a:ext cx="8196262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2" name="数式" r:id="rId3" imgW="3225600" imgH="2057400" progId="Equation.3">
                  <p:embed/>
                </p:oleObj>
              </mc:Choice>
              <mc:Fallback>
                <p:oleObj name="数式" r:id="rId3" imgW="32256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336675"/>
                        <a:ext cx="8196262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235670"/>
              </p:ext>
            </p:extLst>
          </p:nvPr>
        </p:nvGraphicFramePr>
        <p:xfrm>
          <a:off x="228600" y="1098550"/>
          <a:ext cx="8164513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00" name="数式" r:id="rId3" imgW="3213000" imgH="1473120" progId="Equation.3">
                  <p:embed/>
                </p:oleObj>
              </mc:Choice>
              <mc:Fallback>
                <p:oleObj name="数式" r:id="rId3" imgW="32130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98550"/>
                        <a:ext cx="8164513" cy="360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583"/>
              </p:ext>
            </p:extLst>
          </p:nvPr>
        </p:nvGraphicFramePr>
        <p:xfrm>
          <a:off x="609600" y="5181600"/>
          <a:ext cx="20653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01" name="数式" r:id="rId5" imgW="812520" imgH="241200" progId="Equation.3">
                  <p:embed/>
                </p:oleObj>
              </mc:Choice>
              <mc:Fallback>
                <p:oleObj name="数式" r:id="rId5" imgW="812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20653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17674</TotalTime>
  <Words>1112</Words>
  <Application>Microsoft Office PowerPoint</Application>
  <PresentationFormat>On-screen Show (4:3)</PresentationFormat>
  <Paragraphs>249</Paragraphs>
  <Slides>47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916</cp:revision>
  <cp:lastPrinted>2012-02-15T14:55:21Z</cp:lastPrinted>
  <dcterms:created xsi:type="dcterms:W3CDTF">2012-01-10T18:32:24Z</dcterms:created>
  <dcterms:modified xsi:type="dcterms:W3CDTF">2012-04-09T14:59:03Z</dcterms:modified>
</cp:coreProperties>
</file>