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7" r:id="rId2"/>
    <p:sldId id="270" r:id="rId3"/>
    <p:sldId id="280" r:id="rId4"/>
    <p:sldId id="284" r:id="rId5"/>
    <p:sldId id="282" r:id="rId6"/>
    <p:sldId id="283" r:id="rId7"/>
    <p:sldId id="285" r:id="rId8"/>
    <p:sldId id="286" r:id="rId9"/>
    <p:sldId id="295" r:id="rId10"/>
    <p:sldId id="281" r:id="rId11"/>
    <p:sldId id="288" r:id="rId12"/>
    <p:sldId id="289" r:id="rId13"/>
    <p:sldId id="290" r:id="rId14"/>
    <p:sldId id="291" r:id="rId15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84" autoAdjust="0"/>
    <p:restoredTop sz="94660"/>
  </p:normalViewPr>
  <p:slideViewPr>
    <p:cSldViewPr>
      <p:cViewPr varScale="1">
        <p:scale>
          <a:sx n="67" d="100"/>
          <a:sy n="67" d="100"/>
        </p:scale>
        <p:origin x="-5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image" Target="../media/image9.wmf"/><Relationship Id="rId7" Type="http://schemas.openxmlformats.org/officeDocument/2006/relationships/image" Target="../media/image13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Relationship Id="rId9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4" Type="http://schemas.openxmlformats.org/officeDocument/2006/relationships/image" Target="../media/image2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7070FD-CC2F-49DC-937B-54A5FFA27C60}" type="datetimeFigureOut">
              <a:rPr lang="en-US" smtClean="0"/>
              <a:t>1/23/2012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07BF41-931B-429E-8CBB-4B52882D5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7820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1/23/2012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67B68-4373-4CA7-84DB-2528BB9948F4}" type="datetime1">
              <a:rPr lang="en-US" smtClean="0"/>
              <a:t>1/23/2012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19318-03F5-4764-9EAC-AEE1DF7EF9A0}" type="datetime1">
              <a:rPr lang="en-US" smtClean="0"/>
              <a:t>1/23/2012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D8FF2-EE77-4600-9897-AEAE739DC823}" type="datetime1">
              <a:rPr lang="en-US" smtClean="0"/>
              <a:t>1/23/2012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F7D93-FADC-41FE-9F76-C675D931F603}" type="datetime1">
              <a:rPr lang="en-US" smtClean="0"/>
              <a:t>1/23/2012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06CEB-1A1C-403F-BC50-CF963F9EE065}" type="datetime1">
              <a:rPr lang="en-US" smtClean="0"/>
              <a:t>1/23/2012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F9388-6750-40DD-819C-75CE6FBA0A28}" type="datetime1">
              <a:rPr lang="en-US" smtClean="0"/>
              <a:t>1/23/2012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85A9B-4E6E-4241-A78B-4A7FE67C7748}" type="datetime1">
              <a:rPr lang="en-US" smtClean="0"/>
              <a:t>1/23/2012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7268E-DDC1-4054-A231-065AC6B8FF25}" type="datetime1">
              <a:rPr lang="en-US" smtClean="0"/>
              <a:t>1/23/2012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BB377-9B82-49DD-A3D6-6CDBC46FB00D}" type="datetime1">
              <a:rPr lang="en-US" smtClean="0"/>
              <a:t>1/23/2012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C9303-A033-4DA3-B487-E1A684C80EEE}" type="datetime1">
              <a:rPr lang="en-US" smtClean="0"/>
              <a:t>1/23/2012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6E92-966A-4F09-863E-B4AA7B022F44}" type="datetime1">
              <a:rPr lang="en-US" smtClean="0"/>
              <a:t>1/23/2012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66CD86-C2BF-45F6-A28A-18C39AECC782}" type="datetime1">
              <a:rPr lang="en-US" smtClean="0"/>
              <a:t>1/23/2012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341/641 Spring 2012 -- Lecture 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6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owstuffworks.com/engine1.htm" TargetMode="Externa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20.wmf"/><Relationship Id="rId4" Type="http://schemas.openxmlformats.org/officeDocument/2006/relationships/oleObject" Target="../embeddings/oleObject17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3" Type="http://schemas.openxmlformats.org/officeDocument/2006/relationships/image" Target="../media/image19.png"/><Relationship Id="rId7" Type="http://schemas.openxmlformats.org/officeDocument/2006/relationships/image" Target="../media/image2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9.bin"/><Relationship Id="rId11" Type="http://schemas.openxmlformats.org/officeDocument/2006/relationships/image" Target="../media/image24.wmf"/><Relationship Id="rId5" Type="http://schemas.openxmlformats.org/officeDocument/2006/relationships/image" Target="../media/image21.wmf"/><Relationship Id="rId10" Type="http://schemas.openxmlformats.org/officeDocument/2006/relationships/oleObject" Target="../embeddings/oleObject21.bin"/><Relationship Id="rId4" Type="http://schemas.openxmlformats.org/officeDocument/2006/relationships/oleObject" Target="../embeddings/oleObject18.bin"/><Relationship Id="rId9" Type="http://schemas.openxmlformats.org/officeDocument/2006/relationships/image" Target="../media/image23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13" Type="http://schemas.openxmlformats.org/officeDocument/2006/relationships/image" Target="../media/image30.wmf"/><Relationship Id="rId3" Type="http://schemas.openxmlformats.org/officeDocument/2006/relationships/image" Target="../media/image25.png"/><Relationship Id="rId7" Type="http://schemas.openxmlformats.org/officeDocument/2006/relationships/image" Target="../media/image27.wmf"/><Relationship Id="rId12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3.bin"/><Relationship Id="rId11" Type="http://schemas.openxmlformats.org/officeDocument/2006/relationships/image" Target="../media/image29.wmf"/><Relationship Id="rId5" Type="http://schemas.openxmlformats.org/officeDocument/2006/relationships/image" Target="../media/image26.wmf"/><Relationship Id="rId10" Type="http://schemas.openxmlformats.org/officeDocument/2006/relationships/oleObject" Target="../embeddings/oleObject25.bin"/><Relationship Id="rId4" Type="http://schemas.openxmlformats.org/officeDocument/2006/relationships/oleObject" Target="../embeddings/oleObject22.bin"/><Relationship Id="rId9" Type="http://schemas.openxmlformats.org/officeDocument/2006/relationships/image" Target="../media/image28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oleObject" Target="../embeddings/oleObject11.bin"/><Relationship Id="rId18" Type="http://schemas.openxmlformats.org/officeDocument/2006/relationships/image" Target="../media/image14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12" Type="http://schemas.openxmlformats.org/officeDocument/2006/relationships/image" Target="../media/image11.wmf"/><Relationship Id="rId17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3.wmf"/><Relationship Id="rId20" Type="http://schemas.openxmlformats.org/officeDocument/2006/relationships/image" Target="../media/image15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7.bin"/><Relationship Id="rId15" Type="http://schemas.openxmlformats.org/officeDocument/2006/relationships/oleObject" Target="../embeddings/oleObject12.bin"/><Relationship Id="rId10" Type="http://schemas.openxmlformats.org/officeDocument/2006/relationships/image" Target="../media/image10.wmf"/><Relationship Id="rId19" Type="http://schemas.openxmlformats.org/officeDocument/2006/relationships/oleObject" Target="../embeddings/oleObject14.bin"/><Relationship Id="rId4" Type="http://schemas.openxmlformats.org/officeDocument/2006/relationships/image" Target="../media/image7.wmf"/><Relationship Id="rId9" Type="http://schemas.openxmlformats.org/officeDocument/2006/relationships/oleObject" Target="../embeddings/oleObject9.bin"/><Relationship Id="rId14" Type="http://schemas.openxmlformats.org/officeDocument/2006/relationships/image" Target="../media/image12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6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CDCE5-B299-4E95-BEC3-38192694D430}" type="datetime1">
              <a:rPr lang="en-US" smtClean="0"/>
              <a:t>1/23/2012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51115" y="304800"/>
            <a:ext cx="7772400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341/641 </a:t>
            </a:r>
          </a:p>
          <a:p>
            <a:pPr algn="ctr"/>
            <a:r>
              <a:rPr lang="en-US" sz="3200" b="1" dirty="0" smtClean="0"/>
              <a:t>Thermodynamics and Statistical Physics</a:t>
            </a:r>
          </a:p>
          <a:p>
            <a:pPr algn="ctr"/>
            <a:endParaRPr lang="en-US" sz="3200" b="1" dirty="0" smtClean="0"/>
          </a:p>
          <a:p>
            <a:pPr algn="ctr"/>
            <a:r>
              <a:rPr lang="en-US" sz="3200" b="1" dirty="0" smtClean="0"/>
              <a:t>Lecture 3</a:t>
            </a:r>
          </a:p>
          <a:p>
            <a:pPr algn="ctr"/>
            <a:endParaRPr lang="en-US" sz="2000" b="1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Introduction to thermodynamics (Chapter 2)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sz="2400" dirty="0" smtClean="0"/>
              <a:t>Definition of “the system”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sz="2400" dirty="0" smtClean="0"/>
              <a:t>Thermodynamic variables (T, P, V, N, …)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First law of thermodynamics  -- the sign of work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sz="2400" dirty="0" smtClean="0"/>
              <a:t>Some examples for ideal gas systems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sz="2400" dirty="0" smtClean="0"/>
              <a:t>Some cyclic processes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sz="2400" dirty="0" smtClean="0"/>
              <a:t>Efficiency of process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3686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DEDD5-EC68-424C-A67B-290E53DBD2BF}" type="datetime1">
              <a:rPr lang="en-US" smtClean="0"/>
              <a:t>1/23/2012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891" t="18922" r="27548" b="23537"/>
          <a:stretch/>
        </p:blipFill>
        <p:spPr bwMode="auto">
          <a:xfrm>
            <a:off x="762000" y="685018"/>
            <a:ext cx="6486293" cy="47135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04800" y="304800"/>
            <a:ext cx="792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Work performed during a cyclic process:</a:t>
            </a:r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3820100"/>
              </p:ext>
            </p:extLst>
          </p:nvPr>
        </p:nvGraphicFramePr>
        <p:xfrm>
          <a:off x="1316088" y="5376761"/>
          <a:ext cx="5378116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98" name="数式" r:id="rId4" imgW="1892160" imgH="241200" progId="Equation.3">
                  <p:embed/>
                </p:oleObj>
              </mc:Choice>
              <mc:Fallback>
                <p:oleObj name="数式" r:id="rId4" imgW="1892160" imgH="241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316088" y="5376761"/>
                        <a:ext cx="5378116" cy="68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2508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BB377-9B82-49DD-A3D6-6CDBC46FB00D}" type="datetime1">
              <a:rPr lang="en-US" smtClean="0"/>
              <a:t>1/23/2012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" y="457200"/>
            <a:ext cx="739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Efficiency of cyclic processes: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295400" y="1219200"/>
            <a:ext cx="70866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notions of work and heat can be used for practical devices </a:t>
            </a:r>
          </a:p>
          <a:p>
            <a:r>
              <a:rPr lang="en-US" dirty="0"/>
              <a:t> </a:t>
            </a:r>
            <a:r>
              <a:rPr lang="en-US" dirty="0" smtClean="0"/>
              <a:t>     Example:  Internal combustion engine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Otto cycle: </a:t>
            </a:r>
          </a:p>
          <a:p>
            <a:r>
              <a:rPr lang="en-US" dirty="0"/>
              <a:t>                              </a:t>
            </a: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www.howstuffworks.com/engine1.htm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General measure of process efficiency (assuming no frictional losses;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“completely reversible processes”):</a:t>
            </a:r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6533935"/>
              </p:ext>
            </p:extLst>
          </p:nvPr>
        </p:nvGraphicFramePr>
        <p:xfrm>
          <a:off x="1981200" y="3733800"/>
          <a:ext cx="65532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22" name="数式" r:id="rId4" imgW="2730240" imgH="444240" progId="Equation.3">
                  <p:embed/>
                </p:oleObj>
              </mc:Choice>
              <mc:Fallback>
                <p:oleObj name="数式" r:id="rId4" imgW="2730240" imgH="4442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981200" y="3733800"/>
                        <a:ext cx="6553200" cy="1066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203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BB377-9B82-49DD-A3D6-6CDBC46FB00D}" type="datetime1">
              <a:rPr lang="en-US" smtClean="0"/>
              <a:t>1/23/2012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891" t="18922" r="27548" b="23537"/>
          <a:stretch/>
        </p:blipFill>
        <p:spPr bwMode="auto">
          <a:xfrm>
            <a:off x="762000" y="685019"/>
            <a:ext cx="3891778" cy="28280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009841"/>
              </p:ext>
            </p:extLst>
          </p:nvPr>
        </p:nvGraphicFramePr>
        <p:xfrm>
          <a:off x="5638800" y="1447800"/>
          <a:ext cx="1706563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37" name="数式" r:id="rId4" imgW="711000" imgH="444240" progId="Equation.3">
                  <p:embed/>
                </p:oleObj>
              </mc:Choice>
              <mc:Fallback>
                <p:oleObj name="数式" r:id="rId4" imgW="711000" imgH="4442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1447800"/>
                        <a:ext cx="1706563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4561029"/>
              </p:ext>
            </p:extLst>
          </p:nvPr>
        </p:nvGraphicFramePr>
        <p:xfrm>
          <a:off x="1130300" y="3429000"/>
          <a:ext cx="5557838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38" name="数式" r:id="rId6" imgW="1955520" imgH="241200" progId="Equation.3">
                  <p:embed/>
                </p:oleObj>
              </mc:Choice>
              <mc:Fallback>
                <p:oleObj name="数式" r:id="rId6" imgW="1955520" imgH="241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0300" y="3429000"/>
                        <a:ext cx="5557838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4545984"/>
              </p:ext>
            </p:extLst>
          </p:nvPr>
        </p:nvGraphicFramePr>
        <p:xfrm>
          <a:off x="1143000" y="3962400"/>
          <a:ext cx="292417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39" name="数式" r:id="rId8" imgW="1028520" imgH="241200" progId="Equation.3">
                  <p:embed/>
                </p:oleObj>
              </mc:Choice>
              <mc:Fallback>
                <p:oleObj name="数式" r:id="rId8" imgW="1028520" imgH="241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962400"/>
                        <a:ext cx="2924175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0592870"/>
              </p:ext>
            </p:extLst>
          </p:nvPr>
        </p:nvGraphicFramePr>
        <p:xfrm>
          <a:off x="657224" y="4724400"/>
          <a:ext cx="7343776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40" name="数式" r:id="rId10" imgW="3060360" imgH="634680" progId="Equation.3">
                  <p:embed/>
                </p:oleObj>
              </mc:Choice>
              <mc:Fallback>
                <p:oleObj name="数式" r:id="rId10" imgW="3060360" imgH="6346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224" y="4724400"/>
                        <a:ext cx="7343776" cy="152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33215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BB377-9B82-49DD-A3D6-6CDBC46FB00D}" type="datetime1">
              <a:rPr lang="en-US" smtClean="0"/>
              <a:t>1/23/2012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" y="533400"/>
            <a:ext cx="670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Analysis of an ideal heat engine</a:t>
            </a:r>
          </a:p>
          <a:p>
            <a:r>
              <a:rPr lang="en-US" dirty="0"/>
              <a:t> </a:t>
            </a:r>
            <a:r>
              <a:rPr lang="en-US" dirty="0" smtClean="0"/>
              <a:t>           Nicholas Carnot (French Engineer) 1834</a:t>
            </a:r>
            <a:endParaRPr lang="en-US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890" t="18037" r="23085" b="8270"/>
          <a:stretch/>
        </p:blipFill>
        <p:spPr bwMode="auto">
          <a:xfrm>
            <a:off x="1868914" y="1147074"/>
            <a:ext cx="5184839" cy="51310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267200" y="2203767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isothermal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18558" y="3768453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isothermal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 rot="2311246">
            <a:off x="4862423" y="3466077"/>
            <a:ext cx="110007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92D050"/>
                </a:solidFill>
              </a:rPr>
              <a:t>adiabatic</a:t>
            </a:r>
            <a:endParaRPr lang="en-US" b="1" dirty="0">
              <a:solidFill>
                <a:srgbClr val="92D05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 rot="14074856">
            <a:off x="2883667" y="2773306"/>
            <a:ext cx="113509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92D050"/>
                </a:solidFill>
              </a:rPr>
              <a:t>adiabatic</a:t>
            </a:r>
            <a:endParaRPr lang="en-US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604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BB377-9B82-49DD-A3D6-6CDBC46FB00D}" type="datetime1">
              <a:rPr lang="en-US" smtClean="0"/>
              <a:t>1/23/2012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5082" y="139184"/>
            <a:ext cx="655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Analysis of Carnot cycle for ideal gas system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890" t="18038" r="23085" b="16514"/>
          <a:stretch/>
        </p:blipFill>
        <p:spPr bwMode="auto">
          <a:xfrm>
            <a:off x="-24162" y="929360"/>
            <a:ext cx="5184839" cy="4557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5035118"/>
              </p:ext>
            </p:extLst>
          </p:nvPr>
        </p:nvGraphicFramePr>
        <p:xfrm>
          <a:off x="4114800" y="533400"/>
          <a:ext cx="4347882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02" name="数式" r:id="rId4" imgW="2463480" imgH="431640" progId="Equation.3">
                  <p:embed/>
                </p:oleObj>
              </mc:Choice>
              <mc:Fallback>
                <p:oleObj name="数式" r:id="rId4" imgW="2463480" imgH="431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14800" y="533400"/>
                        <a:ext cx="4347882" cy="76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9454428"/>
              </p:ext>
            </p:extLst>
          </p:nvPr>
        </p:nvGraphicFramePr>
        <p:xfrm>
          <a:off x="4191000" y="1295400"/>
          <a:ext cx="4481513" cy="785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03" name="数式" r:id="rId6" imgW="2539800" imgH="444240" progId="Equation.3">
                  <p:embed/>
                </p:oleObj>
              </mc:Choice>
              <mc:Fallback>
                <p:oleObj name="数式" r:id="rId6" imgW="2539800" imgH="4442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1295400"/>
                        <a:ext cx="4481513" cy="785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0754524"/>
              </p:ext>
            </p:extLst>
          </p:nvPr>
        </p:nvGraphicFramePr>
        <p:xfrm>
          <a:off x="4191000" y="2133600"/>
          <a:ext cx="4325937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04" name="数式" r:id="rId8" imgW="2450880" imgH="431640" progId="Equation.3">
                  <p:embed/>
                </p:oleObj>
              </mc:Choice>
              <mc:Fallback>
                <p:oleObj name="数式" r:id="rId8" imgW="2450880" imgH="4316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2133600"/>
                        <a:ext cx="4325937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3745201"/>
              </p:ext>
            </p:extLst>
          </p:nvPr>
        </p:nvGraphicFramePr>
        <p:xfrm>
          <a:off x="4191000" y="3024188"/>
          <a:ext cx="4457700" cy="785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05" name="数式" r:id="rId10" imgW="2527200" imgH="444240" progId="Equation.3">
                  <p:embed/>
                </p:oleObj>
              </mc:Choice>
              <mc:Fallback>
                <p:oleObj name="数式" r:id="rId10" imgW="2527200" imgH="4442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3024188"/>
                        <a:ext cx="4457700" cy="785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40288"/>
              </p:ext>
            </p:extLst>
          </p:nvPr>
        </p:nvGraphicFramePr>
        <p:xfrm>
          <a:off x="5410200" y="3836987"/>
          <a:ext cx="3124200" cy="2792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06" name="数式" r:id="rId12" imgW="1549080" imgH="1384200" progId="Equation.3">
                  <p:embed/>
                </p:oleObj>
              </mc:Choice>
              <mc:Fallback>
                <p:oleObj name="数式" r:id="rId12" imgW="1549080" imgH="1384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3836987"/>
                        <a:ext cx="3124200" cy="2792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03346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BBE88-6930-4A74-B7EC-EF8E0A6F3027}" type="datetime1">
              <a:rPr lang="en-US" smtClean="0"/>
              <a:t>1/23/2012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09600" y="457200"/>
            <a:ext cx="75438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Macroscopic viewpoint – thermodynamics</a:t>
            </a:r>
          </a:p>
          <a:p>
            <a:pPr algn="ctr"/>
            <a:r>
              <a:rPr lang="en-US" sz="1400" dirty="0" smtClean="0"/>
              <a:t>(start reading Chapter 2)</a:t>
            </a:r>
            <a:endParaRPr lang="en-US" sz="1400" dirty="0"/>
          </a:p>
        </p:txBody>
      </p:sp>
      <p:grpSp>
        <p:nvGrpSpPr>
          <p:cNvPr id="10" name="Group 9"/>
          <p:cNvGrpSpPr/>
          <p:nvPr/>
        </p:nvGrpSpPr>
        <p:grpSpPr>
          <a:xfrm>
            <a:off x="1371600" y="1524000"/>
            <a:ext cx="6705600" cy="3962400"/>
            <a:chOff x="1371600" y="1524000"/>
            <a:chExt cx="6705600" cy="3962400"/>
          </a:xfrm>
        </p:grpSpPr>
        <p:sp>
          <p:nvSpPr>
            <p:cNvPr id="6" name="Rectangle 5"/>
            <p:cNvSpPr/>
            <p:nvPr/>
          </p:nvSpPr>
          <p:spPr>
            <a:xfrm>
              <a:off x="1371600" y="1524000"/>
              <a:ext cx="6705600" cy="3962400"/>
            </a:xfrm>
            <a:prstGeom prst="rect">
              <a:avLst/>
            </a:prstGeom>
            <a:pattFill prst="wave">
              <a:fgClr>
                <a:schemeClr val="accent1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200400" y="2362200"/>
              <a:ext cx="3048000" cy="2057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429000" y="3059863"/>
              <a:ext cx="2667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/>
                <a:t>System of study</a:t>
              </a:r>
              <a:endParaRPr lang="en-US" sz="24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714500" y="4800600"/>
              <a:ext cx="6019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/>
                <a:t>Controlling medium</a:t>
              </a:r>
              <a:endParaRPr lang="en-US" sz="24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718216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055BC-727E-4F1F-BD20-B5B31F04BCFA}" type="datetime1">
              <a:rPr lang="en-US" smtClean="0"/>
              <a:t>1/23/2012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00" t="36755" r="38500" b="15961"/>
          <a:stretch/>
        </p:blipFill>
        <p:spPr bwMode="auto">
          <a:xfrm>
            <a:off x="5638800" y="2438400"/>
            <a:ext cx="3124200" cy="38731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006086"/>
              </p:ext>
            </p:extLst>
          </p:nvPr>
        </p:nvGraphicFramePr>
        <p:xfrm>
          <a:off x="533400" y="1676400"/>
          <a:ext cx="8070148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2" name="数式" r:id="rId4" imgW="3327120" imgH="1015920" progId="Equation.3">
                  <p:embed/>
                </p:oleObj>
              </mc:Choice>
              <mc:Fallback>
                <p:oleObj name="数式" r:id="rId4" imgW="3327120" imgH="101592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676400"/>
                        <a:ext cx="8070148" cy="246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1000" y="381000"/>
            <a:ext cx="7010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Thermodynamic process  -- WORK</a:t>
            </a:r>
          </a:p>
          <a:p>
            <a:r>
              <a:rPr lang="en-US" dirty="0"/>
              <a:t> </a:t>
            </a:r>
            <a:r>
              <a:rPr lang="en-US" dirty="0" smtClean="0"/>
              <a:t>             </a:t>
            </a:r>
            <a:r>
              <a:rPr lang="en-US" sz="2400" dirty="0" smtClean="0"/>
              <a:t>various sign conventions  !!!#$#!!!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2909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C1F64-C2D8-4132-9D78-BE8C72EF315C}" type="datetime1">
              <a:rPr lang="en-US" smtClean="0"/>
              <a:t>1/23/2012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" y="381000"/>
            <a:ext cx="739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Work sign conventions in various text books:</a:t>
            </a:r>
            <a:endParaRPr lang="en-US" sz="2400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6360832"/>
              </p:ext>
            </p:extLst>
          </p:nvPr>
        </p:nvGraphicFramePr>
        <p:xfrm>
          <a:off x="2667000" y="1295400"/>
          <a:ext cx="1971675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8" name="数式" r:id="rId3" imgW="812520" imgH="177480" progId="Equation.3">
                  <p:embed/>
                </p:oleObj>
              </mc:Choice>
              <mc:Fallback>
                <p:oleObj name="数式" r:id="rId3" imgW="812520" imgH="1774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1295400"/>
                        <a:ext cx="1971675" cy="430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0066648"/>
              </p:ext>
            </p:extLst>
          </p:nvPr>
        </p:nvGraphicFramePr>
        <p:xfrm>
          <a:off x="685800" y="2514600"/>
          <a:ext cx="70104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09360"/>
                <a:gridCol w="70104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Textbook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Sign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Gould &amp; </a:t>
                      </a:r>
                      <a:r>
                        <a:rPr lang="en-US" dirty="0" err="1" smtClean="0"/>
                        <a:t>Tobochnik</a:t>
                      </a:r>
                      <a:r>
                        <a:rPr lang="en-US" dirty="0" smtClean="0"/>
                        <a:t>, </a:t>
                      </a:r>
                      <a:r>
                        <a:rPr lang="en-US" i="1" dirty="0" smtClean="0"/>
                        <a:t>Statistical</a:t>
                      </a:r>
                      <a:r>
                        <a:rPr lang="en-US" i="1" baseline="0" dirty="0" smtClean="0"/>
                        <a:t> and Thermal Physics </a:t>
                      </a:r>
                      <a:r>
                        <a:rPr lang="en-US" baseline="0" dirty="0" smtClean="0"/>
                        <a:t>(2010)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Symbol" pitchFamily="18" charset="2"/>
                        </a:rPr>
                        <a:t>-</a:t>
                      </a:r>
                      <a:endParaRPr lang="en-US" sz="1800" b="1" dirty="0">
                        <a:latin typeface="Symbol" pitchFamily="18" charset="2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Kittel</a:t>
                      </a:r>
                      <a:r>
                        <a:rPr lang="en-US" dirty="0" smtClean="0"/>
                        <a:t> &amp; </a:t>
                      </a:r>
                      <a:r>
                        <a:rPr lang="en-US" dirty="0" err="1" smtClean="0"/>
                        <a:t>Kroemer</a:t>
                      </a:r>
                      <a:r>
                        <a:rPr lang="en-US" dirty="0" smtClean="0"/>
                        <a:t>, </a:t>
                      </a:r>
                      <a:r>
                        <a:rPr lang="en-US" i="1" dirty="0" smtClean="0"/>
                        <a:t>Thermal Physics </a:t>
                      </a:r>
                      <a:r>
                        <a:rPr lang="en-US" dirty="0" smtClean="0"/>
                        <a:t>(1980)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Symbol" pitchFamily="18" charset="2"/>
                        </a:rPr>
                        <a:t>-/+</a:t>
                      </a:r>
                      <a:endParaRPr lang="en-US" sz="1800" b="1" dirty="0">
                        <a:latin typeface="Symbol" pitchFamily="18" charset="2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Serway</a:t>
                      </a:r>
                      <a:r>
                        <a:rPr lang="en-US" baseline="0" dirty="0" smtClean="0"/>
                        <a:t> &amp; </a:t>
                      </a:r>
                      <a:r>
                        <a:rPr lang="en-US" baseline="0" dirty="0" err="1" smtClean="0"/>
                        <a:t>Jewitt</a:t>
                      </a:r>
                      <a:r>
                        <a:rPr lang="en-US" baseline="0" dirty="0" smtClean="0"/>
                        <a:t>, </a:t>
                      </a:r>
                      <a:r>
                        <a:rPr lang="en-US" i="1" baseline="0" dirty="0" smtClean="0"/>
                        <a:t>Physics</a:t>
                      </a:r>
                      <a:r>
                        <a:rPr lang="en-US" baseline="0" dirty="0" smtClean="0"/>
                        <a:t> (8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baseline="0" dirty="0" smtClean="0"/>
                        <a:t> Ed.) (2010)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Symbol" pitchFamily="18" charset="2"/>
                        </a:rPr>
                        <a:t>-</a:t>
                      </a:r>
                      <a:endParaRPr lang="en-US" sz="1800" b="1" dirty="0">
                        <a:latin typeface="Symbol" pitchFamily="18" charset="2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Serway</a:t>
                      </a:r>
                      <a:r>
                        <a:rPr lang="en-US" dirty="0" smtClean="0"/>
                        <a:t> &amp; </a:t>
                      </a:r>
                      <a:r>
                        <a:rPr lang="en-US" dirty="0" err="1" smtClean="0"/>
                        <a:t>Beichner</a:t>
                      </a:r>
                      <a:r>
                        <a:rPr lang="en-US" dirty="0" smtClean="0"/>
                        <a:t>, </a:t>
                      </a:r>
                      <a:r>
                        <a:rPr lang="en-US" i="1" baseline="0" dirty="0" smtClean="0"/>
                        <a:t>Physics</a:t>
                      </a:r>
                      <a:r>
                        <a:rPr lang="en-US" baseline="0" dirty="0" smtClean="0"/>
                        <a:t> (5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baseline="0" dirty="0" smtClean="0"/>
                        <a:t> Ed.) (2000)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Symbol" pitchFamily="18" charset="2"/>
                        </a:rPr>
                        <a:t>+</a:t>
                      </a:r>
                      <a:endParaRPr lang="en-US" sz="1800" b="1" dirty="0">
                        <a:latin typeface="Symbol" pitchFamily="18" charset="2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Baierlein</a:t>
                      </a:r>
                      <a:r>
                        <a:rPr lang="en-US" i="1" dirty="0" smtClean="0"/>
                        <a:t>, Thermal Physics </a:t>
                      </a:r>
                      <a:r>
                        <a:rPr lang="en-US" dirty="0" smtClean="0"/>
                        <a:t>(1999)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Symbol" pitchFamily="18" charset="2"/>
                        </a:rPr>
                        <a:t>+</a:t>
                      </a:r>
                      <a:endParaRPr lang="en-US" sz="1800" b="1" dirty="0">
                        <a:latin typeface="Symbol" pitchFamily="18" charset="2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Callen</a:t>
                      </a:r>
                      <a:r>
                        <a:rPr lang="en-US" dirty="0" smtClean="0"/>
                        <a:t>, </a:t>
                      </a:r>
                      <a:r>
                        <a:rPr lang="en-US" i="1" dirty="0" smtClean="0"/>
                        <a:t>Thermodynamics</a:t>
                      </a:r>
                      <a:r>
                        <a:rPr lang="en-US" dirty="0" smtClean="0"/>
                        <a:t> (1985)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Symbol" pitchFamily="18" charset="2"/>
                        </a:rPr>
                        <a:t>-</a:t>
                      </a:r>
                      <a:endParaRPr lang="en-US" sz="1800" b="1" dirty="0">
                        <a:latin typeface="Symbol" pitchFamily="18" charset="2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Bailyn</a:t>
                      </a:r>
                      <a:r>
                        <a:rPr lang="en-US" dirty="0" smtClean="0"/>
                        <a:t>, </a:t>
                      </a:r>
                      <a:r>
                        <a:rPr lang="en-US" i="1" dirty="0" smtClean="0"/>
                        <a:t>A Survey of Thermodynamics </a:t>
                      </a:r>
                      <a:r>
                        <a:rPr lang="en-US" dirty="0" smtClean="0"/>
                        <a:t>(1994)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Symbol" pitchFamily="18" charset="2"/>
                        </a:rPr>
                        <a:t>+</a:t>
                      </a:r>
                      <a:endParaRPr lang="en-US" sz="1800" b="1" dirty="0">
                        <a:latin typeface="Symbol" pitchFamily="18" charset="2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Fermi, </a:t>
                      </a:r>
                      <a:r>
                        <a:rPr lang="en-US" i="1" dirty="0" smtClean="0"/>
                        <a:t>Thermodynamics</a:t>
                      </a:r>
                      <a:r>
                        <a:rPr lang="en-US" baseline="0" dirty="0" smtClean="0"/>
                        <a:t> (1936)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Symbol" pitchFamily="18" charset="2"/>
                        </a:rPr>
                        <a:t>+</a:t>
                      </a:r>
                      <a:endParaRPr lang="en-US" sz="1800" b="1" dirty="0">
                        <a:latin typeface="Symbol" pitchFamily="18" charset="2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343400" y="990600"/>
            <a:ext cx="464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Work done BY the system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343400" y="1764268"/>
            <a:ext cx="464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Work done ON the system</a:t>
            </a:r>
            <a:endParaRPr lang="en-US" dirty="0"/>
          </a:p>
        </p:txBody>
      </p:sp>
      <p:cxnSp>
        <p:nvCxnSpPr>
          <p:cNvPr id="12" name="Straight Arrow Connector 11"/>
          <p:cNvCxnSpPr>
            <a:endCxn id="8" idx="1"/>
          </p:cNvCxnSpPr>
          <p:nvPr/>
        </p:nvCxnSpPr>
        <p:spPr>
          <a:xfrm flipV="1">
            <a:off x="3810000" y="1175266"/>
            <a:ext cx="533400" cy="184666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endCxn id="9" idx="1"/>
          </p:cNvCxnSpPr>
          <p:nvPr/>
        </p:nvCxnSpPr>
        <p:spPr>
          <a:xfrm>
            <a:off x="3810000" y="1730633"/>
            <a:ext cx="533400" cy="218301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0494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A6C05-575D-4900-91BB-A385B3ED331F}" type="datetime1">
              <a:rPr lang="en-US" smtClean="0"/>
              <a:t>1/23/2012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371600" y="96444"/>
            <a:ext cx="670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First law of thermodynamics</a:t>
            </a:r>
            <a:endParaRPr lang="en-US" sz="3200" b="1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9577584"/>
              </p:ext>
            </p:extLst>
          </p:nvPr>
        </p:nvGraphicFramePr>
        <p:xfrm>
          <a:off x="719138" y="1174750"/>
          <a:ext cx="7662862" cy="257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1" name="数式" r:id="rId3" imgW="2006280" imgH="672840" progId="Equation.3">
                  <p:embed/>
                </p:oleObj>
              </mc:Choice>
              <mc:Fallback>
                <p:oleObj name="数式" r:id="rId3" imgW="2006280" imgH="6728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9138" y="1174750"/>
                        <a:ext cx="7662862" cy="2574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2057400" y="3886200"/>
            <a:ext cx="4023360" cy="2377440"/>
            <a:chOff x="457200" y="1066800"/>
            <a:chExt cx="8046720" cy="4754880"/>
          </a:xfrm>
        </p:grpSpPr>
        <p:sp>
          <p:nvSpPr>
            <p:cNvPr id="10" name="Rectangle 9"/>
            <p:cNvSpPr>
              <a:spLocks noChangeAspect="1"/>
            </p:cNvSpPr>
            <p:nvPr/>
          </p:nvSpPr>
          <p:spPr>
            <a:xfrm>
              <a:off x="457200" y="1066800"/>
              <a:ext cx="8046720" cy="4754880"/>
            </a:xfrm>
            <a:prstGeom prst="rect">
              <a:avLst/>
            </a:prstGeom>
            <a:pattFill prst="wave">
              <a:fgClr>
                <a:schemeClr val="accent1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200400" y="2362200"/>
              <a:ext cx="3048000" cy="2057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429000" y="3059863"/>
              <a:ext cx="2667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/>
                <a:t>System of study</a:t>
              </a:r>
              <a:endParaRPr lang="en-US" sz="2400" b="1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714500" y="4800600"/>
              <a:ext cx="6019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/>
                <a:t>Controlling medium</a:t>
              </a:r>
              <a:endParaRPr lang="en-US" sz="2400" b="1" dirty="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2362200" y="4609237"/>
            <a:ext cx="106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solidFill>
                  <a:srgbClr val="FF0000"/>
                </a:solidFill>
              </a:rPr>
              <a:t>W</a:t>
            </a:r>
            <a:endParaRPr lang="en-US" sz="3200" b="1" i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486400" y="4114800"/>
            <a:ext cx="106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solidFill>
                  <a:srgbClr val="FF0000"/>
                </a:solidFill>
              </a:rPr>
              <a:t>Q</a:t>
            </a:r>
            <a:endParaRPr lang="en-US" sz="3200" b="1" i="1" dirty="0">
              <a:solidFill>
                <a:srgbClr val="FF0000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873829" y="4901624"/>
            <a:ext cx="533400" cy="1"/>
          </a:xfrm>
          <a:prstGeom prst="straightConnector1">
            <a:avLst/>
          </a:prstGeom>
          <a:ln w="5080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4953000" y="4533900"/>
            <a:ext cx="609600" cy="464248"/>
          </a:xfrm>
          <a:prstGeom prst="straightConnector1">
            <a:avLst/>
          </a:prstGeom>
          <a:ln w="5080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3243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2116B-9613-404F-BC94-609E18DCB5CC}" type="datetime1">
              <a:rPr lang="en-US" smtClean="0"/>
              <a:t>1/23/2012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" y="1981200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Examples of heat and work performed by ideal gas</a:t>
            </a:r>
            <a:endParaRPr lang="en-US" sz="2400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6540522"/>
              </p:ext>
            </p:extLst>
          </p:nvPr>
        </p:nvGraphicFramePr>
        <p:xfrm>
          <a:off x="250371" y="2438400"/>
          <a:ext cx="8467725" cy="269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03" name="数式" r:id="rId3" imgW="2628720" imgH="838080" progId="Equation.3">
                  <p:embed/>
                </p:oleObj>
              </mc:Choice>
              <mc:Fallback>
                <p:oleObj name="数式" r:id="rId3" imgW="2628720" imgH="83808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371" y="2438400"/>
                        <a:ext cx="8467725" cy="269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7823383"/>
              </p:ext>
            </p:extLst>
          </p:nvPr>
        </p:nvGraphicFramePr>
        <p:xfrm>
          <a:off x="304800" y="368300"/>
          <a:ext cx="5686425" cy="130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04" name="数式" r:id="rId5" imgW="1765080" imgH="406080" progId="Equation.3">
                  <p:embed/>
                </p:oleObj>
              </mc:Choice>
              <mc:Fallback>
                <p:oleObj name="数式" r:id="rId5" imgW="1765080" imgH="4060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368300"/>
                        <a:ext cx="5686425" cy="1308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95949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BB377-9B82-49DD-A3D6-6CDBC46FB00D}" type="datetime1">
              <a:rPr lang="en-US" smtClean="0"/>
              <a:t>1/23/2012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" y="533400"/>
            <a:ext cx="708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Various ideal gas processes (assuming </a:t>
            </a:r>
            <a:r>
              <a:rPr lang="en-US" sz="2400" b="1" i="1" dirty="0" smtClean="0"/>
              <a:t>N</a:t>
            </a:r>
            <a:r>
              <a:rPr lang="en-US" sz="2400" b="1" dirty="0" smtClean="0"/>
              <a:t> constant)</a:t>
            </a:r>
            <a:endParaRPr lang="en-US" sz="2400" b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7190488"/>
              </p:ext>
            </p:extLst>
          </p:nvPr>
        </p:nvGraphicFramePr>
        <p:xfrm>
          <a:off x="533400" y="1397000"/>
          <a:ext cx="8077200" cy="284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2774"/>
                <a:gridCol w="2084439"/>
                <a:gridCol w="1459107"/>
                <a:gridCol w="1615440"/>
                <a:gridCol w="1615440"/>
              </a:tblGrid>
              <a:tr h="3556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Process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Variables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Q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W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D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Constant V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</a:t>
                      </a:r>
                      <a:r>
                        <a:rPr lang="en-US" baseline="-25000" dirty="0" smtClean="0"/>
                        <a:t>1</a:t>
                      </a:r>
                      <a:r>
                        <a:rPr lang="en-US" dirty="0" smtClean="0"/>
                        <a:t>,P</a:t>
                      </a:r>
                      <a:r>
                        <a:rPr lang="en-US" baseline="-25000" dirty="0" smtClean="0"/>
                        <a:t>1</a:t>
                      </a:r>
                      <a:r>
                        <a:rPr lang="en-US" dirty="0" smtClean="0"/>
                        <a:t>,T</a:t>
                      </a:r>
                      <a:r>
                        <a:rPr lang="en-US" baseline="-25000" dirty="0" smtClean="0"/>
                        <a:t>1</a:t>
                      </a:r>
                      <a:r>
                        <a:rPr lang="en-US" dirty="0" smtClean="0">
                          <a:sym typeface="Wingdings" pitchFamily="2" charset="2"/>
                        </a:rPr>
                        <a:t>V</a:t>
                      </a:r>
                      <a:r>
                        <a:rPr lang="en-US" baseline="-25000" dirty="0" smtClean="0">
                          <a:sym typeface="Wingdings" pitchFamily="2" charset="2"/>
                        </a:rPr>
                        <a:t>1</a:t>
                      </a:r>
                      <a:r>
                        <a:rPr lang="en-US" dirty="0" smtClean="0">
                          <a:sym typeface="Wingdings" pitchFamily="2" charset="2"/>
                        </a:rPr>
                        <a:t>,P</a:t>
                      </a:r>
                      <a:r>
                        <a:rPr lang="en-US" baseline="-25000" dirty="0" smtClean="0">
                          <a:sym typeface="Wingdings" pitchFamily="2" charset="2"/>
                        </a:rPr>
                        <a:t>2</a:t>
                      </a:r>
                      <a:r>
                        <a:rPr lang="en-US" dirty="0" smtClean="0">
                          <a:sym typeface="Wingdings" pitchFamily="2" charset="2"/>
                        </a:rPr>
                        <a:t>,T</a:t>
                      </a:r>
                      <a:r>
                        <a:rPr lang="en-US" baseline="-25000" dirty="0" smtClean="0">
                          <a:sym typeface="Wingdings" pitchFamily="2" charset="2"/>
                        </a:rPr>
                        <a:t>2</a:t>
                      </a:r>
                      <a:endParaRPr lang="en-US" baseline="-25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Constant P</a:t>
                      </a:r>
                    </a:p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V</a:t>
                      </a:r>
                      <a:r>
                        <a:rPr lang="en-US" baseline="-25000" dirty="0" smtClean="0"/>
                        <a:t>1</a:t>
                      </a:r>
                      <a:r>
                        <a:rPr lang="en-US" dirty="0" smtClean="0"/>
                        <a:t>,P</a:t>
                      </a:r>
                      <a:r>
                        <a:rPr lang="en-US" baseline="-25000" dirty="0" smtClean="0"/>
                        <a:t>1</a:t>
                      </a:r>
                      <a:r>
                        <a:rPr lang="en-US" dirty="0" smtClean="0"/>
                        <a:t>,T</a:t>
                      </a:r>
                      <a:r>
                        <a:rPr lang="en-US" baseline="-25000" dirty="0" smtClean="0"/>
                        <a:t>1</a:t>
                      </a:r>
                      <a:r>
                        <a:rPr lang="en-US" dirty="0" smtClean="0">
                          <a:sym typeface="Wingdings" pitchFamily="2" charset="2"/>
                        </a:rPr>
                        <a:t>V</a:t>
                      </a:r>
                      <a:r>
                        <a:rPr lang="en-US" baseline="-25000" dirty="0" smtClean="0">
                          <a:sym typeface="Wingdings" pitchFamily="2" charset="2"/>
                        </a:rPr>
                        <a:t>2</a:t>
                      </a:r>
                      <a:r>
                        <a:rPr lang="en-US" dirty="0" smtClean="0">
                          <a:sym typeface="Wingdings" pitchFamily="2" charset="2"/>
                        </a:rPr>
                        <a:t>,P</a:t>
                      </a:r>
                      <a:r>
                        <a:rPr lang="en-US" baseline="-25000" dirty="0" smtClean="0">
                          <a:sym typeface="Wingdings" pitchFamily="2" charset="2"/>
                        </a:rPr>
                        <a:t>1</a:t>
                      </a:r>
                      <a:r>
                        <a:rPr lang="en-US" dirty="0" smtClean="0">
                          <a:sym typeface="Wingdings" pitchFamily="2" charset="2"/>
                        </a:rPr>
                        <a:t>,T</a:t>
                      </a:r>
                      <a:r>
                        <a:rPr lang="en-US" baseline="-25000" dirty="0" smtClean="0">
                          <a:sym typeface="Wingdings" pitchFamily="2" charset="2"/>
                        </a:rPr>
                        <a:t>2</a:t>
                      </a:r>
                      <a:endParaRPr lang="en-US" baseline="-25000" dirty="0" smtClean="0"/>
                    </a:p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Constant T</a:t>
                      </a:r>
                    </a:p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V</a:t>
                      </a:r>
                      <a:r>
                        <a:rPr lang="en-US" baseline="-25000" dirty="0" smtClean="0"/>
                        <a:t>1</a:t>
                      </a:r>
                      <a:r>
                        <a:rPr lang="en-US" dirty="0" smtClean="0"/>
                        <a:t>,P</a:t>
                      </a:r>
                      <a:r>
                        <a:rPr lang="en-US" baseline="-25000" dirty="0" smtClean="0"/>
                        <a:t>1</a:t>
                      </a:r>
                      <a:r>
                        <a:rPr lang="en-US" dirty="0" smtClean="0"/>
                        <a:t>,T</a:t>
                      </a:r>
                      <a:r>
                        <a:rPr lang="en-US" baseline="-25000" dirty="0" smtClean="0"/>
                        <a:t>1</a:t>
                      </a:r>
                      <a:r>
                        <a:rPr lang="en-US" dirty="0" smtClean="0">
                          <a:sym typeface="Wingdings" pitchFamily="2" charset="2"/>
                        </a:rPr>
                        <a:t>V</a:t>
                      </a:r>
                      <a:r>
                        <a:rPr lang="en-US" baseline="-25000" dirty="0" smtClean="0">
                          <a:sym typeface="Wingdings" pitchFamily="2" charset="2"/>
                        </a:rPr>
                        <a:t>2</a:t>
                      </a:r>
                      <a:r>
                        <a:rPr lang="en-US" dirty="0" smtClean="0">
                          <a:sym typeface="Wingdings" pitchFamily="2" charset="2"/>
                        </a:rPr>
                        <a:t>,P</a:t>
                      </a:r>
                      <a:r>
                        <a:rPr lang="en-US" baseline="-25000" dirty="0" smtClean="0">
                          <a:sym typeface="Wingdings" pitchFamily="2" charset="2"/>
                        </a:rPr>
                        <a:t>2</a:t>
                      </a:r>
                      <a:r>
                        <a:rPr lang="en-US" dirty="0" smtClean="0">
                          <a:sym typeface="Wingdings" pitchFamily="2" charset="2"/>
                        </a:rPr>
                        <a:t>,T</a:t>
                      </a:r>
                      <a:r>
                        <a:rPr lang="en-US" baseline="-25000" dirty="0" smtClean="0">
                          <a:sym typeface="Wingdings" pitchFamily="2" charset="2"/>
                        </a:rPr>
                        <a:t>1</a:t>
                      </a:r>
                      <a:endParaRPr lang="en-US" baseline="-25000" dirty="0" smtClean="0"/>
                    </a:p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Q = 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V</a:t>
                      </a:r>
                      <a:r>
                        <a:rPr lang="en-US" baseline="-25000" dirty="0" smtClean="0"/>
                        <a:t>1</a:t>
                      </a:r>
                      <a:r>
                        <a:rPr lang="en-US" dirty="0" smtClean="0"/>
                        <a:t>,P</a:t>
                      </a:r>
                      <a:r>
                        <a:rPr lang="en-US" baseline="-25000" dirty="0" smtClean="0"/>
                        <a:t>1</a:t>
                      </a:r>
                      <a:r>
                        <a:rPr lang="en-US" dirty="0" smtClean="0"/>
                        <a:t>,T</a:t>
                      </a:r>
                      <a:r>
                        <a:rPr lang="en-US" baseline="-25000" dirty="0" smtClean="0"/>
                        <a:t>1</a:t>
                      </a:r>
                      <a:r>
                        <a:rPr lang="en-US" dirty="0" smtClean="0">
                          <a:sym typeface="Wingdings" pitchFamily="2" charset="2"/>
                        </a:rPr>
                        <a:t>V</a:t>
                      </a:r>
                      <a:r>
                        <a:rPr lang="en-US" baseline="-25000" dirty="0" smtClean="0">
                          <a:sym typeface="Wingdings" pitchFamily="2" charset="2"/>
                        </a:rPr>
                        <a:t>2</a:t>
                      </a:r>
                      <a:r>
                        <a:rPr lang="en-US" dirty="0" smtClean="0">
                          <a:sym typeface="Wingdings" pitchFamily="2" charset="2"/>
                        </a:rPr>
                        <a:t>,P</a:t>
                      </a:r>
                      <a:r>
                        <a:rPr lang="en-US" baseline="-25000" dirty="0" smtClean="0">
                          <a:sym typeface="Wingdings" pitchFamily="2" charset="2"/>
                        </a:rPr>
                        <a:t>2</a:t>
                      </a:r>
                      <a:r>
                        <a:rPr lang="en-US" dirty="0" smtClean="0">
                          <a:sym typeface="Wingdings" pitchFamily="2" charset="2"/>
                        </a:rPr>
                        <a:t>,T</a:t>
                      </a:r>
                      <a:r>
                        <a:rPr lang="en-US" baseline="-25000" dirty="0" smtClean="0">
                          <a:sym typeface="Wingdings" pitchFamily="2" charset="2"/>
                        </a:rPr>
                        <a:t>2</a:t>
                      </a:r>
                      <a:endParaRPr lang="en-US" baseline="-25000" dirty="0" smtClean="0"/>
                    </a:p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6606698"/>
              </p:ext>
            </p:extLst>
          </p:nvPr>
        </p:nvGraphicFramePr>
        <p:xfrm>
          <a:off x="4261756" y="1828799"/>
          <a:ext cx="843643" cy="525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35" name="数式" r:id="rId3" imgW="672840" imgH="419040" progId="Equation.3">
                  <p:embed/>
                </p:oleObj>
              </mc:Choice>
              <mc:Fallback>
                <p:oleObj name="数式" r:id="rId3" imgW="672840" imgH="419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261756" y="1828799"/>
                        <a:ext cx="843643" cy="525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9153628"/>
              </p:ext>
            </p:extLst>
          </p:nvPr>
        </p:nvGraphicFramePr>
        <p:xfrm>
          <a:off x="7543800" y="1828800"/>
          <a:ext cx="838200" cy="5218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36" name="数式" r:id="rId5" imgW="672840" imgH="419040" progId="Equation.3">
                  <p:embed/>
                </p:oleObj>
              </mc:Choice>
              <mc:Fallback>
                <p:oleObj name="数式" r:id="rId5" imgW="672840" imgH="4190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3800" y="1828800"/>
                        <a:ext cx="838200" cy="52189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408456"/>
              </p:ext>
            </p:extLst>
          </p:nvPr>
        </p:nvGraphicFramePr>
        <p:xfrm>
          <a:off x="5538788" y="2438400"/>
          <a:ext cx="1344612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37" name="数式" r:id="rId7" imgW="761760" imgH="215640" progId="Equation.3">
                  <p:embed/>
                </p:oleObj>
              </mc:Choice>
              <mc:Fallback>
                <p:oleObj name="数式" r:id="rId7" imgW="761760" imgH="2156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38788" y="2438400"/>
                        <a:ext cx="1344612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6727812"/>
              </p:ext>
            </p:extLst>
          </p:nvPr>
        </p:nvGraphicFramePr>
        <p:xfrm>
          <a:off x="5611813" y="2933700"/>
          <a:ext cx="1044575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38" name="数式" r:id="rId9" imgW="838080" imgH="482400" progId="Equation.3">
                  <p:embed/>
                </p:oleObj>
              </mc:Choice>
              <mc:Fallback>
                <p:oleObj name="数式" r:id="rId9" imgW="838080" imgH="4824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11813" y="2933700"/>
                        <a:ext cx="1044575" cy="600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2454806"/>
              </p:ext>
            </p:extLst>
          </p:nvPr>
        </p:nvGraphicFramePr>
        <p:xfrm>
          <a:off x="4197350" y="2362200"/>
          <a:ext cx="901700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39" name="数式" r:id="rId11" imgW="723600" imgH="419040" progId="Equation.3">
                  <p:embed/>
                </p:oleObj>
              </mc:Choice>
              <mc:Fallback>
                <p:oleObj name="数式" r:id="rId11" imgW="723600" imgH="41904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7350" y="2362200"/>
                        <a:ext cx="901700" cy="522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9721997"/>
              </p:ext>
            </p:extLst>
          </p:nvPr>
        </p:nvGraphicFramePr>
        <p:xfrm>
          <a:off x="4186238" y="2971800"/>
          <a:ext cx="901700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40" name="数式" r:id="rId13" imgW="723600" imgH="482400" progId="Equation.3">
                  <p:embed/>
                </p:oleObj>
              </mc:Choice>
              <mc:Fallback>
                <p:oleObj name="数式" r:id="rId13" imgW="723600" imgH="4824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86238" y="2971800"/>
                        <a:ext cx="901700" cy="561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0871072"/>
              </p:ext>
            </p:extLst>
          </p:nvPr>
        </p:nvGraphicFramePr>
        <p:xfrm>
          <a:off x="5459413" y="3613150"/>
          <a:ext cx="1566862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41" name="数式" r:id="rId15" imgW="1257120" imgH="558720" progId="Equation.3">
                  <p:embed/>
                </p:oleObj>
              </mc:Choice>
              <mc:Fallback>
                <p:oleObj name="数式" r:id="rId15" imgW="1257120" imgH="55872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59413" y="3613150"/>
                        <a:ext cx="1566862" cy="650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0931416"/>
              </p:ext>
            </p:extLst>
          </p:nvPr>
        </p:nvGraphicFramePr>
        <p:xfrm>
          <a:off x="7043738" y="3581400"/>
          <a:ext cx="1566862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42" name="数式" r:id="rId17" imgW="1257120" imgH="558720" progId="Equation.3">
                  <p:embed/>
                </p:oleObj>
              </mc:Choice>
              <mc:Fallback>
                <p:oleObj name="数式" r:id="rId17" imgW="1257120" imgH="55872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43738" y="3581400"/>
                        <a:ext cx="1566862" cy="650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8296652"/>
              </p:ext>
            </p:extLst>
          </p:nvPr>
        </p:nvGraphicFramePr>
        <p:xfrm>
          <a:off x="7423150" y="2362200"/>
          <a:ext cx="838200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43" name="数式" r:id="rId19" imgW="672840" imgH="419040" progId="Equation.3">
                  <p:embed/>
                </p:oleObj>
              </mc:Choice>
              <mc:Fallback>
                <p:oleObj name="数式" r:id="rId19" imgW="672840" imgH="41904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23150" y="2362200"/>
                        <a:ext cx="838200" cy="522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85131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BB377-9B82-49DD-A3D6-6CDBC46FB00D}" type="datetime1">
              <a:rPr lang="en-US" smtClean="0"/>
              <a:t>1/23/2012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81000" y="6858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Some details of the adiabatic case:  Q = 0</a:t>
            </a:r>
            <a:endParaRPr lang="en-US" sz="2400" b="1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4691851"/>
              </p:ext>
            </p:extLst>
          </p:nvPr>
        </p:nvGraphicFramePr>
        <p:xfrm>
          <a:off x="1371600" y="1447800"/>
          <a:ext cx="6705600" cy="3963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5" name="数式" r:id="rId3" imgW="2577960" imgH="1523880" progId="Equation.3">
                  <p:embed/>
                </p:oleObj>
              </mc:Choice>
              <mc:Fallback>
                <p:oleObj name="数式" r:id="rId3" imgW="2577960" imgH="15238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71600" y="1447800"/>
                        <a:ext cx="6705600" cy="39639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285249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BB377-9B82-49DD-A3D6-6CDBC46FB00D}" type="datetime1">
              <a:rPr lang="en-US" smtClean="0"/>
              <a:t>1/23/2012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4025" y="1423988"/>
            <a:ext cx="4219575" cy="3986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38200" y="457200"/>
            <a:ext cx="678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Ideal gas expansions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971800" y="3352800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Symbol" pitchFamily="18" charset="2"/>
              </a:rPr>
              <a:t>D</a:t>
            </a:r>
            <a:r>
              <a:rPr lang="en-US" sz="2400" b="1" dirty="0" smtClean="0">
                <a:solidFill>
                  <a:srgbClr val="FF0000"/>
                </a:solidFill>
              </a:rPr>
              <a:t>T = 0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62200" y="4262735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latin typeface="Symbol" pitchFamily="18" charset="2"/>
              </a:rPr>
              <a:t>D</a:t>
            </a:r>
            <a:r>
              <a:rPr lang="en-US" sz="2400" b="1" dirty="0" smtClean="0">
                <a:solidFill>
                  <a:srgbClr val="0070C0"/>
                </a:solidFill>
              </a:rPr>
              <a:t>Q = 0</a:t>
            </a:r>
            <a:endParaRPr lang="en-US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5754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1959</TotalTime>
  <Words>462</Words>
  <Application>Microsoft Office PowerPoint</Application>
  <PresentationFormat>On-screen Show (4:3)</PresentationFormat>
  <Paragraphs>126</Paragraphs>
  <Slides>14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Office Theme</vt:lpstr>
      <vt:lpstr>数式</vt:lpstr>
      <vt:lpstr>Microsoft Equation 3.0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WFU2011</cp:lastModifiedBy>
  <cp:revision>147</cp:revision>
  <cp:lastPrinted>2012-01-18T03:18:48Z</cp:lastPrinted>
  <dcterms:created xsi:type="dcterms:W3CDTF">2012-01-10T18:32:24Z</dcterms:created>
  <dcterms:modified xsi:type="dcterms:W3CDTF">2012-01-23T17:22:35Z</dcterms:modified>
</cp:coreProperties>
</file>