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7" r:id="rId2"/>
    <p:sldId id="374" r:id="rId3"/>
    <p:sldId id="375" r:id="rId4"/>
    <p:sldId id="377" r:id="rId5"/>
    <p:sldId id="376" r:id="rId6"/>
    <p:sldId id="378" r:id="rId7"/>
    <p:sldId id="379" r:id="rId8"/>
    <p:sldId id="380" r:id="rId9"/>
    <p:sldId id="381" r:id="rId10"/>
    <p:sldId id="382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5AD9"/>
    <a:srgbClr val="CC00CC"/>
    <a:srgbClr val="4B30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0" autoAdjust="0"/>
    <p:restoredTop sz="96176" autoAdjust="0"/>
  </p:normalViewPr>
  <p:slideViewPr>
    <p:cSldViewPr>
      <p:cViewPr varScale="1">
        <p:scale>
          <a:sx n="65" d="100"/>
          <a:sy n="65" d="100"/>
        </p:scale>
        <p:origin x="-61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6" d="100"/>
        <a:sy n="5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data\Userdata\Coursework\s12phy341\Lecturenotes\Lecture30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835739282589691E-2"/>
          <c:y val="7.4548702245552628E-2"/>
          <c:w val="0.87490048118985131"/>
          <c:h val="0.89719889180519097"/>
        </c:manualLayout>
      </c:layout>
      <c:scatterChart>
        <c:scatterStyle val="smoothMarker"/>
        <c:varyColors val="0"/>
        <c:ser>
          <c:idx val="0"/>
          <c:order val="0"/>
          <c:xVal>
            <c:numRef>
              <c:f>Sheet1!$A$1:$A$5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Sheet1!$B$1:$B$5</c:f>
              <c:numCache>
                <c:formatCode>General</c:formatCode>
                <c:ptCount val="5"/>
                <c:pt idx="0">
                  <c:v>-0.32300000000000001</c:v>
                </c:pt>
                <c:pt idx="1">
                  <c:v>0.63700000000000001</c:v>
                </c:pt>
                <c:pt idx="2">
                  <c:v>1.502</c:v>
                </c:pt>
                <c:pt idx="3">
                  <c:v>2.331</c:v>
                </c:pt>
                <c:pt idx="4">
                  <c:v>3.0870000000000002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8837760"/>
        <c:axId val="82172160"/>
      </c:scatterChart>
      <c:valAx>
        <c:axId val="6883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2172160"/>
        <c:crosses val="autoZero"/>
        <c:crossBetween val="midCat"/>
      </c:valAx>
      <c:valAx>
        <c:axId val="821721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883776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39129483814523"/>
          <c:y val="2.8252405949256341E-2"/>
          <c:w val="0.83853481550100351"/>
          <c:h val="0.89719889180519097"/>
        </c:manualLayout>
      </c:layout>
      <c:scatterChart>
        <c:scatterStyle val="smoothMarker"/>
        <c:varyColors val="0"/>
        <c:ser>
          <c:idx val="0"/>
          <c:order val="0"/>
          <c:xVal>
            <c:numRef>
              <c:f>Sheet1!$A$20:$A$27</c:f>
              <c:numCache>
                <c:formatCode>General</c:formatCode>
                <c:ptCount val="8"/>
                <c:pt idx="0">
                  <c:v>1.2E-2</c:v>
                </c:pt>
                <c:pt idx="1">
                  <c:v>0.125</c:v>
                </c:pt>
                <c:pt idx="2">
                  <c:v>0.188</c:v>
                </c:pt>
                <c:pt idx="3">
                  <c:v>0.25</c:v>
                </c:pt>
                <c:pt idx="4">
                  <c:v>0.312</c:v>
                </c:pt>
                <c:pt idx="5">
                  <c:v>0.375</c:v>
                </c:pt>
                <c:pt idx="6">
                  <c:v>0.5</c:v>
                </c:pt>
                <c:pt idx="7">
                  <c:v>0.75</c:v>
                </c:pt>
              </c:numCache>
            </c:numRef>
          </c:xVal>
          <c:yVal>
            <c:numRef>
              <c:f>Sheet1!$B$20:$B$27</c:f>
              <c:numCache>
                <c:formatCode>General</c:formatCode>
                <c:ptCount val="8"/>
                <c:pt idx="0">
                  <c:v>-2.5999999999999999E-2</c:v>
                </c:pt>
                <c:pt idx="1">
                  <c:v>-0.221</c:v>
                </c:pt>
                <c:pt idx="2">
                  <c:v>-0.28299999999999997</c:v>
                </c:pt>
                <c:pt idx="3">
                  <c:v>-0.311</c:v>
                </c:pt>
                <c:pt idx="4">
                  <c:v>-0.32800000000000001</c:v>
                </c:pt>
                <c:pt idx="5">
                  <c:v>-0.27100000000000002</c:v>
                </c:pt>
                <c:pt idx="6">
                  <c:v>-6.6000000000000003E-2</c:v>
                </c:pt>
                <c:pt idx="7">
                  <c:v>2.2759999999999998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122560"/>
        <c:axId val="29124096"/>
      </c:scatterChart>
      <c:valAx>
        <c:axId val="29122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124096"/>
        <c:crosses val="autoZero"/>
        <c:crossBetween val="midCat"/>
      </c:valAx>
      <c:valAx>
        <c:axId val="29124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12256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300"/>
            </a:lvl1pPr>
          </a:lstStyle>
          <a:p>
            <a:fld id="{567070FD-CC2F-49DC-937B-54A5FFA27C60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3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91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AFE0-8502-479E-8BAE-C7F6C84F7498}" type="datetime1">
              <a:rPr lang="en-US" smtClean="0"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E2BA-762B-421F-940B-2067144483BC}" type="datetime1">
              <a:rPr lang="en-US" smtClean="0"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B1CE-CCCB-42E7-B60D-BE2E16543ADC}" type="datetime1">
              <a:rPr lang="en-US" smtClean="0"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A7C4-70E0-4F32-B5A3-4ABBC4BBCDD4}" type="datetime1">
              <a:rPr lang="en-US" smtClean="0"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AD38-4F87-468B-A361-9A9175C083E5}" type="datetime1">
              <a:rPr lang="en-US" smtClean="0"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CDD2-16E1-4249-800A-B528F65D524A}" type="datetime1">
              <a:rPr lang="en-US" smtClean="0"/>
              <a:t>4/13/2012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5B16A-4A74-4BAA-AFFA-D94C6ABAF638}" type="datetime1">
              <a:rPr lang="en-US" smtClean="0"/>
              <a:t>4/13/2012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2A20-06DA-43DD-A463-976C5DE98EAD}" type="datetime1">
              <a:rPr lang="en-US" smtClean="0"/>
              <a:t>4/13/2012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D8AA-EDDC-4DE2-9851-90BD9712C0AB}" type="datetime1">
              <a:rPr lang="en-US" smtClean="0"/>
              <a:t>4/13/2012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6472-7FE6-4D80-B7C4-A9A519BB6B6A}" type="datetime1">
              <a:rPr lang="en-US" smtClean="0"/>
              <a:t>4/13/2012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96D34-1CFA-403D-AB0E-8D52C4F53573}" type="datetime1">
              <a:rPr lang="en-US" smtClean="0"/>
              <a:t>4/13/2012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AA0AB-51C1-426A-B39E-CB3560CBD2E8}" type="datetime1">
              <a:rPr lang="en-US" smtClean="0"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hyperlink" Target="file:///D:\Userdata\Userdata\Coursework\s12phy341\Lecturenotes\Lecture30\stp_WidomInsertionMethod.jar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80C0-5D7B-456E-BC2D-9481CF2D9A9C}" type="datetime1">
              <a:rPr lang="en-US" smtClean="0"/>
              <a:t>4/13/2012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914400"/>
            <a:ext cx="75438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30</a:t>
            </a:r>
          </a:p>
          <a:p>
            <a:pPr algn="ctr"/>
            <a:endParaRPr lang="en-US" sz="2000" b="1" dirty="0"/>
          </a:p>
          <a:p>
            <a:pPr algn="ctr"/>
            <a:r>
              <a:rPr lang="en-US" sz="2400" dirty="0" smtClean="0"/>
              <a:t>More about the Chemical Potential</a:t>
            </a:r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/>
              <a:t>The </a:t>
            </a:r>
            <a:r>
              <a:rPr lang="en-US" sz="2400" dirty="0" err="1" smtClean="0"/>
              <a:t>Widom</a:t>
            </a:r>
            <a:r>
              <a:rPr lang="en-US" sz="2400" dirty="0" smtClean="0"/>
              <a:t> </a:t>
            </a:r>
            <a:r>
              <a:rPr lang="en-US" sz="2400" dirty="0" smtClean="0"/>
              <a:t>insertion method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/>
              <a:t>Computer simulation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D8AA-EDDC-4DE2-9851-90BD9712C0AB}" type="datetime1">
              <a:rPr lang="en-US" smtClean="0"/>
              <a:t>4/13/2012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66800" y="762000"/>
            <a:ext cx="7620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Some references:</a:t>
            </a:r>
          </a:p>
          <a:p>
            <a:endParaRPr lang="en-US" sz="2400" dirty="0"/>
          </a:p>
          <a:p>
            <a:r>
              <a:rPr lang="en-US" sz="2400" dirty="0" smtClean="0"/>
              <a:t>B. </a:t>
            </a:r>
            <a:r>
              <a:rPr lang="en-US" sz="2400" dirty="0" err="1" smtClean="0"/>
              <a:t>Widom</a:t>
            </a:r>
            <a:r>
              <a:rPr lang="en-US" sz="2400" dirty="0" smtClean="0"/>
              <a:t> “Some topics in the theory of fluids”, J. Chem. Phys.  </a:t>
            </a:r>
            <a:r>
              <a:rPr lang="en-US" sz="2400" b="1" dirty="0" smtClean="0"/>
              <a:t>39</a:t>
            </a:r>
            <a:r>
              <a:rPr lang="en-US" sz="2400" dirty="0" smtClean="0"/>
              <a:t>, 2808-2812 (1963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C. H. Bennett, “Efficient estimation of free energy differences from Monte Carlo data”, C. Comp. Phys. </a:t>
            </a:r>
            <a:r>
              <a:rPr lang="en-US" sz="2400" b="1" dirty="0" smtClean="0"/>
              <a:t>22</a:t>
            </a:r>
            <a:r>
              <a:rPr lang="en-US" sz="2400" dirty="0" smtClean="0"/>
              <a:t>,  245-265 (1976)</a:t>
            </a:r>
            <a:endParaRPr lang="en-US" sz="2400" dirty="0" smtClean="0"/>
          </a:p>
          <a:p>
            <a:r>
              <a:rPr lang="en-US" sz="2400" dirty="0" smtClean="0"/>
              <a:t>K. Binder “Applications of Monte Carlo methods to statistical physics” Rep. </a:t>
            </a:r>
            <a:r>
              <a:rPr lang="en-US" sz="2400" dirty="0" err="1" smtClean="0"/>
              <a:t>Prog</a:t>
            </a:r>
            <a:r>
              <a:rPr lang="en-US" sz="2400" dirty="0" smtClean="0"/>
              <a:t>. Physics </a:t>
            </a:r>
            <a:r>
              <a:rPr lang="en-US" sz="2400" b="1" dirty="0" smtClean="0"/>
              <a:t>60</a:t>
            </a:r>
            <a:r>
              <a:rPr lang="en-US" sz="2400" dirty="0" smtClean="0"/>
              <a:t>, 487-559 (1997</a:t>
            </a:r>
            <a:r>
              <a:rPr lang="en-US" sz="2400" dirty="0" smtClean="0"/>
              <a:t>)</a:t>
            </a:r>
          </a:p>
          <a:p>
            <a:endParaRPr lang="en-US" sz="2400" dirty="0"/>
          </a:p>
          <a:p>
            <a:r>
              <a:rPr lang="en-US" sz="2400" dirty="0" smtClean="0"/>
              <a:t>More recent example:</a:t>
            </a:r>
          </a:p>
          <a:p>
            <a:r>
              <a:rPr lang="en-US" sz="2400" dirty="0" smtClean="0"/>
              <a:t>A. </a:t>
            </a:r>
            <a:r>
              <a:rPr lang="en-US" sz="2400" dirty="0" err="1" smtClean="0"/>
              <a:t>Arslanargin</a:t>
            </a:r>
            <a:r>
              <a:rPr lang="en-US" sz="2400" dirty="0" smtClean="0"/>
              <a:t> and T. L. Beck, “Free energy </a:t>
            </a:r>
            <a:r>
              <a:rPr lang="en-US" sz="2400" dirty="0"/>
              <a:t>partitioning </a:t>
            </a:r>
            <a:r>
              <a:rPr lang="en-US" sz="2400" dirty="0" smtClean="0"/>
              <a:t>analysis  </a:t>
            </a:r>
            <a:r>
              <a:rPr lang="en-US" sz="2400" dirty="0"/>
              <a:t>of the driving forces that determine ion</a:t>
            </a:r>
          </a:p>
          <a:p>
            <a:r>
              <a:rPr lang="en-US" sz="2400" dirty="0"/>
              <a:t>density profiles near the water liquid-vapor </a:t>
            </a:r>
            <a:r>
              <a:rPr lang="en-US" sz="2400" dirty="0" smtClean="0"/>
              <a:t>interface”, J. Chem. Phys. </a:t>
            </a:r>
            <a:r>
              <a:rPr lang="en-US" sz="2400" b="1" smtClean="0"/>
              <a:t>136</a:t>
            </a:r>
            <a:r>
              <a:rPr lang="en-US" sz="2400" smtClean="0"/>
              <a:t>, 104503 (2012)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93969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3B32-8EAB-4CA8-A64D-33F10DB71479}" type="datetime1">
              <a:rPr lang="en-US" smtClean="0"/>
              <a:t>4/13/2012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5545394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-- student presentations 4/30, 5/2 (need to pick topics)</a:t>
            </a:r>
          </a:p>
          <a:p>
            <a:endParaRPr lang="en-US" sz="2400" dirty="0" smtClean="0"/>
          </a:p>
        </p:txBody>
      </p:sp>
      <p:pic>
        <p:nvPicPr>
          <p:cNvPr id="31539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00" t="19600" r="54000" b="23489"/>
          <a:stretch/>
        </p:blipFill>
        <p:spPr bwMode="auto">
          <a:xfrm>
            <a:off x="1447800" y="607695"/>
            <a:ext cx="5867400" cy="4878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1257300" y="2438400"/>
            <a:ext cx="3810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7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D8AA-EDDC-4DE2-9851-90BD9712C0AB}" type="datetime1">
              <a:rPr lang="en-US" smtClean="0"/>
              <a:t>4/13/2012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762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Chemical potential for large </a:t>
            </a:r>
            <a:r>
              <a:rPr lang="en-US" sz="2400" i="1" dirty="0" smtClean="0"/>
              <a:t>N</a:t>
            </a:r>
            <a:r>
              <a:rPr lang="en-US" sz="2400" dirty="0" smtClean="0"/>
              <a:t>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179016"/>
              </p:ext>
            </p:extLst>
          </p:nvPr>
        </p:nvGraphicFramePr>
        <p:xfrm>
          <a:off x="1600200" y="406400"/>
          <a:ext cx="6477000" cy="233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59" name="数式" r:id="rId3" imgW="3238200" imgH="1168200" progId="Equation.3">
                  <p:embed/>
                </p:oleObj>
              </mc:Choice>
              <mc:Fallback>
                <p:oleObj name="数式" r:id="rId3" imgW="3238200" imgH="1168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406400"/>
                        <a:ext cx="6477000" cy="233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7590740"/>
              </p:ext>
            </p:extLst>
          </p:nvPr>
        </p:nvGraphicFramePr>
        <p:xfrm>
          <a:off x="457200" y="2514600"/>
          <a:ext cx="51816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60" name="数式" r:id="rId5" imgW="2590560" imgH="2031840" progId="Equation.3">
                  <p:embed/>
                </p:oleObj>
              </mc:Choice>
              <mc:Fallback>
                <p:oleObj name="数式" r:id="rId5" imgW="2590560" imgH="2031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14600"/>
                        <a:ext cx="51816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869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D8AA-EDDC-4DE2-9851-90BD9712C0AB}" type="datetime1">
              <a:rPr lang="en-US" smtClean="0"/>
              <a:t>4/13/2012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762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Chemical potential for large </a:t>
            </a:r>
            <a:r>
              <a:rPr lang="en-US" sz="2400" i="1" dirty="0" smtClean="0"/>
              <a:t>N</a:t>
            </a:r>
            <a:r>
              <a:rPr lang="en-US" sz="2400" dirty="0" smtClean="0"/>
              <a:t> 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975070"/>
              </p:ext>
            </p:extLst>
          </p:nvPr>
        </p:nvGraphicFramePr>
        <p:xfrm>
          <a:off x="1028700" y="685800"/>
          <a:ext cx="6477000" cy="233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79" name="数式" r:id="rId3" imgW="3238200" imgH="1168200" progId="Equation.3">
                  <p:embed/>
                </p:oleObj>
              </mc:Choice>
              <mc:Fallback>
                <p:oleObj name="数式" r:id="rId3" imgW="3238200" imgH="1168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8700" y="685800"/>
                        <a:ext cx="6477000" cy="233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5626794"/>
              </p:ext>
            </p:extLst>
          </p:nvPr>
        </p:nvGraphicFramePr>
        <p:xfrm>
          <a:off x="774700" y="3048000"/>
          <a:ext cx="6985000" cy="294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80" name="数式" r:id="rId5" imgW="3492360" imgH="1473120" progId="Equation.3">
                  <p:embed/>
                </p:oleObj>
              </mc:Choice>
              <mc:Fallback>
                <p:oleObj name="数式" r:id="rId5" imgW="3492360" imgH="14731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" y="3048000"/>
                        <a:ext cx="6985000" cy="294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761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D8AA-EDDC-4DE2-9851-90BD9712C0AB}" type="datetime1">
              <a:rPr lang="en-US" smtClean="0"/>
              <a:t>4/13/2012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3901608"/>
              </p:ext>
            </p:extLst>
          </p:nvPr>
        </p:nvGraphicFramePr>
        <p:xfrm>
          <a:off x="1066800" y="685800"/>
          <a:ext cx="4292600" cy="299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01" name="数式" r:id="rId3" imgW="2145960" imgH="1498320" progId="Equation.3">
                  <p:embed/>
                </p:oleObj>
              </mc:Choice>
              <mc:Fallback>
                <p:oleObj name="数式" r:id="rId3" imgW="2145960" imgH="14983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685800"/>
                        <a:ext cx="4292600" cy="299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762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Chemical potential for large </a:t>
            </a:r>
            <a:r>
              <a:rPr lang="en-US" sz="2400" i="1" dirty="0" smtClean="0"/>
              <a:t>N</a:t>
            </a:r>
            <a:r>
              <a:rPr lang="en-US" sz="2400" dirty="0" smtClean="0"/>
              <a:t>  -- continued: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0580987"/>
              </p:ext>
            </p:extLst>
          </p:nvPr>
        </p:nvGraphicFramePr>
        <p:xfrm>
          <a:off x="1054100" y="3581400"/>
          <a:ext cx="64262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02" name="数式" r:id="rId5" imgW="3213000" imgH="1523880" progId="Equation.3">
                  <p:embed/>
                </p:oleObj>
              </mc:Choice>
              <mc:Fallback>
                <p:oleObj name="数式" r:id="rId5" imgW="3213000" imgH="15238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4100" y="3581400"/>
                        <a:ext cx="6426200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275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D8AA-EDDC-4DE2-9851-90BD9712C0AB}" type="datetime1">
              <a:rPr lang="en-US" smtClean="0"/>
              <a:t>4/13/2012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3950301"/>
              </p:ext>
            </p:extLst>
          </p:nvPr>
        </p:nvGraphicFramePr>
        <p:xfrm>
          <a:off x="762000" y="393700"/>
          <a:ext cx="4902200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25" name="数式" r:id="rId3" imgW="2450880" imgH="1790640" progId="Equation.3">
                  <p:embed/>
                </p:oleObj>
              </mc:Choice>
              <mc:Fallback>
                <p:oleObj name="数式" r:id="rId3" imgW="2450880" imgH="1790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93700"/>
                        <a:ext cx="4902200" cy="358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762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Chemical potential for large </a:t>
            </a:r>
            <a:r>
              <a:rPr lang="en-US" sz="2400" i="1" dirty="0" smtClean="0"/>
              <a:t>N</a:t>
            </a:r>
            <a:r>
              <a:rPr lang="en-US" sz="2400" dirty="0" smtClean="0"/>
              <a:t>  -- continued: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9056714"/>
              </p:ext>
            </p:extLst>
          </p:nvPr>
        </p:nvGraphicFramePr>
        <p:xfrm>
          <a:off x="457200" y="4191000"/>
          <a:ext cx="8356600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26" name="数式" r:id="rId5" imgW="4178160" imgH="736560" progId="Equation.3">
                  <p:embed/>
                </p:oleObj>
              </mc:Choice>
              <mc:Fallback>
                <p:oleObj name="数式" r:id="rId5" imgW="4178160" imgH="736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191000"/>
                        <a:ext cx="8356600" cy="147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390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D8AA-EDDC-4DE2-9851-90BD9712C0AB}" type="datetime1">
              <a:rPr lang="en-US" smtClean="0"/>
              <a:t>4/13/2012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807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Widom</a:t>
            </a:r>
            <a:r>
              <a:rPr lang="en-US" sz="2400" dirty="0" smtClean="0"/>
              <a:t> insertion method for evaluating</a:t>
            </a:r>
          </a:p>
          <a:p>
            <a:endParaRPr lang="en-US" sz="2400" dirty="0"/>
          </a:p>
          <a:p>
            <a:pPr lvl="1"/>
            <a:r>
              <a:rPr lang="en-US" sz="2400" dirty="0" smtClean="0"/>
              <a:t>Use Metropolis algorithm on a system of </a:t>
            </a:r>
            <a:r>
              <a:rPr lang="en-US" sz="2400" i="1" dirty="0" smtClean="0"/>
              <a:t>N</a:t>
            </a:r>
            <a:r>
              <a:rPr lang="en-US" sz="2400" dirty="0" smtClean="0"/>
              <a:t> particles modeled by interacting potential </a:t>
            </a:r>
            <a:r>
              <a:rPr lang="en-US" sz="2400" i="1" dirty="0"/>
              <a:t> </a:t>
            </a:r>
            <a:r>
              <a:rPr lang="en-US" sz="2400" i="1" dirty="0" smtClean="0"/>
              <a:t>U(</a:t>
            </a:r>
            <a:r>
              <a:rPr lang="en-US" sz="2400" b="1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,</a:t>
            </a:r>
            <a:r>
              <a:rPr lang="en-US" sz="2400" b="1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,….</a:t>
            </a:r>
            <a:r>
              <a:rPr lang="en-US" sz="2400" b="1" i="1" dirty="0" err="1" smtClean="0"/>
              <a:t>r</a:t>
            </a:r>
            <a:r>
              <a:rPr lang="en-US" sz="2400" i="1" baseline="-25000" dirty="0" err="1" smtClean="0"/>
              <a:t>N</a:t>
            </a:r>
            <a:r>
              <a:rPr lang="en-US" sz="2400" i="1" dirty="0" smtClean="0"/>
              <a:t>)</a:t>
            </a:r>
            <a:r>
              <a:rPr lang="en-US" sz="2400" dirty="0" smtClean="0"/>
              <a:t> where on each “step” a particle is added at a random position to determine </a:t>
            </a:r>
            <a:r>
              <a:rPr lang="en-US" sz="2400" i="1" dirty="0" smtClean="0">
                <a:latin typeface="Symbol" pitchFamily="18" charset="2"/>
              </a:rPr>
              <a:t>D</a:t>
            </a:r>
            <a:r>
              <a:rPr lang="en-US" sz="2400" i="1" dirty="0" smtClean="0"/>
              <a:t>U</a:t>
            </a:r>
            <a:r>
              <a:rPr lang="en-US" sz="2400" dirty="0" smtClean="0"/>
              <a:t> and to accumulate                  .</a:t>
            </a:r>
            <a:endParaRPr lang="en-US" sz="2400" i="1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8064459"/>
              </p:ext>
            </p:extLst>
          </p:nvPr>
        </p:nvGraphicFramePr>
        <p:xfrm>
          <a:off x="5943600" y="332432"/>
          <a:ext cx="965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45" name="数式" r:id="rId3" imgW="482400" imgH="279360" progId="Equation.3">
                  <p:embed/>
                </p:oleObj>
              </mc:Choice>
              <mc:Fallback>
                <p:oleObj name="数式" r:id="rId3" imgW="482400" imgH="2793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32432"/>
                        <a:ext cx="9652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95227"/>
              </p:ext>
            </p:extLst>
          </p:nvPr>
        </p:nvGraphicFramePr>
        <p:xfrm>
          <a:off x="5410200" y="2260600"/>
          <a:ext cx="965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46" name="数式" r:id="rId5" imgW="482400" imgH="279360" progId="Equation.3">
                  <p:embed/>
                </p:oleObj>
              </mc:Choice>
              <mc:Fallback>
                <p:oleObj name="数式" r:id="rId5" imgW="482400" imgH="279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260600"/>
                        <a:ext cx="9652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32766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Computer simulation using </a:t>
            </a:r>
            <a:r>
              <a:rPr lang="en-US" sz="2400" dirty="0" err="1" smtClean="0"/>
              <a:t>Widom</a:t>
            </a:r>
            <a:r>
              <a:rPr lang="en-US" sz="2400" dirty="0" smtClean="0"/>
              <a:t> insertion method with </a:t>
            </a:r>
            <a:r>
              <a:rPr lang="en-US" sz="2400" dirty="0" err="1" smtClean="0"/>
              <a:t>Lennard</a:t>
            </a:r>
            <a:r>
              <a:rPr lang="en-US" sz="2400" dirty="0" smtClean="0"/>
              <a:t>-Jones fluid</a:t>
            </a:r>
          </a:p>
          <a:p>
            <a:endParaRPr lang="en-US" sz="2400" dirty="0"/>
          </a:p>
          <a:p>
            <a:r>
              <a:rPr lang="en-US" sz="2400" dirty="0" smtClean="0"/>
              <a:t>      </a:t>
            </a:r>
            <a:r>
              <a:rPr lang="en-US" sz="2400" dirty="0" smtClean="0">
                <a:hlinkClick r:id="rId7" action="ppaction://program"/>
              </a:rPr>
              <a:t>stp_WidomInsertionMethod.jar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7510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D8AA-EDDC-4DE2-9851-90BD9712C0AB}" type="datetime1">
              <a:rPr lang="en-US" smtClean="0"/>
              <a:t>4/13/2012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pic>
        <p:nvPicPr>
          <p:cNvPr id="3215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762000"/>
            <a:ext cx="4238625" cy="498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15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119187"/>
            <a:ext cx="3838575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724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D8AA-EDDC-4DE2-9851-90BD9712C0AB}" type="datetime1">
              <a:rPr lang="en-US" smtClean="0"/>
              <a:t>4/13/2012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Chart 4" title="temperatur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8769053"/>
              </p:ext>
            </p:extLst>
          </p:nvPr>
        </p:nvGraphicFramePr>
        <p:xfrm>
          <a:off x="-7374" y="1981200"/>
          <a:ext cx="389357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1101298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Chemical potential</a:t>
            </a:r>
          </a:p>
          <a:p>
            <a:r>
              <a:rPr lang="en-US" sz="2400" dirty="0" smtClean="0"/>
              <a:t> for density = 0.25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4876800"/>
            <a:ext cx="3505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Temperature </a:t>
            </a:r>
            <a:r>
              <a:rPr lang="en-US" sz="2400" dirty="0" smtClean="0">
                <a:sym typeface="Wingdings" pitchFamily="2" charset="2"/>
              </a:rPr>
              <a:t></a:t>
            </a:r>
            <a:endParaRPr lang="en-US" sz="2400" dirty="0" smtClean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8019507"/>
              </p:ext>
            </p:extLst>
          </p:nvPr>
        </p:nvGraphicFramePr>
        <p:xfrm>
          <a:off x="5029200" y="2133600"/>
          <a:ext cx="3886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791200" y="1253698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Chemical potential</a:t>
            </a:r>
          </a:p>
          <a:p>
            <a:r>
              <a:rPr lang="en-US" sz="2400" dirty="0" smtClean="0"/>
              <a:t> for temperature =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10200" y="4953000"/>
            <a:ext cx="3505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Density </a:t>
            </a:r>
            <a:r>
              <a:rPr lang="en-US" sz="2400" dirty="0" smtClean="0">
                <a:sym typeface="Wingdings" pitchFamily="2" charset="2"/>
              </a:rPr>
              <a:t>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6288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50800"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18303</TotalTime>
  <Words>351</Words>
  <Application>Microsoft Office PowerPoint</Application>
  <PresentationFormat>On-screen Show (4:3)</PresentationFormat>
  <Paragraphs>66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942</cp:revision>
  <cp:lastPrinted>2012-02-15T14:55:21Z</cp:lastPrinted>
  <dcterms:created xsi:type="dcterms:W3CDTF">2012-01-10T18:32:24Z</dcterms:created>
  <dcterms:modified xsi:type="dcterms:W3CDTF">2012-04-13T15:05:14Z</dcterms:modified>
</cp:coreProperties>
</file>