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7" r:id="rId2"/>
    <p:sldId id="374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4" r:id="rId13"/>
    <p:sldId id="392" r:id="rId14"/>
    <p:sldId id="393" r:id="rId15"/>
    <p:sldId id="395" r:id="rId16"/>
    <p:sldId id="396" r:id="rId17"/>
    <p:sldId id="397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C5AD9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7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5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DD7F-3941-4E17-9036-09986D71280A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FB79-DF83-4911-A788-0BD1CACBEB4D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C2D9-707A-49E1-A98E-EE183644BA58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B3BB-E727-4B8E-95B1-01656439BDAE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B8EE-676E-4C63-BE69-4E5659DD4D85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0501-7885-471A-A78D-5D93395E6EAE}" type="datetime1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061A-49B2-48AC-8849-0718D0EE8C63}" type="datetime1">
              <a:rPr lang="en-US" smtClean="0"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E52E-2959-4BB8-8362-5B7E91434EBE}" type="datetime1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B3D-1CC1-421C-B4D8-60A55F7462AE}" type="datetime1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1E3A-76B7-42D7-82BB-E60395770C61}" type="datetime1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96597-81C9-447D-BE61-C275C2A771E9}" type="datetime1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fu.edu/physics/sps/spszone52012conf/welcome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3806-0C99-423D-959D-3CF712586C3C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31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b="1" dirty="0" smtClean="0"/>
              <a:t>Analysis of classical gases and liquids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Interaction potentials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Approximations to the partition function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121676"/>
              </p:ext>
            </p:extLst>
          </p:nvPr>
        </p:nvGraphicFramePr>
        <p:xfrm>
          <a:off x="217488" y="533400"/>
          <a:ext cx="6294437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65" name="数式" r:id="rId3" imgW="2857320" imgH="634680" progId="Equation.3">
                  <p:embed/>
                </p:oleObj>
              </mc:Choice>
              <mc:Fallback>
                <p:oleObj name="数式" r:id="rId3" imgW="28573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533400"/>
                        <a:ext cx="6294437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49055"/>
              </p:ext>
            </p:extLst>
          </p:nvPr>
        </p:nvGraphicFramePr>
        <p:xfrm>
          <a:off x="609600" y="2066925"/>
          <a:ext cx="4894262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66" name="数式" r:id="rId5" imgW="1981080" imgH="1600200" progId="Equation.3">
                  <p:embed/>
                </p:oleObj>
              </mc:Choice>
              <mc:Fallback>
                <p:oleObj name="数式" r:id="rId5" imgW="1981080" imgH="1600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66925"/>
                        <a:ext cx="4894262" cy="395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6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781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Virial</a:t>
            </a:r>
            <a:r>
              <a:rPr lang="en-US" sz="2400" dirty="0" smtClean="0"/>
              <a:t> expansion for hard-core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218307"/>
              </p:ext>
            </p:extLst>
          </p:nvPr>
        </p:nvGraphicFramePr>
        <p:xfrm>
          <a:off x="1033462" y="1146174"/>
          <a:ext cx="6967538" cy="4492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71" name="数式" r:id="rId3" imgW="2933640" imgH="1892160" progId="Equation.3">
                  <p:embed/>
                </p:oleObj>
              </mc:Choice>
              <mc:Fallback>
                <p:oleObj name="数式" r:id="rId3" imgW="2933640" imgH="1892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2" y="1146174"/>
                        <a:ext cx="6967538" cy="4492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5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Modified hard-core potential – square well potential</a:t>
            </a:r>
            <a:endParaRPr lang="en-US" sz="2400" dirty="0" smtClean="0"/>
          </a:p>
        </p:txBody>
      </p:sp>
      <p:grpSp>
        <p:nvGrpSpPr>
          <p:cNvPr id="18" name="Group 17"/>
          <p:cNvGrpSpPr/>
          <p:nvPr/>
        </p:nvGrpSpPr>
        <p:grpSpPr>
          <a:xfrm>
            <a:off x="1193991" y="1524000"/>
            <a:ext cx="3601998" cy="2133600"/>
            <a:chOff x="1193991" y="1524000"/>
            <a:chExt cx="3601998" cy="2133600"/>
          </a:xfrm>
        </p:grpSpPr>
        <p:sp>
          <p:nvSpPr>
            <p:cNvPr id="6" name="Rectangle 5"/>
            <p:cNvSpPr/>
            <p:nvPr/>
          </p:nvSpPr>
          <p:spPr>
            <a:xfrm>
              <a:off x="1824189" y="1524000"/>
              <a:ext cx="609600" cy="1295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747989" y="2819400"/>
              <a:ext cx="3048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824189" y="1524000"/>
              <a:ext cx="0" cy="213360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 rot="10800000">
              <a:off x="1193991" y="1524000"/>
              <a:ext cx="553998" cy="9906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2400" i="1" dirty="0" err="1" smtClean="0"/>
                <a:t>u</a:t>
              </a:r>
              <a:r>
                <a:rPr lang="en-US" sz="2400" i="1" baseline="-25000" dirty="0" err="1" smtClean="0"/>
                <a:t>SW</a:t>
              </a:r>
              <a:r>
                <a:rPr lang="en-US" sz="2400" i="1" dirty="0" smtClean="0"/>
                <a:t>(r</a:t>
              </a:r>
              <a:r>
                <a:rPr lang="en-US" sz="2400" i="1" dirty="0" smtClean="0"/>
                <a:t>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78445" y="2910573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09800" y="2357735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</a:rPr>
                <a:t>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3789" y="2819400"/>
              <a:ext cx="838200" cy="552838"/>
            </a:xfrm>
            <a:prstGeom prst="rect">
              <a:avLst/>
            </a:pr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48000" y="2286000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/>
                <a:t>R</a:t>
              </a:r>
              <a:r>
                <a:rPr lang="en-US" sz="2400" i="1" dirty="0" err="1" smtClean="0">
                  <a:latin typeface="Symbol" pitchFamily="18" charset="2"/>
                </a:rPr>
                <a:t>s</a:t>
              </a:r>
              <a:endParaRPr lang="en-US" sz="2400" i="1" dirty="0" smtClean="0">
                <a:latin typeface="Symbol" pitchFamily="18" charset="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5400" y="3119735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-</a:t>
              </a:r>
              <a:r>
                <a:rPr lang="en-US" sz="2400" i="1" dirty="0" smtClean="0">
                  <a:latin typeface="Symbol" pitchFamily="18" charset="2"/>
                </a:rPr>
                <a:t>e</a:t>
              </a:r>
              <a:endParaRPr lang="en-US" sz="2400" i="1" dirty="0" smtClean="0">
                <a:latin typeface="Symbol" pitchFamily="18" charset="2"/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239989"/>
              </p:ext>
            </p:extLst>
          </p:nvPr>
        </p:nvGraphicFramePr>
        <p:xfrm>
          <a:off x="1193800" y="3990975"/>
          <a:ext cx="4675188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6" name="数式" r:id="rId3" imgW="1892160" imgH="914400" progId="Equation.3">
                  <p:embed/>
                </p:oleObj>
              </mc:Choice>
              <mc:Fallback>
                <p:oleObj name="数式" r:id="rId3" imgW="189216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990975"/>
                        <a:ext cx="4675188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1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436203"/>
              </p:ext>
            </p:extLst>
          </p:nvPr>
        </p:nvGraphicFramePr>
        <p:xfrm>
          <a:off x="228600" y="76200"/>
          <a:ext cx="7581900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11" name="数式" r:id="rId3" imgW="3441600" imgH="634680" progId="Equation.3">
                  <p:embed/>
                </p:oleObj>
              </mc:Choice>
              <mc:Fallback>
                <p:oleObj name="数式" r:id="rId3" imgW="34416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"/>
                        <a:ext cx="7581900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937301"/>
              </p:ext>
            </p:extLst>
          </p:nvPr>
        </p:nvGraphicFramePr>
        <p:xfrm>
          <a:off x="457200" y="1524000"/>
          <a:ext cx="6149976" cy="508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12" name="数式" r:id="rId5" imgW="2489040" imgH="2057400" progId="Equation.3">
                  <p:embed/>
                </p:oleObj>
              </mc:Choice>
              <mc:Fallback>
                <p:oleObj name="数式" r:id="rId5" imgW="248904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6149976" cy="508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86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781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Virial</a:t>
            </a:r>
            <a:r>
              <a:rPr lang="en-US" sz="2400" dirty="0" smtClean="0"/>
              <a:t> expansion for modified hard-core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415783"/>
              </p:ext>
            </p:extLst>
          </p:nvPr>
        </p:nvGraphicFramePr>
        <p:xfrm>
          <a:off x="1033462" y="1146174"/>
          <a:ext cx="6967538" cy="4492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6" name="数式" r:id="rId3" imgW="2933640" imgH="1892160" progId="Equation.3">
                  <p:embed/>
                </p:oleObj>
              </mc:Choice>
              <mc:Fallback>
                <p:oleObj name="数式" r:id="rId3" imgW="2933640" imgH="1892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2" y="1146174"/>
                        <a:ext cx="6967538" cy="4492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4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459082"/>
              </p:ext>
            </p:extLst>
          </p:nvPr>
        </p:nvGraphicFramePr>
        <p:xfrm>
          <a:off x="633413" y="76200"/>
          <a:ext cx="6770687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5" name="数式" r:id="rId3" imgW="3073320" imgH="634680" progId="Equation.3">
                  <p:embed/>
                </p:oleObj>
              </mc:Choice>
              <mc:Fallback>
                <p:oleObj name="数式" r:id="rId3" imgW="307332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76200"/>
                        <a:ext cx="6770687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746498"/>
              </p:ext>
            </p:extLst>
          </p:nvPr>
        </p:nvGraphicFramePr>
        <p:xfrm>
          <a:off x="1295400" y="1752600"/>
          <a:ext cx="583406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6" name="数式" r:id="rId5" imgW="2361960" imgH="1295280" progId="Equation.3">
                  <p:embed/>
                </p:oleObj>
              </mc:Choice>
              <mc:Fallback>
                <p:oleObj name="数式" r:id="rId5" imgW="2361960" imgH="1295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5834063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4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335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7067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48931"/>
              </p:ext>
            </p:extLst>
          </p:nvPr>
        </p:nvGraphicFramePr>
        <p:xfrm>
          <a:off x="4059801" y="2057400"/>
          <a:ext cx="2979737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1" name="数式" r:id="rId4" imgW="1206360" imgH="533160" progId="Equation.3">
                  <p:embed/>
                </p:oleObj>
              </mc:Choice>
              <mc:Fallback>
                <p:oleObj name="数式" r:id="rId4" imgW="120636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801" y="2057400"/>
                        <a:ext cx="2979737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2133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4</a:t>
            </a:r>
            <a:r>
              <a:rPr lang="en-US" sz="2400" i="1" dirty="0" smtClean="0">
                <a:latin typeface="Symbol" pitchFamily="18" charset="2"/>
              </a:rPr>
              <a:t>eb</a:t>
            </a:r>
            <a:r>
              <a:rPr lang="en-US" sz="2400" i="1" dirty="0" smtClean="0"/>
              <a:t>=1</a:t>
            </a:r>
            <a:endParaRPr lang="en-US" sz="24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371600" y="55581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4</a:t>
            </a:r>
            <a:r>
              <a:rPr lang="en-US" sz="2400" i="1" dirty="0" smtClean="0">
                <a:latin typeface="Symbol" pitchFamily="18" charset="2"/>
              </a:rPr>
              <a:t>eb</a:t>
            </a:r>
            <a:r>
              <a:rPr lang="en-US" sz="2400" i="1" dirty="0" smtClean="0"/>
              <a:t>=0.1</a:t>
            </a:r>
            <a:endParaRPr lang="en-US" sz="2400" i="1" dirty="0" smtClean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1219200" y="4876800"/>
            <a:ext cx="381000" cy="681335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Evaluation of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(T) for </a:t>
            </a:r>
            <a:r>
              <a:rPr lang="en-US" sz="2400" dirty="0" err="1" smtClean="0"/>
              <a:t>Lennard</a:t>
            </a:r>
            <a:r>
              <a:rPr lang="en-US" sz="2400" dirty="0" smtClean="0"/>
              <a:t>-Jones potential -- continued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06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Evaluation of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(T) for </a:t>
            </a:r>
            <a:r>
              <a:rPr lang="en-US" sz="2400" dirty="0" err="1" smtClean="0"/>
              <a:t>Lennard</a:t>
            </a:r>
            <a:r>
              <a:rPr lang="en-US" sz="2400" dirty="0" smtClean="0"/>
              <a:t>-Jones potential </a:t>
            </a:r>
            <a:r>
              <a:rPr lang="en-US" sz="2400" smtClean="0"/>
              <a:t>-- continued</a:t>
            </a:r>
            <a:endParaRPr lang="en-US" sz="2400" dirty="0" smtClean="0"/>
          </a:p>
        </p:txBody>
      </p:sp>
      <p:pic>
        <p:nvPicPr>
          <p:cNvPr id="3368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75716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86200" y="4800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1/(4</a:t>
            </a:r>
            <a:r>
              <a:rPr lang="en-US" sz="2400" i="1" dirty="0" smtClean="0">
                <a:latin typeface="Symbol" pitchFamily="18" charset="2"/>
              </a:rPr>
              <a:t>eb)  </a:t>
            </a:r>
            <a:r>
              <a:rPr lang="en-US" sz="2400" i="1" dirty="0" smtClean="0">
                <a:latin typeface="Symbol" pitchFamily="18" charset="2"/>
                <a:sym typeface="Wingdings" pitchFamily="2" charset="2"/>
              </a:rPr>
              <a:t>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7220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30A5-45E2-4075-A016-A24E97859568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545394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32153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5" t="24953" r="27277" b="7791"/>
          <a:stretch/>
        </p:blipFill>
        <p:spPr bwMode="auto">
          <a:xfrm>
            <a:off x="1669025" y="685800"/>
            <a:ext cx="5958349" cy="4650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478525" y="2782615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32256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2933" r="65800" b="13422"/>
          <a:stretch/>
        </p:blipFill>
        <p:spPr bwMode="auto">
          <a:xfrm>
            <a:off x="304800" y="228600"/>
            <a:ext cx="3947160" cy="545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780" y="5862935"/>
            <a:ext cx="8846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hlinkClick r:id="rId4"/>
              </a:rPr>
              <a:t>www.wfu.edu/physics/sps/spszone52012conf/welcome.html 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68190" y="609600"/>
            <a:ext cx="3966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 of SPS zone 5 conference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April 20-21, 2012</a:t>
            </a:r>
          </a:p>
        </p:txBody>
      </p:sp>
    </p:spTree>
    <p:extLst>
      <p:ext uri="{BB962C8B-B14F-4D97-AF65-F5344CB8AC3E}">
        <p14:creationId xmlns:p14="http://schemas.microsoft.com/office/powerpoint/2010/main" val="24547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4187" y="117901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Consider a canonical ensemble of </a:t>
            </a:r>
            <a:r>
              <a:rPr lang="en-US" sz="2400" i="1" dirty="0" smtClean="0"/>
              <a:t>N</a:t>
            </a:r>
            <a:r>
              <a:rPr lang="en-US" sz="2400" dirty="0" smtClean="0"/>
              <a:t> particles moving in 3 dimensions within a volume </a:t>
            </a:r>
            <a:r>
              <a:rPr lang="en-US" sz="2400" i="1" dirty="0" smtClean="0"/>
              <a:t>V</a:t>
            </a:r>
            <a:r>
              <a:rPr lang="en-US" sz="2400" dirty="0" smtClean="0"/>
              <a:t> at temperature </a:t>
            </a:r>
            <a:r>
              <a:rPr lang="en-US" sz="2400" i="1" dirty="0" smtClean="0"/>
              <a:t>T=1/k</a:t>
            </a:r>
            <a:r>
              <a:rPr lang="en-US" sz="2400" i="1" dirty="0" smtClean="0">
                <a:latin typeface="Symbol" pitchFamily="18" charset="2"/>
              </a:rPr>
              <a:t>b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612767"/>
              </p:ext>
            </p:extLst>
          </p:nvPr>
        </p:nvGraphicFramePr>
        <p:xfrm>
          <a:off x="609600" y="1066800"/>
          <a:ext cx="825201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53" name="数式" r:id="rId3" imgW="3340080" imgH="1079280" progId="Equation.3">
                  <p:embed/>
                </p:oleObj>
              </mc:Choice>
              <mc:Fallback>
                <p:oleObj name="数式" r:id="rId3" imgW="3340080" imgH="1079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066800"/>
                        <a:ext cx="8252012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663690"/>
              </p:ext>
            </p:extLst>
          </p:nvPr>
        </p:nvGraphicFramePr>
        <p:xfrm>
          <a:off x="228600" y="3810000"/>
          <a:ext cx="8878887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54" name="数式" r:id="rId5" imgW="3593880" imgH="1117440" progId="Equation.3">
                  <p:embed/>
                </p:oleObj>
              </mc:Choice>
              <mc:Fallback>
                <p:oleObj name="数式" r:id="rId5" imgW="359388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8878887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97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23205"/>
              </p:ext>
            </p:extLst>
          </p:nvPr>
        </p:nvGraphicFramePr>
        <p:xfrm>
          <a:off x="304800" y="1066800"/>
          <a:ext cx="8251825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42" name="数式" r:id="rId3" imgW="3340080" imgH="1549080" progId="Equation.3">
                  <p:embed/>
                </p:oleObj>
              </mc:Choice>
              <mc:Fallback>
                <p:oleObj name="数式" r:id="rId3" imgW="3340080" imgH="1549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066800"/>
                        <a:ext cx="8251825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81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354290"/>
              </p:ext>
            </p:extLst>
          </p:nvPr>
        </p:nvGraphicFramePr>
        <p:xfrm>
          <a:off x="854075" y="473075"/>
          <a:ext cx="7153275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65" name="数式" r:id="rId3" imgW="2895480" imgH="2031840" progId="Equation.3">
                  <p:embed/>
                </p:oleObj>
              </mc:Choice>
              <mc:Fallback>
                <p:oleObj name="数式" r:id="rId3" imgW="2895480" imgH="2031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473075"/>
                        <a:ext cx="7153275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52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739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simulations of </a:t>
            </a:r>
            <a:r>
              <a:rPr lang="en-US" sz="2400" i="1" dirty="0" smtClean="0"/>
              <a:t>Z</a:t>
            </a:r>
            <a:r>
              <a:rPr lang="en-US" sz="2400" i="1" baseline="-25000" dirty="0" smtClean="0"/>
              <a:t>C</a:t>
            </a:r>
            <a:r>
              <a:rPr lang="en-US" sz="2400" baseline="-25000" dirty="0" smtClean="0"/>
              <a:t>    </a:t>
            </a:r>
            <a:endParaRPr lang="en-US" sz="2400" i="1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551542"/>
              </p:ext>
            </p:extLst>
          </p:nvPr>
        </p:nvGraphicFramePr>
        <p:xfrm>
          <a:off x="838200" y="535632"/>
          <a:ext cx="61499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40" name="数式" r:id="rId4" imgW="2489040" imgH="583920" progId="Equation.3">
                  <p:embed/>
                </p:oleObj>
              </mc:Choice>
              <mc:Fallback>
                <p:oleObj name="数式" r:id="rId4" imgW="2489040" imgH="583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5632"/>
                        <a:ext cx="61499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986806"/>
              </p:ext>
            </p:extLst>
          </p:nvPr>
        </p:nvGraphicFramePr>
        <p:xfrm>
          <a:off x="304800" y="1838325"/>
          <a:ext cx="4235450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41" name="数式" r:id="rId6" imgW="1714320" imgH="736560" progId="Equation.3">
                  <p:embed/>
                </p:oleObj>
              </mc:Choice>
              <mc:Fallback>
                <p:oleObj name="数式" r:id="rId6" imgW="171432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38325"/>
                        <a:ext cx="4235450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3" name="Picture 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58" t="37211" r="28300" b="21440"/>
          <a:stretch/>
        </p:blipFill>
        <p:spPr bwMode="auto">
          <a:xfrm>
            <a:off x="5257800" y="1752600"/>
            <a:ext cx="3460913" cy="237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241117"/>
              </p:ext>
            </p:extLst>
          </p:nvPr>
        </p:nvGraphicFramePr>
        <p:xfrm>
          <a:off x="476250" y="4110038"/>
          <a:ext cx="3890963" cy="169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42" name="数式" r:id="rId9" imgW="1574640" imgH="685800" progId="Equation.3">
                  <p:embed/>
                </p:oleObj>
              </mc:Choice>
              <mc:Fallback>
                <p:oleObj name="数式" r:id="rId9" imgW="157464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110038"/>
                        <a:ext cx="3890963" cy="169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4703802" y="4419600"/>
            <a:ext cx="3601998" cy="1848238"/>
            <a:chOff x="4703802" y="4419600"/>
            <a:chExt cx="3601998" cy="1848238"/>
          </a:xfrm>
        </p:grpSpPr>
        <p:sp>
          <p:nvSpPr>
            <p:cNvPr id="15" name="Rectangle 14"/>
            <p:cNvSpPr/>
            <p:nvPr/>
          </p:nvSpPr>
          <p:spPr>
            <a:xfrm>
              <a:off x="5334000" y="4419600"/>
              <a:ext cx="609600" cy="1295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257800" y="5715000"/>
              <a:ext cx="3048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334000" y="4419600"/>
              <a:ext cx="0" cy="129540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10800000">
              <a:off x="4703802" y="4419600"/>
              <a:ext cx="553998" cy="9906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2400" i="1" dirty="0" err="1" smtClean="0"/>
                <a:t>u</a:t>
              </a:r>
              <a:r>
                <a:rPr lang="en-US" sz="2400" i="1" baseline="-25000" dirty="0" err="1" smtClean="0"/>
                <a:t>HC</a:t>
              </a:r>
              <a:r>
                <a:rPr lang="en-US" sz="2400" i="1" dirty="0" smtClean="0"/>
                <a:t>(r)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88256" y="5806173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67400" y="5638800"/>
              <a:ext cx="631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394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78717"/>
              </p:ext>
            </p:extLst>
          </p:nvPr>
        </p:nvGraphicFramePr>
        <p:xfrm>
          <a:off x="152400" y="304800"/>
          <a:ext cx="8064500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3" name="数式" r:id="rId3" imgW="3263760" imgH="1015920" progId="Equation.3">
                  <p:embed/>
                </p:oleObj>
              </mc:Choice>
              <mc:Fallback>
                <p:oleObj name="数式" r:id="rId3" imgW="3263760" imgH="1015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064500" cy="250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756840"/>
              </p:ext>
            </p:extLst>
          </p:nvPr>
        </p:nvGraphicFramePr>
        <p:xfrm>
          <a:off x="304800" y="3200400"/>
          <a:ext cx="837352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4" name="数式" r:id="rId5" imgW="4444920" imgH="1295280" progId="Equation.3">
                  <p:embed/>
                </p:oleObj>
              </mc:Choice>
              <mc:Fallback>
                <p:oleObj name="数式" r:id="rId5" imgW="4444920" imgH="1295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00400"/>
                        <a:ext cx="837352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66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B733-4488-475F-AAA9-C648128023A2}" type="datetime1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842829"/>
              </p:ext>
            </p:extLst>
          </p:nvPr>
        </p:nvGraphicFramePr>
        <p:xfrm>
          <a:off x="304800" y="157340"/>
          <a:ext cx="5791200" cy="319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50" name="数式" r:id="rId3" imgW="2438280" imgH="1346040" progId="Equation.3">
                  <p:embed/>
                </p:oleObj>
              </mc:Choice>
              <mc:Fallback>
                <p:oleObj name="数式" r:id="rId3" imgW="2438280" imgH="1346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7340"/>
                        <a:ext cx="5791200" cy="3195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048446"/>
              </p:ext>
            </p:extLst>
          </p:nvPr>
        </p:nvGraphicFramePr>
        <p:xfrm>
          <a:off x="355600" y="3271838"/>
          <a:ext cx="8559800" cy="335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51" name="数式" r:id="rId5" imgW="3886200" imgH="1523880" progId="Equation.3">
                  <p:embed/>
                </p:oleObj>
              </mc:Choice>
              <mc:Fallback>
                <p:oleObj name="数式" r:id="rId5" imgW="3886200" imgH="1523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3271838"/>
                        <a:ext cx="8559800" cy="335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8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19304</TotalTime>
  <Words>277</Words>
  <Application>Microsoft Office PowerPoint</Application>
  <PresentationFormat>On-screen Show (4:3)</PresentationFormat>
  <Paragraphs>85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979</cp:revision>
  <cp:lastPrinted>2012-02-15T14:55:21Z</cp:lastPrinted>
  <dcterms:created xsi:type="dcterms:W3CDTF">2012-01-10T18:32:24Z</dcterms:created>
  <dcterms:modified xsi:type="dcterms:W3CDTF">2012-04-16T15:02:02Z</dcterms:modified>
</cp:coreProperties>
</file>