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374" r:id="rId3"/>
    <p:sldId id="398" r:id="rId4"/>
    <p:sldId id="383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86" r:id="rId20"/>
    <p:sldId id="387" r:id="rId21"/>
    <p:sldId id="388" r:id="rId22"/>
    <p:sldId id="389" r:id="rId23"/>
    <p:sldId id="39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C5AD9"/>
    <a:srgbClr val="4B3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6176" autoAdjust="0"/>
  </p:normalViewPr>
  <p:slideViewPr>
    <p:cSldViewPr>
      <p:cViewPr varScale="1">
        <p:scale>
          <a:sx n="65" d="100"/>
          <a:sy n="65" d="100"/>
        </p:scale>
        <p:origin x="-6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FE22-C28B-41BF-A3F6-86154D0C821E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95D-C64F-42DF-9C42-54F19CB8B58A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F7E0-4DD4-41FC-B0F4-4F06B677E58B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9A87-E4D7-427E-B54F-B2489493D4B0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DD3C-23DC-4AAF-892A-A20D5AC68743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2B29-3EDD-4FD6-BE23-3196BB78192B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C47-A74B-4F74-845E-19492496E9F6}" type="datetime1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C11-3A50-400A-B6A5-F21D6B0B5CD1}" type="datetime1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9224-E220-47C0-BA46-CEAAA04037C9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E50B-449B-4167-A44D-E7002D353CB6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78CF-FEB2-4313-86F1-26A654687AA7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fu.edu/physics/sps/spszone52012conf/welcom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D4A-E878-4A83-B06A-721F9CEA9FC3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32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 smtClean="0"/>
              <a:t>Analysis of classical gases and liquids (STP </a:t>
            </a:r>
            <a:r>
              <a:rPr lang="en-US" sz="2400" b="1" dirty="0" err="1" smtClean="0"/>
              <a:t>Chapt</a:t>
            </a:r>
            <a:r>
              <a:rPr lang="en-US" sz="2400" b="1" dirty="0" smtClean="0"/>
              <a:t>. 8) </a:t>
            </a:r>
          </a:p>
          <a:p>
            <a:pPr algn="ctr"/>
            <a:endParaRPr lang="en-US" sz="2400" b="1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Comments about exam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Virial</a:t>
            </a:r>
            <a:r>
              <a:rPr lang="en-US" sz="2400" dirty="0" smtClean="0"/>
              <a:t> coefficients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Radial distribution functions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Problem 1 continued: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41453" r="25453" b="50867"/>
          <a:stretch/>
        </p:blipFill>
        <p:spPr bwMode="auto">
          <a:xfrm>
            <a:off x="1834944" y="990600"/>
            <a:ext cx="545333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t="21819" r="22151" b="66270"/>
          <a:stretch/>
        </p:blipFill>
        <p:spPr bwMode="auto">
          <a:xfrm>
            <a:off x="533400" y="2133600"/>
            <a:ext cx="7269895" cy="10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64905"/>
              </p:ext>
            </p:extLst>
          </p:nvPr>
        </p:nvGraphicFramePr>
        <p:xfrm>
          <a:off x="1143000" y="3733800"/>
          <a:ext cx="385286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数式" r:id="rId5" imgW="1650960" imgH="609480" progId="Equation.3">
                  <p:embed/>
                </p:oleObj>
              </mc:Choice>
              <mc:Fallback>
                <p:oleObj name="数式" r:id="rId5" imgW="16509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3852863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7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Problem 1 continued:</a:t>
            </a: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5" t="24111" r="8669" b="34764"/>
          <a:stretch/>
        </p:blipFill>
        <p:spPr bwMode="auto">
          <a:xfrm>
            <a:off x="197076" y="990600"/>
            <a:ext cx="8565924" cy="29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82711"/>
              </p:ext>
            </p:extLst>
          </p:nvPr>
        </p:nvGraphicFramePr>
        <p:xfrm>
          <a:off x="1081881" y="4191000"/>
          <a:ext cx="6370637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2" name="数式" r:id="rId4" imgW="2730240" imgH="634680" progId="Equation.3">
                  <p:embed/>
                </p:oleObj>
              </mc:Choice>
              <mc:Fallback>
                <p:oleObj name="数式" r:id="rId4" imgW="27302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881" y="4191000"/>
                        <a:ext cx="6370637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26589" r="7587" b="8751"/>
          <a:stretch/>
        </p:blipFill>
        <p:spPr bwMode="auto">
          <a:xfrm>
            <a:off x="-76200" y="228600"/>
            <a:ext cx="9220547" cy="46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707487"/>
              </p:ext>
            </p:extLst>
          </p:nvPr>
        </p:nvGraphicFramePr>
        <p:xfrm>
          <a:off x="228600" y="5056188"/>
          <a:ext cx="85090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4" name="数式" r:id="rId4" imgW="4419360" imgH="609480" progId="Equation.3">
                  <p:embed/>
                </p:oleObj>
              </mc:Choice>
              <mc:Fallback>
                <p:oleObj name="数式" r:id="rId4" imgW="44193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56188"/>
                        <a:ext cx="85090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1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44178" r="9274" b="29809"/>
          <a:stretch/>
        </p:blipFill>
        <p:spPr bwMode="auto">
          <a:xfrm>
            <a:off x="0" y="685799"/>
            <a:ext cx="8937535" cy="185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95666"/>
              </p:ext>
            </p:extLst>
          </p:nvPr>
        </p:nvGraphicFramePr>
        <p:xfrm>
          <a:off x="609600" y="2473325"/>
          <a:ext cx="6748463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7" name="数式" r:id="rId4" imgW="3504960" imgH="2082600" progId="Equation.3">
                  <p:embed/>
                </p:oleObj>
              </mc:Choice>
              <mc:Fallback>
                <p:oleObj name="数式" r:id="rId4" imgW="3504960" imgH="20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73325"/>
                        <a:ext cx="6748463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9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#3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88976"/>
              </p:ext>
            </p:extLst>
          </p:nvPr>
        </p:nvGraphicFramePr>
        <p:xfrm>
          <a:off x="1204913" y="1268412"/>
          <a:ext cx="5500687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9" name="数式" r:id="rId3" imgW="2857320" imgH="2234880" progId="Equation.3">
                  <p:embed/>
                </p:oleObj>
              </mc:Choice>
              <mc:Fallback>
                <p:oleObj name="数式" r:id="rId3" imgW="2857320" imgH="223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268412"/>
                        <a:ext cx="5500687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1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25350" r="9122" b="37325"/>
          <a:stretch/>
        </p:blipFill>
        <p:spPr bwMode="auto">
          <a:xfrm>
            <a:off x="381000" y="76200"/>
            <a:ext cx="7447936" cy="222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33773" r="10987" b="20147"/>
          <a:stretch/>
        </p:blipFill>
        <p:spPr bwMode="auto">
          <a:xfrm>
            <a:off x="781664" y="2133600"/>
            <a:ext cx="69907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84400"/>
              </p:ext>
            </p:extLst>
          </p:nvPr>
        </p:nvGraphicFramePr>
        <p:xfrm>
          <a:off x="1143000" y="4730251"/>
          <a:ext cx="4495800" cy="212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1" name="数式" r:id="rId5" imgW="2438280" imgH="1155600" progId="Equation.3">
                  <p:embed/>
                </p:oleObj>
              </mc:Choice>
              <mc:Fallback>
                <p:oleObj name="数式" r:id="rId5" imgW="2438280" imgH="1155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30251"/>
                        <a:ext cx="4495800" cy="2127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2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34764" r="8065" b="10485"/>
          <a:stretch/>
        </p:blipFill>
        <p:spPr bwMode="auto">
          <a:xfrm>
            <a:off x="76200" y="533400"/>
            <a:ext cx="9079042" cy="39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STP </a:t>
            </a:r>
            <a:r>
              <a:rPr lang="en-US" sz="2400" dirty="0" err="1" smtClean="0"/>
              <a:t>Chapt</a:t>
            </a:r>
            <a:r>
              <a:rPr lang="en-US" sz="2400" dirty="0" smtClean="0"/>
              <a:t>. 7 and Lecture Notes 28</a:t>
            </a:r>
          </a:p>
        </p:txBody>
      </p:sp>
    </p:spTree>
    <p:extLst>
      <p:ext uri="{BB962C8B-B14F-4D97-AF65-F5344CB8AC3E}">
        <p14:creationId xmlns:p14="http://schemas.microsoft.com/office/powerpoint/2010/main" val="1492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676C-38B2-4364-8F40-D74BB720D567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7175"/>
            <a:ext cx="7810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75629"/>
              </p:ext>
            </p:extLst>
          </p:nvPr>
        </p:nvGraphicFramePr>
        <p:xfrm>
          <a:off x="554037" y="2895600"/>
          <a:ext cx="284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9" name="数式" r:id="rId4" imgW="152280" imgH="203040" progId="Equation.3">
                  <p:embed/>
                </p:oleObj>
              </mc:Choice>
              <mc:Fallback>
                <p:oleObj name="数式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" y="2895600"/>
                        <a:ext cx="284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491"/>
              </p:ext>
            </p:extLst>
          </p:nvPr>
        </p:nvGraphicFramePr>
        <p:xfrm>
          <a:off x="3263900" y="2209800"/>
          <a:ext cx="23209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0" name="数式" r:id="rId6" imgW="1244520" imgH="215640" progId="Equation.3">
                  <p:embed/>
                </p:oleObj>
              </mc:Choice>
              <mc:Fallback>
                <p:oleObj name="数式" r:id="rId6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209800"/>
                        <a:ext cx="23209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49201"/>
              </p:ext>
            </p:extLst>
          </p:nvPr>
        </p:nvGraphicFramePr>
        <p:xfrm>
          <a:off x="4668838" y="5029200"/>
          <a:ext cx="2841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1" name="数式" r:id="rId8" imgW="152280" imgH="203040" progId="Equation.3">
                  <p:embed/>
                </p:oleObj>
              </mc:Choice>
              <mc:Fallback>
                <p:oleObj name="数式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5029200"/>
                        <a:ext cx="2841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1676400" y="5181600"/>
            <a:ext cx="304800" cy="530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562600" y="5257800"/>
            <a:ext cx="304800" cy="530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57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Gibbs chemical potential at coexistence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786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571182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569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599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Suggestions for efficient learning of topics covered on exam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Let it stand as is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Redo exam – turn in work to count points in HW grade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Redo exam – meet with instructor to discuss remaining issues (grading points to be determined)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Other??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3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B69-2002-4BA4-8708-6C9333AF6C0C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39322"/>
              </p:ext>
            </p:extLst>
          </p:nvPr>
        </p:nvGraphicFramePr>
        <p:xfrm>
          <a:off x="609600" y="1219200"/>
          <a:ext cx="715327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1" name="数式" r:id="rId3" imgW="2895480" imgH="2031840" progId="Equation.3">
                  <p:embed/>
                </p:oleObj>
              </mc:Choice>
              <mc:Fallback>
                <p:oleObj name="数式" r:id="rId3" imgW="2895480" imgH="2031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15327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Resume discussion of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coefficients:</a:t>
            </a:r>
          </a:p>
        </p:txBody>
      </p:sp>
    </p:spTree>
    <p:extLst>
      <p:ext uri="{BB962C8B-B14F-4D97-AF65-F5344CB8AC3E}">
        <p14:creationId xmlns:p14="http://schemas.microsoft.com/office/powerpoint/2010/main" val="1255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78AF-4E85-454E-BB2A-BB0B00812C9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96089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student presentations 4/30, 5/2 (need to pick topics)</a:t>
            </a:r>
          </a:p>
          <a:p>
            <a:endParaRPr lang="en-US" sz="2400" dirty="0" smtClean="0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27397" r="28360" b="5072"/>
          <a:stretch/>
        </p:blipFill>
        <p:spPr bwMode="auto">
          <a:xfrm>
            <a:off x="1600199" y="152400"/>
            <a:ext cx="5766619" cy="55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409699" y="3438832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A0DD-ECAE-41F8-A1AF-9B0162472617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39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simulations of </a:t>
            </a:r>
            <a:r>
              <a:rPr lang="en-US" sz="2400" i="1" dirty="0" smtClean="0"/>
              <a:t>Z</a:t>
            </a:r>
            <a:r>
              <a:rPr lang="en-US" sz="2400" i="1" baseline="-25000" dirty="0" smtClean="0"/>
              <a:t>C</a:t>
            </a:r>
            <a:r>
              <a:rPr lang="en-US" sz="2400" baseline="-25000" dirty="0" smtClean="0"/>
              <a:t>    </a:t>
            </a:r>
            <a:endParaRPr lang="en-US" sz="2400" i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51542"/>
              </p:ext>
            </p:extLst>
          </p:nvPr>
        </p:nvGraphicFramePr>
        <p:xfrm>
          <a:off x="838200" y="535632"/>
          <a:ext cx="6149975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5" name="数式" r:id="rId4" imgW="2489040" imgH="583920" progId="Equation.3">
                  <p:embed/>
                </p:oleObj>
              </mc:Choice>
              <mc:Fallback>
                <p:oleObj name="数式" r:id="rId4" imgW="248904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5632"/>
                        <a:ext cx="6149975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86806"/>
              </p:ext>
            </p:extLst>
          </p:nvPr>
        </p:nvGraphicFramePr>
        <p:xfrm>
          <a:off x="304800" y="1838325"/>
          <a:ext cx="42354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6" name="数式" r:id="rId6" imgW="1714320" imgH="736560" progId="Equation.3">
                  <p:embed/>
                </p:oleObj>
              </mc:Choice>
              <mc:Fallback>
                <p:oleObj name="数式" r:id="rId6" imgW="1714320" imgH="736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38325"/>
                        <a:ext cx="42354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8" t="37211" r="28300" b="21440"/>
          <a:stretch/>
        </p:blipFill>
        <p:spPr bwMode="auto">
          <a:xfrm>
            <a:off x="5257800" y="1752600"/>
            <a:ext cx="3460913" cy="23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41117"/>
              </p:ext>
            </p:extLst>
          </p:nvPr>
        </p:nvGraphicFramePr>
        <p:xfrm>
          <a:off x="476250" y="4110038"/>
          <a:ext cx="3890963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7" name="数式" r:id="rId9" imgW="1574640" imgH="685800" progId="Equation.3">
                  <p:embed/>
                </p:oleObj>
              </mc:Choice>
              <mc:Fallback>
                <p:oleObj name="数式" r:id="rId9" imgW="157464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4110038"/>
                        <a:ext cx="3890963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03802" y="4419600"/>
            <a:ext cx="3601998" cy="1848238"/>
            <a:chOff x="4703802" y="4419600"/>
            <a:chExt cx="3601998" cy="1848238"/>
          </a:xfrm>
        </p:grpSpPr>
        <p:sp>
          <p:nvSpPr>
            <p:cNvPr id="15" name="Rectangle 14"/>
            <p:cNvSpPr/>
            <p:nvPr/>
          </p:nvSpPr>
          <p:spPr>
            <a:xfrm>
              <a:off x="5334000" y="4419600"/>
              <a:ext cx="6096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57800" y="5715000"/>
              <a:ext cx="3048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34000" y="4419600"/>
              <a:ext cx="0" cy="12954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0800000">
              <a:off x="4703802" y="4419600"/>
              <a:ext cx="553998" cy="990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i="1" dirty="0" err="1" smtClean="0"/>
                <a:t>u</a:t>
              </a:r>
              <a:r>
                <a:rPr lang="en-US" sz="2400" i="1" baseline="-25000" dirty="0" err="1" smtClean="0"/>
                <a:t>HC</a:t>
              </a:r>
              <a:r>
                <a:rPr lang="en-US" sz="2400" i="1" dirty="0" smtClean="0"/>
                <a:t>(r)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88256" y="5806173"/>
              <a:ext cx="63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7400" y="5638800"/>
              <a:ext cx="63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9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4AE7-6A26-4BD6-813D-00FDD0D02E02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78717"/>
              </p:ext>
            </p:extLst>
          </p:nvPr>
        </p:nvGraphicFramePr>
        <p:xfrm>
          <a:off x="152400" y="304800"/>
          <a:ext cx="80645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3" name="数式" r:id="rId3" imgW="3263760" imgH="1015920" progId="Equation.3">
                  <p:embed/>
                </p:oleObj>
              </mc:Choice>
              <mc:Fallback>
                <p:oleObj name="数式" r:id="rId3" imgW="3263760" imgH="1015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064500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756840"/>
              </p:ext>
            </p:extLst>
          </p:nvPr>
        </p:nvGraphicFramePr>
        <p:xfrm>
          <a:off x="304800" y="3200400"/>
          <a:ext cx="83735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4" name="数式" r:id="rId5" imgW="4444920" imgH="1295280" progId="Equation.3">
                  <p:embed/>
                </p:oleObj>
              </mc:Choice>
              <mc:Fallback>
                <p:oleObj name="数式" r:id="rId5" imgW="444492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83735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65B7-78EC-4A21-9E74-90C660AD5BE9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42829"/>
              </p:ext>
            </p:extLst>
          </p:nvPr>
        </p:nvGraphicFramePr>
        <p:xfrm>
          <a:off x="304800" y="157340"/>
          <a:ext cx="5791200" cy="31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0" name="数式" r:id="rId3" imgW="2438280" imgH="1346040" progId="Equation.3">
                  <p:embed/>
                </p:oleObj>
              </mc:Choice>
              <mc:Fallback>
                <p:oleObj name="数式" r:id="rId3" imgW="24382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7340"/>
                        <a:ext cx="5791200" cy="319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8446"/>
              </p:ext>
            </p:extLst>
          </p:nvPr>
        </p:nvGraphicFramePr>
        <p:xfrm>
          <a:off x="355600" y="3271838"/>
          <a:ext cx="85598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1" name="数式" r:id="rId5" imgW="3886200" imgH="1523880" progId="Equation.3">
                  <p:embed/>
                </p:oleObj>
              </mc:Choice>
              <mc:Fallback>
                <p:oleObj name="数式" r:id="rId5" imgW="3886200" imgH="1523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271838"/>
                        <a:ext cx="85598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9E26-94E9-435B-B681-ACFFC1A6FE20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15865"/>
              </p:ext>
            </p:extLst>
          </p:nvPr>
        </p:nvGraphicFramePr>
        <p:xfrm>
          <a:off x="304800" y="152400"/>
          <a:ext cx="7023101" cy="32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5" name="数式" r:id="rId3" imgW="3187440" imgH="1473120" progId="Equation.3">
                  <p:embed/>
                </p:oleObj>
              </mc:Choice>
              <mc:Fallback>
                <p:oleObj name="数式" r:id="rId3" imgW="3187440" imgH="1473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7023101" cy="324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34057"/>
              </p:ext>
            </p:extLst>
          </p:nvPr>
        </p:nvGraphicFramePr>
        <p:xfrm>
          <a:off x="381000" y="3505200"/>
          <a:ext cx="58340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6" name="数式" r:id="rId5" imgW="2361960" imgH="1295280" progId="Equation.3">
                  <p:embed/>
                </p:oleObj>
              </mc:Choice>
              <mc:Fallback>
                <p:oleObj name="数式" r:id="rId5" imgW="236196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8340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5675" r="19370" b="3674"/>
          <a:stretch/>
        </p:blipFill>
        <p:spPr bwMode="auto">
          <a:xfrm>
            <a:off x="1584960" y="457200"/>
            <a:ext cx="6263640" cy="57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5CD-32B4-42A4-9AA1-E8A054047ED6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2933" r="65800" b="13422"/>
          <a:stretch/>
        </p:blipFill>
        <p:spPr bwMode="auto">
          <a:xfrm>
            <a:off x="304800" y="228600"/>
            <a:ext cx="394716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" y="5862935"/>
            <a:ext cx="884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www.wfu.edu/physics/sps/spszone52012conf/welcome.html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68190" y="609600"/>
            <a:ext cx="39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of SPS zone 5 conference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April 20-21,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0087" y="3211562"/>
            <a:ext cx="3813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Received 1997 Nobel Prize with Steven Chu and Claude Cohen-</a:t>
            </a:r>
            <a:r>
              <a:rPr lang="en-US" sz="2400" dirty="0" err="1" smtClean="0"/>
              <a:t>Tannoudji</a:t>
            </a:r>
            <a:r>
              <a:rPr lang="en-US" sz="2400" dirty="0" smtClean="0"/>
              <a:t> “for </a:t>
            </a:r>
            <a:r>
              <a:rPr lang="en-US" sz="2400" dirty="0"/>
              <a:t>development of methods to cool and trap atoms with laser </a:t>
            </a:r>
            <a:r>
              <a:rPr lang="en-US" sz="2400" dirty="0" smtClean="0"/>
              <a:t>light</a:t>
            </a:r>
            <a:r>
              <a:rPr lang="en-US" sz="2400" i="1" dirty="0" smtClean="0"/>
              <a:t>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547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599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Suggestions for efficient learning of topics covered on exam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Let it stand as is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Redo exam – turn in work to count points in HW grade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Redo exam – meet with instructor to discuss remaining issues (grading points to be determined)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Other??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8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20890" r="10182" b="15688"/>
          <a:stretch/>
        </p:blipFill>
        <p:spPr bwMode="auto">
          <a:xfrm>
            <a:off x="304800" y="228600"/>
            <a:ext cx="7182465" cy="37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52400" y="4004187"/>
            <a:ext cx="6426610" cy="2170245"/>
            <a:chOff x="152400" y="4004187"/>
            <a:chExt cx="6426610" cy="21702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90600" y="495300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00400" y="4982496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472440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449096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0400" y="525780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00400" y="5592096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76800" y="464820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0" y="517914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33400" y="4004187"/>
              <a:ext cx="0" cy="1939413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2400" y="4724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51009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H=0  or S=0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5712767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</a:t>
              </a:r>
              <a:r>
                <a:rPr lang="en-US" sz="2400" dirty="0" smtClean="0"/>
                <a:t>H&gt;0 S=2</a:t>
              </a:r>
              <a:endParaRPr lang="en-US" sz="24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6410" y="5707851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H&gt;0  </a:t>
              </a:r>
              <a:r>
                <a:rPr lang="en-US" sz="2400" dirty="0" smtClean="0"/>
                <a:t>S=1/2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4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4648200"/>
            <a:ext cx="18288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63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finding single particle partition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25291"/>
              </p:ext>
            </p:extLst>
          </p:nvPr>
        </p:nvGraphicFramePr>
        <p:xfrm>
          <a:off x="381000" y="710155"/>
          <a:ext cx="82391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7" name="数式" r:id="rId3" imgW="3530520" imgH="914400" progId="Equation.3">
                  <p:embed/>
                </p:oleObj>
              </mc:Choice>
              <mc:Fallback>
                <p:oleObj name="数式" r:id="rId3" imgW="353052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710155"/>
                        <a:ext cx="823912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67515"/>
              </p:ext>
            </p:extLst>
          </p:nvPr>
        </p:nvGraphicFramePr>
        <p:xfrm>
          <a:off x="801688" y="3048000"/>
          <a:ext cx="6342062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8" name="数式" r:id="rId5" imgW="2717640" imgH="1079280" progId="Equation.3">
                  <p:embed/>
                </p:oleObj>
              </mc:Choice>
              <mc:Fallback>
                <p:oleObj name="数式" r:id="rId5" imgW="2717640" imgH="1079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048000"/>
                        <a:ext cx="6342062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7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t="33030" r="10030" b="30552"/>
          <a:stretch/>
        </p:blipFill>
        <p:spPr bwMode="auto">
          <a:xfrm>
            <a:off x="152400" y="762000"/>
            <a:ext cx="8495112" cy="26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Problem 1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38093"/>
              </p:ext>
            </p:extLst>
          </p:nvPr>
        </p:nvGraphicFramePr>
        <p:xfrm>
          <a:off x="809625" y="3535363"/>
          <a:ext cx="7380288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6" name="数式" r:id="rId4" imgW="3162240" imgH="888840" progId="Equation.3">
                  <p:embed/>
                </p:oleObj>
              </mc:Choice>
              <mc:Fallback>
                <p:oleObj name="数式" r:id="rId4" imgW="316224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3535363"/>
                        <a:ext cx="7380288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7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C79-F1E6-4A4D-A4DB-9E1B2A68F03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48706" r="9426" b="16679"/>
          <a:stretch/>
        </p:blipFill>
        <p:spPr bwMode="auto">
          <a:xfrm>
            <a:off x="201076" y="685800"/>
            <a:ext cx="8866724" cy="247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 for Problem 1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19985"/>
              </p:ext>
            </p:extLst>
          </p:nvPr>
        </p:nvGraphicFramePr>
        <p:xfrm>
          <a:off x="152400" y="3200400"/>
          <a:ext cx="8920162" cy="322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9" name="数式" r:id="rId4" imgW="3822480" imgH="1384200" progId="Equation.3">
                  <p:embed/>
                </p:oleObj>
              </mc:Choice>
              <mc:Fallback>
                <p:oleObj name="数式" r:id="rId4" imgW="3822480" imgH="13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8920162" cy="322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19746</TotalTime>
  <Words>454</Words>
  <Application>Microsoft Office PowerPoint</Application>
  <PresentationFormat>On-screen Show (4:3)</PresentationFormat>
  <Paragraphs>118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Microsoft Equation 3.0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1015</cp:revision>
  <cp:lastPrinted>2012-02-15T14:55:21Z</cp:lastPrinted>
  <dcterms:created xsi:type="dcterms:W3CDTF">2012-01-10T18:32:24Z</dcterms:created>
  <dcterms:modified xsi:type="dcterms:W3CDTF">2012-04-18T15:07:55Z</dcterms:modified>
</cp:coreProperties>
</file>