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374" r:id="rId3"/>
    <p:sldId id="383" r:id="rId4"/>
    <p:sldId id="386" r:id="rId5"/>
    <p:sldId id="387" r:id="rId6"/>
    <p:sldId id="388" r:id="rId7"/>
    <p:sldId id="389" r:id="rId8"/>
    <p:sldId id="395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C5AD9"/>
    <a:srgbClr val="4B3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6176" autoAdjust="0"/>
  </p:normalViewPr>
  <p:slideViewPr>
    <p:cSldViewPr>
      <p:cViewPr varScale="1">
        <p:scale>
          <a:sx n="65" d="100"/>
          <a:sy n="65" d="100"/>
        </p:scale>
        <p:origin x="-61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300"/>
            </a:lvl1pPr>
          </a:lstStyle>
          <a:p>
            <a:fld id="{567070FD-CC2F-49DC-937B-54A5FFA27C60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3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7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5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EE86-34C4-45D2-A178-63ED90902C74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5A8A-F1BA-488C-AC8B-B1AC2230D900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181B-7161-4CC1-BEFC-F412068B3811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47A3-D3AC-4329-ACC9-E347F5F1A4B9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AD80-4FD7-48CA-839B-90F872F06FE0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C574-B4F6-44C9-8714-7602F8FE634F}" type="datetime1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8DB5-636D-4938-B442-0E6A1E9E25B1}" type="datetime1">
              <a:rPr lang="en-US" smtClean="0"/>
              <a:t>4/20/2012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2BC2-7705-4CA1-A3B9-686D862009EE}" type="datetime1">
              <a:rPr lang="en-US" smtClean="0"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515F-ABEE-42AC-AA4F-EDD4F7D7023B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6608-297A-47FC-91B0-92FD93F588DF}" type="datetime1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8764-85EB-45F8-AED9-831FF10B7223}" type="datetime1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14096-BA1B-45A3-9B4B-4B99E6A2F3FB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fu.edu/physics/sps/spszone52012conf/welcom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AC4A-CBBB-4C68-B7FF-569F712FBEFE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914400"/>
            <a:ext cx="7543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341/641 </a:t>
            </a:r>
          </a:p>
          <a:p>
            <a:pPr algn="ctr"/>
            <a:r>
              <a:rPr lang="en-US" sz="3200" b="1" dirty="0" smtClean="0"/>
              <a:t>Thermodynamics and Statistical Physics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Lecture 33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400" b="1" dirty="0" smtClean="0"/>
              <a:t>Analysis of classical gases and liquids (STP </a:t>
            </a:r>
            <a:r>
              <a:rPr lang="en-US" sz="2400" b="1" dirty="0" err="1" smtClean="0"/>
              <a:t>Chapt</a:t>
            </a:r>
            <a:r>
              <a:rPr lang="en-US" sz="2400" b="1" dirty="0" smtClean="0"/>
              <a:t>. 8)</a:t>
            </a:r>
          </a:p>
          <a:p>
            <a:pPr algn="ctr"/>
            <a:r>
              <a:rPr lang="en-US" sz="2400" b="1" dirty="0" smtClean="0"/>
              <a:t>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err="1" smtClean="0"/>
              <a:t>Virial</a:t>
            </a:r>
            <a:r>
              <a:rPr lang="en-US" sz="2400" dirty="0" smtClean="0"/>
              <a:t> coefficients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Radial distribution functions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68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515F-ABEE-42AC-AA4F-EDD4F7D7023B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66294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670188"/>
              </p:ext>
            </p:extLst>
          </p:nvPr>
        </p:nvGraphicFramePr>
        <p:xfrm>
          <a:off x="304800" y="228600"/>
          <a:ext cx="5081587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1" name="数式" r:id="rId4" imgW="2057400" imgH="533160" progId="Equation.3">
                  <p:embed/>
                </p:oleObj>
              </mc:Choice>
              <mc:Fallback>
                <p:oleObj name="数式" r:id="rId4" imgW="2057400" imgH="533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5081587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1000" y="4800600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1/(4</a:t>
            </a:r>
            <a:r>
              <a:rPr lang="en-US" sz="2400" dirty="0" smtClean="0">
                <a:latin typeface="Symbol" pitchFamily="18" charset="2"/>
              </a:rPr>
              <a:t>eb)</a:t>
            </a:r>
            <a:r>
              <a:rPr lang="en-US" sz="24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334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  Correlates well with experimental measurements on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Ne, </a:t>
            </a:r>
            <a:r>
              <a:rPr lang="en-US" sz="2400" dirty="0" err="1" smtClean="0"/>
              <a:t>Ar</a:t>
            </a:r>
            <a:r>
              <a:rPr lang="en-US" sz="2400" dirty="0" smtClean="0"/>
              <a:t>, and He (less well)</a:t>
            </a:r>
          </a:p>
        </p:txBody>
      </p:sp>
    </p:spTree>
    <p:extLst>
      <p:ext uri="{BB962C8B-B14F-4D97-AF65-F5344CB8AC3E}">
        <p14:creationId xmlns:p14="http://schemas.microsoft.com/office/powerpoint/2010/main" val="40814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515F-ABEE-42AC-AA4F-EDD4F7D7023B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Radial distribution function </a:t>
            </a:r>
            <a:r>
              <a:rPr lang="en-US" sz="2400" i="1" dirty="0" smtClean="0"/>
              <a:t>g(r)</a:t>
            </a:r>
          </a:p>
          <a:p>
            <a:pPr lvl="1"/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555526"/>
              </p:ext>
            </p:extLst>
          </p:nvPr>
        </p:nvGraphicFramePr>
        <p:xfrm>
          <a:off x="762000" y="1219200"/>
          <a:ext cx="7315200" cy="2420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7" name="数式" r:id="rId3" imgW="2654280" imgH="850680" progId="Equation.3">
                  <p:embed/>
                </p:oleObj>
              </mc:Choice>
              <mc:Fallback>
                <p:oleObj name="数式" r:id="rId3" imgW="2654280" imgH="850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7315200" cy="2420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969017"/>
              </p:ext>
            </p:extLst>
          </p:nvPr>
        </p:nvGraphicFramePr>
        <p:xfrm>
          <a:off x="838200" y="3886200"/>
          <a:ext cx="6784975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8" name="数式" r:id="rId5" imgW="2387520" imgH="660240" progId="Equation.3">
                  <p:embed/>
                </p:oleObj>
              </mc:Choice>
              <mc:Fallback>
                <p:oleObj name="数式" r:id="rId5" imgW="238752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6784975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4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515F-ABEE-42AC-AA4F-EDD4F7D7023B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533573"/>
              </p:ext>
            </p:extLst>
          </p:nvPr>
        </p:nvGraphicFramePr>
        <p:xfrm>
          <a:off x="528484" y="152400"/>
          <a:ext cx="67849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1" name="数式" r:id="rId3" imgW="2387520" imgH="431640" progId="Equation.3">
                  <p:embed/>
                </p:oleObj>
              </mc:Choice>
              <mc:Fallback>
                <p:oleObj name="数式" r:id="rId3" imgW="23875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84" y="152400"/>
                        <a:ext cx="678497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quantity in () is related to the “pair distribution function” g(</a:t>
            </a:r>
            <a:r>
              <a:rPr lang="en-US" sz="2400" b="1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b="1" dirty="0" smtClean="0"/>
              <a:t>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– given a particle at </a:t>
            </a:r>
            <a:r>
              <a:rPr lang="en-US" sz="2400" b="1" dirty="0"/>
              <a:t>r</a:t>
            </a:r>
            <a:r>
              <a:rPr lang="en-US" sz="2400" baseline="-25000" dirty="0"/>
              <a:t>1</a:t>
            </a:r>
            <a:r>
              <a:rPr lang="en-US" sz="2400" dirty="0" smtClean="0"/>
              <a:t> what is the probability of finding a second particle  at </a:t>
            </a:r>
            <a:r>
              <a:rPr lang="en-US" sz="2400" b="1" dirty="0" smtClean="0"/>
              <a:t>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350469"/>
              </p:ext>
            </p:extLst>
          </p:nvPr>
        </p:nvGraphicFramePr>
        <p:xfrm>
          <a:off x="595313" y="2581275"/>
          <a:ext cx="696595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2" name="数式" r:id="rId5" imgW="2450880" imgH="1295280" progId="Equation.3">
                  <p:embed/>
                </p:oleObj>
              </mc:Choice>
              <mc:Fallback>
                <p:oleObj name="数式" r:id="rId5" imgW="2450880" imgH="1295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2581275"/>
                        <a:ext cx="6965950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4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515F-ABEE-42AC-AA4F-EDD4F7D7023B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317545"/>
              </p:ext>
            </p:extLst>
          </p:nvPr>
        </p:nvGraphicFramePr>
        <p:xfrm>
          <a:off x="609600" y="1254125"/>
          <a:ext cx="6965950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0" name="数式" r:id="rId3" imgW="2450880" imgH="1002960" progId="Equation.3">
                  <p:embed/>
                </p:oleObj>
              </mc:Choice>
              <mc:Fallback>
                <p:oleObj name="数式" r:id="rId3" imgW="2450880" imgH="1002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54125"/>
                        <a:ext cx="6965950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Radial distribution function – continued --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1009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Measurement of g(r) by neutron scattering:</a:t>
            </a:r>
          </a:p>
        </p:txBody>
      </p:sp>
    </p:spTree>
    <p:extLst>
      <p:ext uri="{BB962C8B-B14F-4D97-AF65-F5344CB8AC3E}">
        <p14:creationId xmlns:p14="http://schemas.microsoft.com/office/powerpoint/2010/main" val="29540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515F-ABEE-42AC-AA4F-EDD4F7D7023B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3573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18944" r="14889" b="5767"/>
          <a:stretch/>
        </p:blipFill>
        <p:spPr bwMode="auto">
          <a:xfrm>
            <a:off x="381000" y="2209800"/>
            <a:ext cx="8571018" cy="402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44052" r="14603" b="20670"/>
          <a:stretch/>
        </p:blipFill>
        <p:spPr bwMode="auto">
          <a:xfrm>
            <a:off x="601697" y="408535"/>
            <a:ext cx="7475503" cy="164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0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515F-ABEE-42AC-AA4F-EDD4F7D7023B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20359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Experiment measures neutron scattering signal as a function of  the change in neutron wave number </a:t>
            </a:r>
            <a:r>
              <a:rPr lang="en-US" sz="2400" b="1" dirty="0" smtClean="0"/>
              <a:t>Q</a:t>
            </a:r>
            <a:r>
              <a:rPr lang="en-US" sz="2400" dirty="0" smtClean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704089"/>
              </p:ext>
            </p:extLst>
          </p:nvPr>
        </p:nvGraphicFramePr>
        <p:xfrm>
          <a:off x="685800" y="951356"/>
          <a:ext cx="6532562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5" name="数式" r:id="rId3" imgW="2298600" imgH="482400" progId="Equation.3">
                  <p:embed/>
                </p:oleObj>
              </mc:Choice>
              <mc:Fallback>
                <p:oleObj name="数式" r:id="rId3" imgW="22986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51356"/>
                        <a:ext cx="6532562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0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t="23338" r="13743" b="8962"/>
          <a:stretch/>
        </p:blipFill>
        <p:spPr bwMode="auto">
          <a:xfrm>
            <a:off x="381000" y="2438400"/>
            <a:ext cx="8619762" cy="392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2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515F-ABEE-42AC-AA4F-EDD4F7D7023B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7709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Estimate of g(r) from theory: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For systems described by pair potentials in the dilute limit: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696397"/>
              </p:ext>
            </p:extLst>
          </p:nvPr>
        </p:nvGraphicFramePr>
        <p:xfrm>
          <a:off x="1524000" y="1981200"/>
          <a:ext cx="23463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6" name="数式" r:id="rId3" imgW="825480" imgH="228600" progId="Equation.3">
                  <p:embed/>
                </p:oleObj>
              </mc:Choice>
              <mc:Fallback>
                <p:oleObj name="数式" r:id="rId3" imgW="8254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23463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94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390900"/>
            <a:ext cx="73533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5200" y="339717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1/(4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eb)</a:t>
            </a:r>
            <a:r>
              <a:rPr lang="en-US" sz="2400" dirty="0" smtClean="0">
                <a:solidFill>
                  <a:srgbClr val="FF0000"/>
                </a:solidFill>
              </a:rPr>
              <a:t> =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3962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1/(4</a:t>
            </a:r>
            <a:r>
              <a:rPr lang="en-US" sz="2400" dirty="0" smtClean="0">
                <a:solidFill>
                  <a:srgbClr val="00B050"/>
                </a:solidFill>
                <a:latin typeface="Symbol" pitchFamily="18" charset="2"/>
              </a:rPr>
              <a:t>eb)</a:t>
            </a:r>
            <a:r>
              <a:rPr lang="en-US" sz="2400" dirty="0" smtClean="0">
                <a:solidFill>
                  <a:srgbClr val="00B050"/>
                </a:solidFill>
              </a:rPr>
              <a:t> = 10</a:t>
            </a:r>
          </a:p>
        </p:txBody>
      </p:sp>
    </p:spTree>
    <p:extLst>
      <p:ext uri="{BB962C8B-B14F-4D97-AF65-F5344CB8AC3E}">
        <p14:creationId xmlns:p14="http://schemas.microsoft.com/office/powerpoint/2010/main" val="5814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85C4-E67D-4BAC-AF19-AEC60A3CEA95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960892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-- student presentations 4/30, 5/2 (need to pick topics)</a:t>
            </a:r>
          </a:p>
          <a:p>
            <a:endParaRPr lang="en-US" sz="2400" dirty="0" smtClean="0"/>
          </a:p>
        </p:txBody>
      </p:sp>
      <p:pic>
        <p:nvPicPr>
          <p:cNvPr id="3512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 t="27397" r="28360" b="5072"/>
          <a:stretch/>
        </p:blipFill>
        <p:spPr bwMode="auto">
          <a:xfrm>
            <a:off x="1600199" y="152400"/>
            <a:ext cx="5766619" cy="553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409699" y="3710448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8FB8-9503-46C0-A9EC-333605950F49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22933" r="65800" b="13422"/>
          <a:stretch/>
        </p:blipFill>
        <p:spPr bwMode="auto">
          <a:xfrm>
            <a:off x="304800" y="228600"/>
            <a:ext cx="3947160" cy="545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" y="5862935"/>
            <a:ext cx="884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4"/>
              </a:rPr>
              <a:t>www.wfu.edu/physics/sps/spszone52012conf/welcome.html 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68190" y="609600"/>
            <a:ext cx="3966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 of SPS zone 5 conference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April 20-21,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0087" y="3211562"/>
            <a:ext cx="3813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Received 1997 Nobel Prize with Steven Chu and Claude Cohen-</a:t>
            </a:r>
            <a:r>
              <a:rPr lang="en-US" sz="2400" dirty="0" err="1" smtClean="0"/>
              <a:t>Tannoudji</a:t>
            </a:r>
            <a:r>
              <a:rPr lang="en-US" sz="2400" dirty="0" smtClean="0"/>
              <a:t> “for </a:t>
            </a:r>
            <a:r>
              <a:rPr lang="en-US" sz="2400" dirty="0"/>
              <a:t>development of methods to cool and trap atoms with laser </a:t>
            </a:r>
            <a:r>
              <a:rPr lang="en-US" sz="2400" dirty="0" smtClean="0"/>
              <a:t>light</a:t>
            </a:r>
            <a:r>
              <a:rPr lang="en-US" sz="2400" i="1" dirty="0" smtClean="0"/>
              <a:t>”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547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5AC2-104C-49AA-BD81-7DB8F89C6C2C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672370"/>
              </p:ext>
            </p:extLst>
          </p:nvPr>
        </p:nvGraphicFramePr>
        <p:xfrm>
          <a:off x="609600" y="1219200"/>
          <a:ext cx="7153275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27" name="数式" r:id="rId3" imgW="2895480" imgH="2031840" progId="Equation.3">
                  <p:embed/>
                </p:oleObj>
              </mc:Choice>
              <mc:Fallback>
                <p:oleObj name="数式" r:id="rId3" imgW="2895480" imgH="2031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7153275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Estimate of partition function for interacting gas or fluid;  </a:t>
            </a:r>
            <a:r>
              <a:rPr lang="en-US" sz="2400" dirty="0" err="1" smtClean="0"/>
              <a:t>virial</a:t>
            </a:r>
            <a:r>
              <a:rPr lang="en-US" sz="2400" dirty="0" smtClean="0"/>
              <a:t> expansion:</a:t>
            </a:r>
          </a:p>
        </p:txBody>
      </p:sp>
    </p:spTree>
    <p:extLst>
      <p:ext uri="{BB962C8B-B14F-4D97-AF65-F5344CB8AC3E}">
        <p14:creationId xmlns:p14="http://schemas.microsoft.com/office/powerpoint/2010/main" val="12552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88CD-7F31-44F8-98D5-DB4B59E881E3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739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simulations of </a:t>
            </a:r>
            <a:r>
              <a:rPr lang="en-US" sz="2400" i="1" dirty="0" smtClean="0"/>
              <a:t>Z</a:t>
            </a:r>
            <a:r>
              <a:rPr lang="en-US" sz="2400" i="1" baseline="-25000" dirty="0" smtClean="0"/>
              <a:t>C</a:t>
            </a:r>
            <a:r>
              <a:rPr lang="en-US" sz="2400" baseline="-25000" dirty="0" smtClean="0"/>
              <a:t>    </a:t>
            </a:r>
            <a:endParaRPr lang="en-US" sz="2400" i="1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551542"/>
              </p:ext>
            </p:extLst>
          </p:nvPr>
        </p:nvGraphicFramePr>
        <p:xfrm>
          <a:off x="838200" y="535632"/>
          <a:ext cx="6149975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20" name="数式" r:id="rId4" imgW="2489040" imgH="583920" progId="Equation.3">
                  <p:embed/>
                </p:oleObj>
              </mc:Choice>
              <mc:Fallback>
                <p:oleObj name="数式" r:id="rId4" imgW="2489040" imgH="5839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5632"/>
                        <a:ext cx="6149975" cy="144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986806"/>
              </p:ext>
            </p:extLst>
          </p:nvPr>
        </p:nvGraphicFramePr>
        <p:xfrm>
          <a:off x="304800" y="1838325"/>
          <a:ext cx="42354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21" name="数式" r:id="rId6" imgW="1714320" imgH="736560" progId="Equation.3">
                  <p:embed/>
                </p:oleObj>
              </mc:Choice>
              <mc:Fallback>
                <p:oleObj name="数式" r:id="rId6" imgW="1714320" imgH="736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38325"/>
                        <a:ext cx="4235450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663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8" t="37211" r="28300" b="21440"/>
          <a:stretch/>
        </p:blipFill>
        <p:spPr bwMode="auto">
          <a:xfrm>
            <a:off x="5257800" y="1752600"/>
            <a:ext cx="3460913" cy="237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422993"/>
              </p:ext>
            </p:extLst>
          </p:nvPr>
        </p:nvGraphicFramePr>
        <p:xfrm>
          <a:off x="460375" y="4110038"/>
          <a:ext cx="3922713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22" name="数式" r:id="rId9" imgW="1587240" imgH="685800" progId="Equation.3">
                  <p:embed/>
                </p:oleObj>
              </mc:Choice>
              <mc:Fallback>
                <p:oleObj name="数式" r:id="rId9" imgW="1587240" imgH="685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4110038"/>
                        <a:ext cx="3922713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703802" y="4419600"/>
            <a:ext cx="3601998" cy="1848238"/>
            <a:chOff x="4703802" y="4419600"/>
            <a:chExt cx="3601998" cy="1848238"/>
          </a:xfrm>
        </p:grpSpPr>
        <p:sp>
          <p:nvSpPr>
            <p:cNvPr id="15" name="Rectangle 14"/>
            <p:cNvSpPr/>
            <p:nvPr/>
          </p:nvSpPr>
          <p:spPr>
            <a:xfrm>
              <a:off x="5334000" y="4419600"/>
              <a:ext cx="609600" cy="1295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257800" y="5715000"/>
              <a:ext cx="3048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334000" y="4419600"/>
              <a:ext cx="0" cy="129540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0800000">
              <a:off x="4703802" y="4419600"/>
              <a:ext cx="553998" cy="9906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2400" i="1" dirty="0" err="1" smtClean="0"/>
                <a:t>u</a:t>
              </a:r>
              <a:r>
                <a:rPr lang="en-US" sz="2400" i="1" baseline="-25000" dirty="0" err="1" smtClean="0"/>
                <a:t>HC</a:t>
              </a:r>
              <a:r>
                <a:rPr lang="en-US" sz="2400" i="1" dirty="0" smtClean="0"/>
                <a:t>(r)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88256" y="5806173"/>
              <a:ext cx="631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5000" y="5638800"/>
              <a:ext cx="631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Symbol" pitchFamily="18" charset="2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9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2DC6-502D-4A9F-A6C2-74A181FA8083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78717"/>
              </p:ext>
            </p:extLst>
          </p:nvPr>
        </p:nvGraphicFramePr>
        <p:xfrm>
          <a:off x="152400" y="304800"/>
          <a:ext cx="8064500" cy="250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3" name="数式" r:id="rId3" imgW="3263760" imgH="1015920" progId="Equation.3">
                  <p:embed/>
                </p:oleObj>
              </mc:Choice>
              <mc:Fallback>
                <p:oleObj name="数式" r:id="rId3" imgW="3263760" imgH="1015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8064500" cy="250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155075"/>
              </p:ext>
            </p:extLst>
          </p:nvPr>
        </p:nvGraphicFramePr>
        <p:xfrm>
          <a:off x="304800" y="3176588"/>
          <a:ext cx="8374063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4" name="数式" r:id="rId5" imgW="4444920" imgH="1320480" progId="Equation.3">
                  <p:embed/>
                </p:oleObj>
              </mc:Choice>
              <mc:Fallback>
                <p:oleObj name="数式" r:id="rId5" imgW="4444920" imgH="1320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76588"/>
                        <a:ext cx="8374063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6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6CA2-9593-4650-85C3-4B78E77C2DB2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42829"/>
              </p:ext>
            </p:extLst>
          </p:nvPr>
        </p:nvGraphicFramePr>
        <p:xfrm>
          <a:off x="304800" y="157340"/>
          <a:ext cx="5791200" cy="319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70" name="数式" r:id="rId3" imgW="2438280" imgH="1346040" progId="Equation.3">
                  <p:embed/>
                </p:oleObj>
              </mc:Choice>
              <mc:Fallback>
                <p:oleObj name="数式" r:id="rId3" imgW="2438280" imgH="1346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7340"/>
                        <a:ext cx="5791200" cy="3195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48446"/>
              </p:ext>
            </p:extLst>
          </p:nvPr>
        </p:nvGraphicFramePr>
        <p:xfrm>
          <a:off x="355600" y="3271838"/>
          <a:ext cx="85598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71" name="数式" r:id="rId5" imgW="3886200" imgH="1523880" progId="Equation.3">
                  <p:embed/>
                </p:oleObj>
              </mc:Choice>
              <mc:Fallback>
                <p:oleObj name="数式" r:id="rId5" imgW="3886200" imgH="1523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271838"/>
                        <a:ext cx="8559800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8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EB2C-43DD-4388-95E8-BACA1420CA24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15865"/>
              </p:ext>
            </p:extLst>
          </p:nvPr>
        </p:nvGraphicFramePr>
        <p:xfrm>
          <a:off x="304800" y="152400"/>
          <a:ext cx="7023101" cy="324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87" name="数式" r:id="rId3" imgW="3187440" imgH="1473120" progId="Equation.3">
                  <p:embed/>
                </p:oleObj>
              </mc:Choice>
              <mc:Fallback>
                <p:oleObj name="数式" r:id="rId3" imgW="3187440" imgH="1473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7023101" cy="3244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934057"/>
              </p:ext>
            </p:extLst>
          </p:nvPr>
        </p:nvGraphicFramePr>
        <p:xfrm>
          <a:off x="381000" y="3505200"/>
          <a:ext cx="583406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88" name="数式" r:id="rId5" imgW="2361960" imgH="1295280" progId="Equation.3">
                  <p:embed/>
                </p:oleObj>
              </mc:Choice>
              <mc:Fallback>
                <p:oleObj name="数式" r:id="rId5" imgW="2361960" imgH="1295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583406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4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209800"/>
            <a:ext cx="70675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515F-ABEE-42AC-AA4F-EDD4F7D7023B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41374"/>
              </p:ext>
            </p:extLst>
          </p:nvPr>
        </p:nvGraphicFramePr>
        <p:xfrm>
          <a:off x="762000" y="533400"/>
          <a:ext cx="297973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8" name="数式" r:id="rId4" imgW="1206360" imgH="533160" progId="Equation.3">
                  <p:embed/>
                </p:oleObj>
              </mc:Choice>
              <mc:Fallback>
                <p:oleObj name="数式" r:id="rId4" imgW="1206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"/>
                        <a:ext cx="2979738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241025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1/(4</a:t>
            </a:r>
            <a:r>
              <a:rPr lang="en-US" sz="2400" dirty="0" smtClean="0">
                <a:latin typeface="Symbol" pitchFamily="18" charset="2"/>
              </a:rPr>
              <a:t>eb)</a:t>
            </a:r>
            <a:r>
              <a:rPr lang="en-US" sz="2400" dirty="0" smtClean="0"/>
              <a:t>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3568" y="36531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1/(4</a:t>
            </a:r>
            <a:r>
              <a:rPr lang="en-US" sz="2400" dirty="0" smtClean="0">
                <a:latin typeface="Symbol" pitchFamily="18" charset="2"/>
              </a:rPr>
              <a:t>eb)</a:t>
            </a:r>
            <a:r>
              <a:rPr lang="en-US" sz="2400" dirty="0" smtClean="0"/>
              <a:t> = 10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038600" y="3278832"/>
            <a:ext cx="304800" cy="607368"/>
          </a:xfrm>
          <a:prstGeom prst="line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7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20453</TotalTime>
  <Words>377</Words>
  <Application>Microsoft Office PowerPoint</Application>
  <PresentationFormat>On-screen Show (4:3)</PresentationFormat>
  <Paragraphs>84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Microsoft Equation 3.0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1038</cp:revision>
  <cp:lastPrinted>2012-04-20T22:48:05Z</cp:lastPrinted>
  <dcterms:created xsi:type="dcterms:W3CDTF">2012-01-10T18:32:24Z</dcterms:created>
  <dcterms:modified xsi:type="dcterms:W3CDTF">2012-04-20T22:48:18Z</dcterms:modified>
</cp:coreProperties>
</file>