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7" r:id="rId2"/>
    <p:sldId id="374" r:id="rId3"/>
    <p:sldId id="386" r:id="rId4"/>
    <p:sldId id="388" r:id="rId5"/>
    <p:sldId id="389" r:id="rId6"/>
    <p:sldId id="405" r:id="rId7"/>
    <p:sldId id="406" r:id="rId8"/>
    <p:sldId id="399" r:id="rId9"/>
    <p:sldId id="400" r:id="rId10"/>
    <p:sldId id="401" r:id="rId11"/>
    <p:sldId id="402" r:id="rId12"/>
    <p:sldId id="403" r:id="rId13"/>
    <p:sldId id="407" r:id="rId14"/>
    <p:sldId id="408" r:id="rId15"/>
    <p:sldId id="409" r:id="rId16"/>
    <p:sldId id="411" r:id="rId17"/>
    <p:sldId id="412" r:id="rId18"/>
    <p:sldId id="413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C5AD9"/>
    <a:srgbClr val="4B3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6176" autoAdjust="0"/>
  </p:normalViewPr>
  <p:slideViewPr>
    <p:cSldViewPr>
      <p:cViewPr varScale="1">
        <p:scale>
          <a:sx n="65" d="100"/>
          <a:sy n="65" d="100"/>
        </p:scale>
        <p:origin x="-6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300"/>
            </a:lvl1pPr>
          </a:lstStyle>
          <a:p>
            <a:fld id="{567070FD-CC2F-49DC-937B-54A5FFA27C60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3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E01F-D49A-448D-8CBE-28BB97A5FD9B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7AAF-D740-4499-A93B-134847696F9E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C904-F900-4BD5-B033-FC359621F9EF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FF29-878F-480D-8E60-7DFFB0134AE1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31BE-FD43-4E83-B6B8-893E2BBDB027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CCFB-2655-4DD7-B31D-E16B19CD7AC8}" type="datetime1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89E3-11C7-4838-8609-934BF70A9769}" type="datetime1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C5E32-7BF7-4A9B-BDB6-C88004333CE8}" type="datetime1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D438-3D9E-4632-9536-8890141455D5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A3147-6D1C-4D86-A373-C6DAAFA53ABF}" type="datetime1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FCC7-4D91-40C8-8234-A3B6441510F1}" type="datetime1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C14B-812E-4F95-962D-028D73A84F7E}" type="datetime1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24A93-1D5A-4E71-A167-03A614DD4E24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7543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341/641 </a:t>
            </a:r>
          </a:p>
          <a:p>
            <a:pPr algn="ctr"/>
            <a:r>
              <a:rPr lang="en-US" sz="3200" b="1" dirty="0" smtClean="0"/>
              <a:t>Thermodynamics and Statistical Physics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Lecture 34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b="1" dirty="0" smtClean="0"/>
              <a:t>Analysis of classical gases and liquids (STP </a:t>
            </a:r>
            <a:r>
              <a:rPr lang="en-US" sz="2400" b="1" dirty="0" err="1" smtClean="0"/>
              <a:t>Chapt</a:t>
            </a:r>
            <a:r>
              <a:rPr lang="en-US" sz="2400" b="1" dirty="0" smtClean="0"/>
              <a:t>. 8)</a:t>
            </a:r>
          </a:p>
          <a:p>
            <a:pPr algn="ctr"/>
            <a:r>
              <a:rPr lang="en-US" sz="2400" b="1" dirty="0" smtClean="0"/>
              <a:t>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err="1" smtClean="0"/>
              <a:t>Virial</a:t>
            </a:r>
            <a:r>
              <a:rPr lang="en-US" sz="2400" dirty="0" smtClean="0"/>
              <a:t> coefficients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Radial distribution functions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Equation of state for classical fluid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6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3A8-0D10-4809-8478-1FF8D7A4B2BB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5293"/>
              </p:ext>
            </p:extLst>
          </p:nvPr>
        </p:nvGraphicFramePr>
        <p:xfrm>
          <a:off x="609600" y="1254125"/>
          <a:ext cx="6965950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4" name="数式" r:id="rId3" imgW="2450880" imgH="1002960" progId="Equation.3">
                  <p:embed/>
                </p:oleObj>
              </mc:Choice>
              <mc:Fallback>
                <p:oleObj name="数式" r:id="rId3" imgW="2450880" imgH="1002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54125"/>
                        <a:ext cx="6965950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Radial distribution function – continued --</a:t>
            </a:r>
          </a:p>
        </p:txBody>
      </p:sp>
    </p:spTree>
    <p:extLst>
      <p:ext uri="{BB962C8B-B14F-4D97-AF65-F5344CB8AC3E}">
        <p14:creationId xmlns:p14="http://schemas.microsoft.com/office/powerpoint/2010/main" val="29540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020-8C30-4771-AF1C-0CFDAA385169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357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18944" r="14889" b="5767"/>
          <a:stretch/>
        </p:blipFill>
        <p:spPr bwMode="auto">
          <a:xfrm>
            <a:off x="381000" y="2209800"/>
            <a:ext cx="8571018" cy="402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4052" r="14603" b="20670"/>
          <a:stretch/>
        </p:blipFill>
        <p:spPr bwMode="auto">
          <a:xfrm>
            <a:off x="601697" y="408535"/>
            <a:ext cx="7475503" cy="164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0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B509B-E4A3-4B50-8DD6-22024DD4F875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20359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Experiment measures neutron scattering signal as a function of  the change in neutron wave number </a:t>
            </a:r>
            <a:r>
              <a:rPr lang="en-US" sz="2400" b="1" dirty="0" smtClean="0"/>
              <a:t>Q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04089"/>
              </p:ext>
            </p:extLst>
          </p:nvPr>
        </p:nvGraphicFramePr>
        <p:xfrm>
          <a:off x="685800" y="951356"/>
          <a:ext cx="653256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9" name="数式" r:id="rId3" imgW="2298600" imgH="482400" progId="Equation.3">
                  <p:embed/>
                </p:oleObj>
              </mc:Choice>
              <mc:Fallback>
                <p:oleObj name="数式" r:id="rId3" imgW="229860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51356"/>
                        <a:ext cx="6532562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0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5" t="23338" r="13743" b="8962"/>
          <a:stretch/>
        </p:blipFill>
        <p:spPr bwMode="auto">
          <a:xfrm>
            <a:off x="381000" y="2438400"/>
            <a:ext cx="8619762" cy="392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2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D438-3D9E-4632-9536-8890141455D5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Formulation of equation of state in terms of pair distribution function: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794775"/>
              </p:ext>
            </p:extLst>
          </p:nvPr>
        </p:nvGraphicFramePr>
        <p:xfrm>
          <a:off x="527050" y="1752600"/>
          <a:ext cx="8472488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5" name="数式" r:id="rId3" imgW="3429000" imgH="1320480" progId="Equation.3">
                  <p:embed/>
                </p:oleObj>
              </mc:Choice>
              <mc:Fallback>
                <p:oleObj name="数式" r:id="rId3" imgW="342900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1752600"/>
                        <a:ext cx="8472488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D438-3D9E-4632-9536-8890141455D5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Formulation of equation of state in terms of pair distribution function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405760"/>
              </p:ext>
            </p:extLst>
          </p:nvPr>
        </p:nvGraphicFramePr>
        <p:xfrm>
          <a:off x="741363" y="1647825"/>
          <a:ext cx="72802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32" name="数式" r:id="rId3" imgW="2946240" imgH="1523880" progId="Equation.3">
                  <p:embed/>
                </p:oleObj>
              </mc:Choice>
              <mc:Fallback>
                <p:oleObj name="数式" r:id="rId3" imgW="294624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647825"/>
                        <a:ext cx="72802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0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D438-3D9E-4632-9536-8890141455D5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Equation of state: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229041"/>
              </p:ext>
            </p:extLst>
          </p:nvPr>
        </p:nvGraphicFramePr>
        <p:xfrm>
          <a:off x="565150" y="1295400"/>
          <a:ext cx="6181725" cy="42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58" name="数式" r:id="rId3" imgW="2501640" imgH="1726920" progId="Equation.3">
                  <p:embed/>
                </p:oleObj>
              </mc:Choice>
              <mc:Fallback>
                <p:oleObj name="数式" r:id="rId3" imgW="2501640" imgH="1726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295400"/>
                        <a:ext cx="6181725" cy="426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50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D438-3D9E-4632-9536-8890141455D5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869948"/>
              </p:ext>
            </p:extLst>
          </p:nvPr>
        </p:nvGraphicFramePr>
        <p:xfrm>
          <a:off x="533400" y="381000"/>
          <a:ext cx="5678487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5" name="数式" r:id="rId3" imgW="2298600" imgH="939600" progId="Equation.3">
                  <p:embed/>
                </p:oleObj>
              </mc:Choice>
              <mc:Fallback>
                <p:oleObj name="数式" r:id="rId3" imgW="229860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5678487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35675"/>
              </p:ext>
            </p:extLst>
          </p:nvPr>
        </p:nvGraphicFramePr>
        <p:xfrm>
          <a:off x="152400" y="2935288"/>
          <a:ext cx="8943975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16" name="数式" r:id="rId5" imgW="4127400" imgH="1473120" progId="Equation.3">
                  <p:embed/>
                </p:oleObj>
              </mc:Choice>
              <mc:Fallback>
                <p:oleObj name="数式" r:id="rId5" imgW="4127400" imgH="1473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35288"/>
                        <a:ext cx="8943975" cy="31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7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D438-3D9E-4632-9536-8890141455D5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529176"/>
              </p:ext>
            </p:extLst>
          </p:nvPr>
        </p:nvGraphicFramePr>
        <p:xfrm>
          <a:off x="228600" y="304800"/>
          <a:ext cx="86264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49" name="数式" r:id="rId3" imgW="3035160" imgH="431640" progId="Equation.3">
                  <p:embed/>
                </p:oleObj>
              </mc:Choice>
              <mc:Fallback>
                <p:oleObj name="数式" r:id="rId3" imgW="303516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04800"/>
                        <a:ext cx="862647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052384"/>
              </p:ext>
            </p:extLst>
          </p:nvPr>
        </p:nvGraphicFramePr>
        <p:xfrm>
          <a:off x="171450" y="1371600"/>
          <a:ext cx="8972550" cy="288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0" name="数式" r:id="rId5" imgW="4140000" imgH="1333440" progId="Equation.3">
                  <p:embed/>
                </p:oleObj>
              </mc:Choice>
              <mc:Fallback>
                <p:oleObj name="数式" r:id="rId5" imgW="4140000" imgH="1333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371600"/>
                        <a:ext cx="8972550" cy="288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923464"/>
              </p:ext>
            </p:extLst>
          </p:nvPr>
        </p:nvGraphicFramePr>
        <p:xfrm>
          <a:off x="381000" y="4322548"/>
          <a:ext cx="4891087" cy="2002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51" name="数式" r:id="rId7" imgW="2108160" imgH="863280" progId="Equation.3">
                  <p:embed/>
                </p:oleObj>
              </mc:Choice>
              <mc:Fallback>
                <p:oleObj name="数式" r:id="rId7" imgW="2108160" imgH="8632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22548"/>
                        <a:ext cx="4891087" cy="2002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9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D438-3D9E-4632-9536-8890141455D5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results for classical fluid with pair potential: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78730"/>
              </p:ext>
            </p:extLst>
          </p:nvPr>
        </p:nvGraphicFramePr>
        <p:xfrm>
          <a:off x="109537" y="1143000"/>
          <a:ext cx="8958263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3" name="数式" r:id="rId3" imgW="3860640" imgH="1066680" progId="Equation.3">
                  <p:embed/>
                </p:oleObj>
              </mc:Choice>
              <mc:Fallback>
                <p:oleObj name="数式" r:id="rId3" imgW="3860640" imgH="10666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" y="1143000"/>
                        <a:ext cx="8958263" cy="24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311539"/>
              </p:ext>
            </p:extLst>
          </p:nvPr>
        </p:nvGraphicFramePr>
        <p:xfrm>
          <a:off x="228600" y="3136900"/>
          <a:ext cx="5006975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4" name="数式" r:id="rId5" imgW="2108160" imgH="1054080" progId="Equation.3">
                  <p:embed/>
                </p:oleObj>
              </mc:Choice>
              <mc:Fallback>
                <p:oleObj name="数式" r:id="rId5" imgW="2108160" imgH="1054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36900"/>
                        <a:ext cx="5006975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1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224DB-4C83-4EFE-B394-A89A3B3554E3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960892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-- student presentations 4/30, 5/2 (need to pick topics)</a:t>
            </a:r>
          </a:p>
          <a:p>
            <a:endParaRPr lang="en-US" sz="2400" dirty="0" smtClean="0"/>
          </a:p>
        </p:txBody>
      </p:sp>
      <p:pic>
        <p:nvPicPr>
          <p:cNvPr id="3512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9" t="27397" r="28360" b="5072"/>
          <a:stretch/>
        </p:blipFill>
        <p:spPr bwMode="auto">
          <a:xfrm>
            <a:off x="1600199" y="152400"/>
            <a:ext cx="5766619" cy="553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409699" y="40386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F327-60D5-44D3-BA02-389A51B76B80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672370"/>
              </p:ext>
            </p:extLst>
          </p:nvPr>
        </p:nvGraphicFramePr>
        <p:xfrm>
          <a:off x="609600" y="1219200"/>
          <a:ext cx="7153275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43" name="数式" r:id="rId3" imgW="2895480" imgH="2031840" progId="Equation.3">
                  <p:embed/>
                </p:oleObj>
              </mc:Choice>
              <mc:Fallback>
                <p:oleObj name="数式" r:id="rId3" imgW="2895480" imgH="2031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7153275" cy="501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Estimate of partition function for interacting gas or fluid;  </a:t>
            </a:r>
            <a:r>
              <a:rPr lang="en-US" sz="2400" dirty="0" err="1" smtClean="0"/>
              <a:t>virial</a:t>
            </a:r>
            <a:r>
              <a:rPr lang="en-US" sz="2400" dirty="0" smtClean="0"/>
              <a:t> expansion:</a:t>
            </a:r>
          </a:p>
        </p:txBody>
      </p:sp>
    </p:spTree>
    <p:extLst>
      <p:ext uri="{BB962C8B-B14F-4D97-AF65-F5344CB8AC3E}">
        <p14:creationId xmlns:p14="http://schemas.microsoft.com/office/powerpoint/2010/main" val="12552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1341-0E5B-48C9-B042-D94B9FB93A7E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7752"/>
              </p:ext>
            </p:extLst>
          </p:nvPr>
        </p:nvGraphicFramePr>
        <p:xfrm>
          <a:off x="469900" y="220662"/>
          <a:ext cx="8064500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1" name="数式" r:id="rId3" imgW="3263760" imgH="1422360" progId="Equation.3">
                  <p:embed/>
                </p:oleObj>
              </mc:Choice>
              <mc:Fallback>
                <p:oleObj name="数式" r:id="rId3" imgW="3263760" imgH="1422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220662"/>
                        <a:ext cx="8064500" cy="351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306500"/>
              </p:ext>
            </p:extLst>
          </p:nvPr>
        </p:nvGraphicFramePr>
        <p:xfrm>
          <a:off x="304800" y="3962400"/>
          <a:ext cx="8374063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2" name="数式" r:id="rId5" imgW="4444920" imgH="1320480" progId="Equation.3">
                  <p:embed/>
                </p:oleObj>
              </mc:Choice>
              <mc:Fallback>
                <p:oleObj name="数式" r:id="rId5" imgW="444492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8374063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63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4DAD-157D-488B-B871-4C2FE88FEE8E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842829"/>
              </p:ext>
            </p:extLst>
          </p:nvPr>
        </p:nvGraphicFramePr>
        <p:xfrm>
          <a:off x="304800" y="157340"/>
          <a:ext cx="5791200" cy="319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00" name="数式" r:id="rId3" imgW="2438280" imgH="1346040" progId="Equation.3">
                  <p:embed/>
                </p:oleObj>
              </mc:Choice>
              <mc:Fallback>
                <p:oleObj name="数式" r:id="rId3" imgW="2438280" imgH="1346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7340"/>
                        <a:ext cx="5791200" cy="3195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48446"/>
              </p:ext>
            </p:extLst>
          </p:nvPr>
        </p:nvGraphicFramePr>
        <p:xfrm>
          <a:off x="355600" y="3271838"/>
          <a:ext cx="8559800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01" name="数式" r:id="rId5" imgW="3886200" imgH="1523880" progId="Equation.3">
                  <p:embed/>
                </p:oleObj>
              </mc:Choice>
              <mc:Fallback>
                <p:oleObj name="数式" r:id="rId5" imgW="3886200" imgH="1523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271838"/>
                        <a:ext cx="8559800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68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5ADB-B6B6-46F4-9F1D-3187CC91BC0F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   A more careful derivation of the previous result takes care to count the contributing terms in a systematic “cluster expansion”.  In the words of another textbook on this subject  (Statistical mechanics by Normand Davidson):  “The derivation given [on the previous slide] is a fraud and a hoax.”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84354"/>
              </p:ext>
            </p:extLst>
          </p:nvPr>
        </p:nvGraphicFramePr>
        <p:xfrm>
          <a:off x="533400" y="4648200"/>
          <a:ext cx="40290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8" name="数式" r:id="rId3" imgW="1828800" imgH="393480" progId="Equation.3">
                  <p:embed/>
                </p:oleObj>
              </mc:Choice>
              <mc:Fallback>
                <p:oleObj name="数式" r:id="rId3" imgW="1828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648200"/>
                        <a:ext cx="4029075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00792"/>
              </p:ext>
            </p:extLst>
          </p:nvPr>
        </p:nvGraphicFramePr>
        <p:xfrm>
          <a:off x="426243" y="2495533"/>
          <a:ext cx="8596313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79" name="数式" r:id="rId5" imgW="3619440" imgH="812520" progId="Equation.3">
                  <p:embed/>
                </p:oleObj>
              </mc:Choice>
              <mc:Fallback>
                <p:oleObj name="数式" r:id="rId5" imgW="3619440" imgH="812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" y="2495533"/>
                        <a:ext cx="8596313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91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D438-3D9E-4632-9536-8890141455D5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79670"/>
              </p:ext>
            </p:extLst>
          </p:nvPr>
        </p:nvGraphicFramePr>
        <p:xfrm>
          <a:off x="949325" y="1149350"/>
          <a:ext cx="705167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6" name="数式" r:id="rId3" imgW="3200400" imgH="1828800" progId="Equation.3">
                  <p:embed/>
                </p:oleObj>
              </mc:Choice>
              <mc:Fallback>
                <p:oleObj name="数式" r:id="rId3" imgW="3200400" imgH="1828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1149350"/>
                        <a:ext cx="705167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04800"/>
            <a:ext cx="6172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properties of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 err="1" smtClean="0"/>
              <a:t>virial</a:t>
            </a:r>
            <a:r>
              <a:rPr lang="en-US" sz="2400" dirty="0" smtClean="0"/>
              <a:t> coefficient:</a:t>
            </a:r>
          </a:p>
        </p:txBody>
      </p:sp>
    </p:spTree>
    <p:extLst>
      <p:ext uri="{BB962C8B-B14F-4D97-AF65-F5344CB8AC3E}">
        <p14:creationId xmlns:p14="http://schemas.microsoft.com/office/powerpoint/2010/main" val="30976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4E9F-B601-4E9A-A00F-3F67BED1372B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19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Alternative derivation -- radial distribution function </a:t>
            </a:r>
            <a:r>
              <a:rPr lang="en-US" sz="2400" i="1" dirty="0" smtClean="0"/>
              <a:t>g(r)</a:t>
            </a:r>
          </a:p>
          <a:p>
            <a:pPr lvl="1"/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55526"/>
              </p:ext>
            </p:extLst>
          </p:nvPr>
        </p:nvGraphicFramePr>
        <p:xfrm>
          <a:off x="762000" y="1219200"/>
          <a:ext cx="7315200" cy="2420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5" name="数式" r:id="rId3" imgW="2654280" imgH="850680" progId="Equation.3">
                  <p:embed/>
                </p:oleObj>
              </mc:Choice>
              <mc:Fallback>
                <p:oleObj name="数式" r:id="rId3" imgW="2654280" imgH="850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7315200" cy="2420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969017"/>
              </p:ext>
            </p:extLst>
          </p:nvPr>
        </p:nvGraphicFramePr>
        <p:xfrm>
          <a:off x="838200" y="3886200"/>
          <a:ext cx="6784975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6" name="数式" r:id="rId5" imgW="2387520" imgH="660240" progId="Equation.3">
                  <p:embed/>
                </p:oleObj>
              </mc:Choice>
              <mc:Fallback>
                <p:oleObj name="数式" r:id="rId5" imgW="2387520" imgH="660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6784975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3C70-5CAD-483D-90F5-165D7AC63383}" type="datetime1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34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33573"/>
              </p:ext>
            </p:extLst>
          </p:nvPr>
        </p:nvGraphicFramePr>
        <p:xfrm>
          <a:off x="528484" y="152400"/>
          <a:ext cx="678497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0" name="数式" r:id="rId3" imgW="2387520" imgH="431640" progId="Equation.3">
                  <p:embed/>
                </p:oleObj>
              </mc:Choice>
              <mc:Fallback>
                <p:oleObj name="数式" r:id="rId3" imgW="23875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84" y="152400"/>
                        <a:ext cx="678497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quantity in () is related to the “pair distribution function” g(</a:t>
            </a:r>
            <a:r>
              <a:rPr lang="en-US" sz="2400" b="1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</a:t>
            </a:r>
            <a:r>
              <a:rPr lang="en-US" sz="2400" b="1" dirty="0" smtClean="0"/>
              <a:t>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– given a particle at </a:t>
            </a:r>
            <a:r>
              <a:rPr lang="en-US" sz="2400" b="1" dirty="0"/>
              <a:t>r</a:t>
            </a:r>
            <a:r>
              <a:rPr lang="en-US" sz="2400" baseline="-25000" dirty="0"/>
              <a:t>1</a:t>
            </a:r>
            <a:r>
              <a:rPr lang="en-US" sz="2400" dirty="0" smtClean="0"/>
              <a:t> what is the probability of finding a second particle  at </a:t>
            </a:r>
            <a:r>
              <a:rPr lang="en-US" sz="2400" b="1" dirty="0" smtClean="0"/>
              <a:t>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192803"/>
              </p:ext>
            </p:extLst>
          </p:nvPr>
        </p:nvGraphicFramePr>
        <p:xfrm>
          <a:off x="404813" y="2714625"/>
          <a:ext cx="7977187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91" name="数式" r:id="rId5" imgW="2806560" imgH="1295280" progId="Equation.3">
                  <p:embed/>
                </p:oleObj>
              </mc:Choice>
              <mc:Fallback>
                <p:oleObj name="数式" r:id="rId5" imgW="280656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2714625"/>
                        <a:ext cx="7977187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4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20982</TotalTime>
  <Words>388</Words>
  <Application>Microsoft Office PowerPoint</Application>
  <PresentationFormat>On-screen Show (4:3)</PresentationFormat>
  <Paragraphs>77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1062</cp:revision>
  <cp:lastPrinted>2012-04-23T15:39:50Z</cp:lastPrinted>
  <dcterms:created xsi:type="dcterms:W3CDTF">2012-01-10T18:32:24Z</dcterms:created>
  <dcterms:modified xsi:type="dcterms:W3CDTF">2012-04-23T15:40:39Z</dcterms:modified>
</cp:coreProperties>
</file>