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7" r:id="rId2"/>
    <p:sldId id="374" r:id="rId3"/>
    <p:sldId id="381" r:id="rId4"/>
    <p:sldId id="375" r:id="rId5"/>
    <p:sldId id="376" r:id="rId6"/>
    <p:sldId id="377" r:id="rId7"/>
    <p:sldId id="378" r:id="rId8"/>
    <p:sldId id="379" r:id="rId9"/>
    <p:sldId id="380" r:id="rId10"/>
    <p:sldId id="382" r:id="rId1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5AD9"/>
    <a:srgbClr val="CC00CC"/>
    <a:srgbClr val="4B30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0" autoAdjust="0"/>
    <p:restoredTop sz="96176" autoAdjust="0"/>
  </p:normalViewPr>
  <p:slideViewPr>
    <p:cSldViewPr>
      <p:cViewPr varScale="1">
        <p:scale>
          <a:sx n="65" d="100"/>
          <a:sy n="65" d="100"/>
        </p:scale>
        <p:origin x="-61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6" d="100"/>
        <a:sy n="5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1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300"/>
            </a:lvl1pPr>
          </a:lstStyle>
          <a:p>
            <a:fld id="{567070FD-CC2F-49DC-937B-54A5FFA27C60}" type="datetimeFigureOut">
              <a:rPr lang="en-US" smtClean="0"/>
              <a:t>4/25/2012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89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300"/>
            </a:lvl1pPr>
          </a:lstStyle>
          <a:p>
            <a:fld id="{7207BF41-931B-429E-8CBB-4B52882D5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82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4/25/2012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8" tIns="48325" rIns="96648" bIns="483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48" tIns="48325" rIns="96648" bIns="4832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91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071AB-6E0D-4ED4-8371-56C0B54B3977}" type="datetime1">
              <a:rPr lang="en-US" smtClean="0"/>
              <a:t>4/25/2012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D258-8C82-4E1F-BFE9-97CE32740DFD}" type="datetime1">
              <a:rPr lang="en-US" smtClean="0"/>
              <a:t>4/25/2012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BB741-10B7-4E88-87E0-6632A7175B1E}" type="datetime1">
              <a:rPr lang="en-US" smtClean="0"/>
              <a:t>4/25/2012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3338-0275-4FF3-8B26-2011D846898E}" type="datetime1">
              <a:rPr lang="en-US" smtClean="0"/>
              <a:t>4/25/2012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33944-7AAE-46F9-ACFE-8E76E12ABE44}" type="datetime1">
              <a:rPr lang="en-US" smtClean="0"/>
              <a:t>4/25/2012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461A6-0863-47E4-BF4C-7CF98FFE0E93}" type="datetime1">
              <a:rPr lang="en-US" smtClean="0"/>
              <a:t>4/25/2012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57E26-DF5D-4F3C-A02E-FB2DBB135F3F}" type="datetime1">
              <a:rPr lang="en-US" smtClean="0"/>
              <a:t>4/25/2012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49984-6D0A-4242-AEE2-EC5E08E500E3}" type="datetime1">
              <a:rPr lang="en-US" smtClean="0"/>
              <a:t>4/25/2012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A011E-3A94-4846-9228-3D6ACDFE761C}" type="datetime1">
              <a:rPr lang="en-US" smtClean="0"/>
              <a:t>4/25/2012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26318-2C85-4275-A9A8-07DEEEBB88F0}" type="datetime1">
              <a:rPr lang="en-US" smtClean="0"/>
              <a:t>4/25/2012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0FEB6-8A90-4FD5-800B-F8C35B76197D}" type="datetime1">
              <a:rPr lang="en-US" smtClean="0"/>
              <a:t>4/25/2012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E997E-1CDF-446F-B77D-22CE07FB21EE}" type="datetime1">
              <a:rPr lang="en-US" smtClean="0"/>
              <a:t>4/25/2012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341/641 Spring 2012 -- Lecture 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14.png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png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C69D8-480E-4760-93DA-7C1D0ED93B9D}" type="datetime1">
              <a:rPr lang="en-US" smtClean="0"/>
              <a:t>4/25/2012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914400"/>
            <a:ext cx="82296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341/641 </a:t>
            </a:r>
          </a:p>
          <a:p>
            <a:pPr algn="ctr"/>
            <a:r>
              <a:rPr lang="en-US" sz="3200" b="1" dirty="0" smtClean="0"/>
              <a:t>Thermodynamics and Statistical Physics</a:t>
            </a:r>
          </a:p>
          <a:p>
            <a:pPr algn="ctr"/>
            <a:endParaRPr lang="en-US" sz="3200" b="1" dirty="0" smtClean="0"/>
          </a:p>
          <a:p>
            <a:pPr algn="ctr"/>
            <a:r>
              <a:rPr lang="en-US" sz="3200" b="1" dirty="0" smtClean="0"/>
              <a:t>Lecture 35</a:t>
            </a:r>
          </a:p>
          <a:p>
            <a:pPr algn="ctr"/>
            <a:endParaRPr lang="en-US" sz="2000" b="1" dirty="0"/>
          </a:p>
          <a:p>
            <a:pPr algn="ctr"/>
            <a:r>
              <a:rPr lang="en-US" sz="2400" b="1" dirty="0" smtClean="0"/>
              <a:t>Review and examples</a:t>
            </a:r>
          </a:p>
          <a:p>
            <a:pPr algn="ctr"/>
            <a:r>
              <a:rPr lang="en-US" sz="2400" b="1" dirty="0" smtClean="0"/>
              <a:t> 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dirty="0" smtClean="0"/>
              <a:t>Chemical potential example – atmospheric pressure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dirty="0" smtClean="0"/>
              <a:t>Chemical potential example – battery operation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83686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A011E-3A94-4846-9228-3D6ACDFE761C}" type="datetime1">
              <a:rPr lang="en-US" smtClean="0"/>
              <a:t>4/25/2012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457200" y="152400"/>
            <a:ext cx="2819400" cy="5162550"/>
            <a:chOff x="457200" y="152400"/>
            <a:chExt cx="2819400" cy="5162550"/>
          </a:xfrm>
        </p:grpSpPr>
        <p:sp>
          <p:nvSpPr>
            <p:cNvPr id="5" name="Cube 4"/>
            <p:cNvSpPr/>
            <p:nvPr/>
          </p:nvSpPr>
          <p:spPr>
            <a:xfrm>
              <a:off x="1219200" y="685800"/>
              <a:ext cx="381000" cy="2933700"/>
            </a:xfrm>
            <a:prstGeom prst="cube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7581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" y="3733800"/>
              <a:ext cx="2514600" cy="158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Oval 5"/>
            <p:cNvSpPr/>
            <p:nvPr/>
          </p:nvSpPr>
          <p:spPr>
            <a:xfrm>
              <a:off x="1524000" y="990600"/>
              <a:ext cx="822960" cy="82296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chemeClr val="tx1"/>
                  </a:solidFill>
                </a:rPr>
                <a:t>SO</a:t>
              </a:r>
              <a:r>
                <a:rPr lang="en-US" sz="1400" b="1" baseline="-25000" dirty="0" smtClean="0">
                  <a:solidFill>
                    <a:schemeClr val="tx1"/>
                  </a:solidFill>
                </a:rPr>
                <a:t>4</a:t>
              </a:r>
              <a:r>
                <a:rPr lang="en-US" sz="1400" b="1" baseline="30000" dirty="0" smtClean="0">
                  <a:solidFill>
                    <a:schemeClr val="tx1"/>
                  </a:solidFill>
                </a:rPr>
                <a:t>-2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1524000" y="1752600"/>
              <a:ext cx="822960" cy="82296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chemeClr val="tx1"/>
                  </a:solidFill>
                </a:rPr>
                <a:t>SO</a:t>
              </a:r>
              <a:r>
                <a:rPr lang="en-US" sz="1400" b="1" baseline="-25000" dirty="0" smtClean="0">
                  <a:solidFill>
                    <a:schemeClr val="tx1"/>
                  </a:solidFill>
                </a:rPr>
                <a:t>4</a:t>
              </a:r>
              <a:r>
                <a:rPr lang="en-US" sz="1400" b="1" baseline="30000" dirty="0" smtClean="0">
                  <a:solidFill>
                    <a:schemeClr val="tx1"/>
                  </a:solidFill>
                </a:rPr>
                <a:t>-2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524000" y="2606040"/>
              <a:ext cx="822960" cy="82296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chemeClr val="tx1"/>
                  </a:solidFill>
                </a:rPr>
                <a:t>SO</a:t>
              </a:r>
              <a:r>
                <a:rPr lang="en-US" sz="1400" b="1" baseline="-25000" dirty="0" smtClean="0">
                  <a:solidFill>
                    <a:schemeClr val="tx1"/>
                  </a:solidFill>
                </a:rPr>
                <a:t>4</a:t>
              </a:r>
              <a:r>
                <a:rPr lang="en-US" sz="1400" b="1" baseline="30000" dirty="0" smtClean="0">
                  <a:solidFill>
                    <a:schemeClr val="tx1"/>
                  </a:solidFill>
                </a:rPr>
                <a:t>-2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066800" y="15240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/>
                <a:t>Pb</a:t>
              </a:r>
              <a:endParaRPr lang="en-US" sz="2400" dirty="0" smtClean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57200" y="1519535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2e</a:t>
              </a:r>
              <a:r>
                <a:rPr lang="en-US" sz="2400" baseline="30000" dirty="0"/>
                <a:t>-</a:t>
              </a:r>
              <a:endParaRPr lang="en-US" sz="2400" dirty="0" smtClean="0"/>
            </a:p>
          </p:txBody>
        </p:sp>
      </p:grpSp>
      <p:sp>
        <p:nvSpPr>
          <p:cNvPr id="14" name="Cube 13"/>
          <p:cNvSpPr/>
          <p:nvPr/>
        </p:nvSpPr>
        <p:spPr>
          <a:xfrm>
            <a:off x="7010400" y="685800"/>
            <a:ext cx="381000" cy="2933700"/>
          </a:xfrm>
          <a:prstGeom prst="cub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553200" y="1524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PbO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/</a:t>
            </a:r>
            <a:r>
              <a:rPr lang="en-US" sz="2400" dirty="0" err="1" smtClean="0"/>
              <a:t>Pb</a:t>
            </a:r>
            <a:endParaRPr lang="en-US" sz="2400" dirty="0" smtClean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457200" y="1981200"/>
            <a:ext cx="609600" cy="0"/>
          </a:xfrm>
          <a:prstGeom prst="line">
            <a:avLst/>
          </a:prstGeom>
          <a:ln w="508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6352032" y="762000"/>
            <a:ext cx="658368" cy="658368"/>
          </a:xfrm>
          <a:prstGeom prst="ellipse">
            <a:avLst/>
          </a:prstGeom>
          <a:solidFill>
            <a:srgbClr val="FC5A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</a:t>
            </a:r>
            <a:r>
              <a:rPr lang="en-US" sz="2000" b="1" baseline="30000" dirty="0" smtClean="0">
                <a:solidFill>
                  <a:schemeClr val="tx1"/>
                </a:solidFill>
              </a:rPr>
              <a:t>+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6339840" y="1295400"/>
            <a:ext cx="658368" cy="658368"/>
          </a:xfrm>
          <a:prstGeom prst="ellipse">
            <a:avLst/>
          </a:prstGeom>
          <a:solidFill>
            <a:srgbClr val="FC5A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</a:t>
            </a:r>
            <a:r>
              <a:rPr lang="en-US" sz="2000" b="1" baseline="30000" dirty="0" smtClean="0">
                <a:solidFill>
                  <a:schemeClr val="tx1"/>
                </a:solidFill>
              </a:rPr>
              <a:t>+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6400800" y="1905000"/>
            <a:ext cx="658368" cy="658368"/>
          </a:xfrm>
          <a:prstGeom prst="ellipse">
            <a:avLst/>
          </a:prstGeom>
          <a:solidFill>
            <a:srgbClr val="FC5A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</a:t>
            </a:r>
            <a:r>
              <a:rPr lang="en-US" sz="2000" b="1" baseline="30000" dirty="0" smtClean="0">
                <a:solidFill>
                  <a:schemeClr val="tx1"/>
                </a:solidFill>
              </a:rPr>
              <a:t>+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6400800" y="2542032"/>
            <a:ext cx="658368" cy="658368"/>
          </a:xfrm>
          <a:prstGeom prst="ellipse">
            <a:avLst/>
          </a:prstGeom>
          <a:solidFill>
            <a:srgbClr val="FC5A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</a:t>
            </a:r>
            <a:r>
              <a:rPr lang="en-US" sz="2000" b="1" baseline="30000" dirty="0" smtClean="0">
                <a:solidFill>
                  <a:schemeClr val="tx1"/>
                </a:solidFill>
              </a:rPr>
              <a:t>+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flipH="1">
            <a:off x="7543800" y="1905000"/>
            <a:ext cx="609600" cy="0"/>
          </a:xfrm>
          <a:prstGeom prst="line">
            <a:avLst/>
          </a:prstGeom>
          <a:ln w="508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543800" y="1371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2e</a:t>
            </a:r>
            <a:r>
              <a:rPr lang="en-US" sz="2400" baseline="30000" dirty="0"/>
              <a:t>-</a:t>
            </a:r>
            <a:endParaRPr lang="en-US" sz="2400" dirty="0" smtClean="0"/>
          </a:p>
        </p:txBody>
      </p:sp>
      <p:pic>
        <p:nvPicPr>
          <p:cNvPr id="37581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952875"/>
            <a:ext cx="1581150" cy="206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4" name="Straight Connector 23"/>
          <p:cNvCxnSpPr/>
          <p:nvPr/>
        </p:nvCxnSpPr>
        <p:spPr>
          <a:xfrm>
            <a:off x="3276600" y="3919537"/>
            <a:ext cx="0" cy="728663"/>
          </a:xfrm>
          <a:prstGeom prst="line">
            <a:avLst/>
          </a:prstGeom>
          <a:ln w="50800"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1426088"/>
              </p:ext>
            </p:extLst>
          </p:nvPr>
        </p:nvGraphicFramePr>
        <p:xfrm>
          <a:off x="2286000" y="4191000"/>
          <a:ext cx="1630362" cy="2919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5830" name="数式" r:id="rId5" imgW="1295280" imgH="241200" progId="Equation.3">
                  <p:embed/>
                </p:oleObj>
              </mc:Choice>
              <mc:Fallback>
                <p:oleObj name="数式" r:id="rId5" imgW="1295280" imgH="2412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191000"/>
                        <a:ext cx="1630362" cy="2919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8" name="Straight Connector 27"/>
          <p:cNvCxnSpPr/>
          <p:nvPr/>
        </p:nvCxnSpPr>
        <p:spPr>
          <a:xfrm>
            <a:off x="6324600" y="4191000"/>
            <a:ext cx="0" cy="1202532"/>
          </a:xfrm>
          <a:prstGeom prst="line">
            <a:avLst/>
          </a:prstGeom>
          <a:ln w="50800"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9678119"/>
              </p:ext>
            </p:extLst>
          </p:nvPr>
        </p:nvGraphicFramePr>
        <p:xfrm>
          <a:off x="5410200" y="4724400"/>
          <a:ext cx="1447800" cy="3526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5831" name="数式" r:id="rId7" imgW="965160" imgH="228600" progId="Equation.3">
                  <p:embed/>
                </p:oleObj>
              </mc:Choice>
              <mc:Fallback>
                <p:oleObj name="数式" r:id="rId7" imgW="965160" imgH="2286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724400"/>
                        <a:ext cx="1447800" cy="3526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3429000" y="1933247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SO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    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247511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F914D-FFD9-4215-B371-C06828903F0A}" type="datetime1">
              <a:rPr lang="en-US" smtClean="0"/>
              <a:t>4/25/2012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37535" y="5701481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4/30– Laurence, </a:t>
            </a:r>
            <a:r>
              <a:rPr lang="en-US" sz="2400" dirty="0" err="1" smtClean="0"/>
              <a:t>Zac</a:t>
            </a:r>
            <a:r>
              <a:rPr lang="en-US" sz="2400" dirty="0" smtClean="0"/>
              <a:t>, Eric</a:t>
            </a:r>
          </a:p>
          <a:p>
            <a:r>
              <a:rPr lang="en-US" sz="2400" dirty="0" smtClean="0"/>
              <a:t>5/2  -- Kristen, Audrey, Griffin</a:t>
            </a:r>
          </a:p>
        </p:txBody>
      </p:sp>
      <p:pic>
        <p:nvPicPr>
          <p:cNvPr id="35123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69" t="27397" r="28360" b="5072"/>
          <a:stretch/>
        </p:blipFill>
        <p:spPr bwMode="auto">
          <a:xfrm>
            <a:off x="1600199" y="152400"/>
            <a:ext cx="5766619" cy="5531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ight Arrow 5"/>
          <p:cNvSpPr/>
          <p:nvPr/>
        </p:nvSpPr>
        <p:spPr>
          <a:xfrm>
            <a:off x="1328582" y="4267200"/>
            <a:ext cx="381000" cy="2286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7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A011E-3A94-4846-9228-3D6ACDFE761C}" type="datetime1">
              <a:rPr lang="en-US" smtClean="0"/>
              <a:t>4/25/2012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/>
          </a:p>
        </p:txBody>
      </p:sp>
      <p:pic>
        <p:nvPicPr>
          <p:cNvPr id="37478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18" t="21271" r="18763" b="13976"/>
          <a:stretch/>
        </p:blipFill>
        <p:spPr bwMode="auto">
          <a:xfrm>
            <a:off x="1676400" y="543848"/>
            <a:ext cx="6386052" cy="5193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196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4BEEC-C2FA-4179-B547-D3C8DB72EA37}" type="datetime1">
              <a:rPr lang="en-US" smtClean="0"/>
              <a:t>4/25/2012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533400"/>
            <a:ext cx="80772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Example systems involving analysis of chemical potentials</a:t>
            </a:r>
          </a:p>
          <a:p>
            <a:pPr lvl="1"/>
            <a:r>
              <a:rPr lang="en-US" sz="2400" dirty="0"/>
              <a:t> </a:t>
            </a:r>
            <a:r>
              <a:rPr lang="en-US" sz="2400" dirty="0" smtClean="0"/>
              <a:t>Ref.   </a:t>
            </a:r>
            <a:r>
              <a:rPr lang="en-US" sz="2400" dirty="0" err="1" smtClean="0"/>
              <a:t>Kittel</a:t>
            </a:r>
            <a:r>
              <a:rPr lang="en-US" sz="2400" dirty="0" smtClean="0"/>
              <a:t> and </a:t>
            </a:r>
            <a:r>
              <a:rPr lang="en-US" sz="2400" dirty="0" err="1" smtClean="0"/>
              <a:t>Kroemer</a:t>
            </a:r>
            <a:r>
              <a:rPr lang="en-US" sz="2400" dirty="0" smtClean="0"/>
              <a:t>, </a:t>
            </a:r>
            <a:r>
              <a:rPr lang="en-US" sz="2400" b="1" dirty="0" smtClean="0"/>
              <a:t>Statistical Physics </a:t>
            </a:r>
          </a:p>
          <a:p>
            <a:pPr lvl="1"/>
            <a:endParaRPr lang="en-US" sz="2400" b="1" dirty="0"/>
          </a:p>
          <a:p>
            <a:pPr lvl="1"/>
            <a:r>
              <a:rPr lang="en-US" sz="2400" dirty="0" smtClean="0"/>
              <a:t>In the following examples, the “internal chemical potential” is augmented with an external potential which can be added to make a “total” chemical potential</a:t>
            </a:r>
          </a:p>
          <a:p>
            <a:pPr lvl="1"/>
            <a:endParaRPr lang="en-US" sz="2400" dirty="0"/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Model of the variation of the </a:t>
            </a:r>
            <a:r>
              <a:rPr lang="en-US" sz="2400" dirty="0" err="1" smtClean="0"/>
              <a:t>atomospheric</a:t>
            </a:r>
            <a:r>
              <a:rPr lang="en-US" sz="2400" dirty="0" smtClean="0"/>
              <a:t> pressure with altitude based on the consideration of two volumes of gas at different heights in a uniform gravitational field in thermal and diffusive contact.   (</a:t>
            </a:r>
            <a:r>
              <a:rPr lang="en-US" sz="2400" dirty="0" err="1" smtClean="0"/>
              <a:t>Ignor</a:t>
            </a:r>
            <a:r>
              <a:rPr lang="en-US" sz="2400" dirty="0" smtClean="0"/>
              <a:t> temperature  and gravitational potential variations with height.) </a:t>
            </a:r>
          </a:p>
        </p:txBody>
      </p:sp>
    </p:spTree>
    <p:extLst>
      <p:ext uri="{BB962C8B-B14F-4D97-AF65-F5344CB8AC3E}">
        <p14:creationId xmlns:p14="http://schemas.microsoft.com/office/powerpoint/2010/main" val="200536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A011E-3A94-4846-9228-3D6ACDFE761C}" type="datetime1">
              <a:rPr lang="en-US" smtClean="0"/>
              <a:t>4/25/2012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28800" y="990600"/>
            <a:ext cx="25908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System 2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52600" y="3581400"/>
            <a:ext cx="25908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705100" y="1524000"/>
            <a:ext cx="800100" cy="2057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752600" y="3581400"/>
            <a:ext cx="25908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System 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4572000" y="1257300"/>
            <a:ext cx="838200" cy="2590800"/>
          </a:xfrm>
          <a:prstGeom prst="rightBrace">
            <a:avLst/>
          </a:prstGeom>
          <a:ln w="50800"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638800" y="21336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91200" y="3729335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Symbol" pitchFamily="18" charset="2"/>
              </a:rPr>
              <a:t>F</a:t>
            </a:r>
            <a:r>
              <a:rPr lang="en-US" sz="2400" baseline="-25000" dirty="0" err="1" smtClean="0"/>
              <a:t>gravity</a:t>
            </a:r>
            <a:r>
              <a:rPr lang="en-US" sz="2400" dirty="0" smtClean="0"/>
              <a:t>(0)=0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91200" y="9144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Symbol" pitchFamily="18" charset="2"/>
              </a:rPr>
              <a:t>F</a:t>
            </a:r>
            <a:r>
              <a:rPr lang="en-US" sz="2400" baseline="-25000" dirty="0" err="1" smtClean="0"/>
              <a:t>gravity</a:t>
            </a:r>
            <a:r>
              <a:rPr lang="en-US" sz="2400" dirty="0" smtClean="0"/>
              <a:t>(y)=</a:t>
            </a:r>
            <a:r>
              <a:rPr lang="en-US" sz="2400" dirty="0" err="1" smtClean="0"/>
              <a:t>mgy</a:t>
            </a:r>
            <a:endParaRPr lang="en-US" sz="24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1066800" y="5257800"/>
            <a:ext cx="624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Here m denotes the average mass per particle, and g denotes the gravitation acceleration.</a:t>
            </a:r>
          </a:p>
        </p:txBody>
      </p:sp>
    </p:spTree>
    <p:extLst>
      <p:ext uri="{BB962C8B-B14F-4D97-AF65-F5344CB8AC3E}">
        <p14:creationId xmlns:p14="http://schemas.microsoft.com/office/powerpoint/2010/main" val="109968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A011E-3A94-4846-9228-3D6ACDFE761C}" type="datetime1">
              <a:rPr lang="en-US" smtClean="0"/>
              <a:t>4/25/2012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5437482"/>
              </p:ext>
            </p:extLst>
          </p:nvPr>
        </p:nvGraphicFramePr>
        <p:xfrm>
          <a:off x="381000" y="609600"/>
          <a:ext cx="8451214" cy="335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746" name="数式" r:id="rId3" imgW="4292280" imgH="1701720" progId="Equation.3">
                  <p:embed/>
                </p:oleObj>
              </mc:Choice>
              <mc:Fallback>
                <p:oleObj name="数式" r:id="rId3" imgW="4292280" imgH="17017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1000" y="609600"/>
                        <a:ext cx="8451214" cy="3352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3808303"/>
              </p:ext>
            </p:extLst>
          </p:nvPr>
        </p:nvGraphicFramePr>
        <p:xfrm>
          <a:off x="533400" y="3992563"/>
          <a:ext cx="4419600" cy="180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747" name="数式" r:id="rId5" imgW="2311200" imgH="914400" progId="Equation.3">
                  <p:embed/>
                </p:oleObj>
              </mc:Choice>
              <mc:Fallback>
                <p:oleObj name="数式" r:id="rId5" imgW="2311200" imgH="914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992563"/>
                        <a:ext cx="4419600" cy="180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071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A011E-3A94-4846-9228-3D6ACDFE761C}" type="datetime1">
              <a:rPr lang="en-US" smtClean="0"/>
              <a:t>4/25/2012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402947"/>
              </p:ext>
            </p:extLst>
          </p:nvPr>
        </p:nvGraphicFramePr>
        <p:xfrm>
          <a:off x="533400" y="457200"/>
          <a:ext cx="5148263" cy="90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742" name="数式" r:id="rId3" imgW="2692080" imgH="457200" progId="Equation.3">
                  <p:embed/>
                </p:oleObj>
              </mc:Choice>
              <mc:Fallback>
                <p:oleObj name="数式" r:id="rId3" imgW="269208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57200"/>
                        <a:ext cx="5148263" cy="900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7171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371600"/>
            <a:ext cx="7143750" cy="364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 rot="10800000">
            <a:off x="914400" y="4572000"/>
            <a:ext cx="553998" cy="13716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sz="2400" dirty="0" smtClean="0"/>
              <a:t>Sea level</a:t>
            </a:r>
          </a:p>
        </p:txBody>
      </p:sp>
      <p:sp>
        <p:nvSpPr>
          <p:cNvPr id="10" name="TextBox 9"/>
          <p:cNvSpPr txBox="1"/>
          <p:nvPr/>
        </p:nvSpPr>
        <p:spPr>
          <a:xfrm rot="10800000">
            <a:off x="4246602" y="4648200"/>
            <a:ext cx="553998" cy="13716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sz="2400" dirty="0" smtClean="0"/>
              <a:t>Airplane</a:t>
            </a:r>
          </a:p>
        </p:txBody>
      </p:sp>
    </p:spTree>
    <p:extLst>
      <p:ext uri="{BB962C8B-B14F-4D97-AF65-F5344CB8AC3E}">
        <p14:creationId xmlns:p14="http://schemas.microsoft.com/office/powerpoint/2010/main" val="28313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A011E-3A94-4846-9228-3D6ACDFE761C}" type="datetime1">
              <a:rPr lang="en-US" smtClean="0"/>
              <a:t>4/25/2012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609600" y="533400"/>
            <a:ext cx="4267200" cy="4495800"/>
            <a:chOff x="609600" y="533400"/>
            <a:chExt cx="4267200" cy="4495800"/>
          </a:xfrm>
        </p:grpSpPr>
        <p:grpSp>
          <p:nvGrpSpPr>
            <p:cNvPr id="20" name="Group 19"/>
            <p:cNvGrpSpPr/>
            <p:nvPr/>
          </p:nvGrpSpPr>
          <p:grpSpPr>
            <a:xfrm>
              <a:off x="609600" y="533400"/>
              <a:ext cx="4267200" cy="4495800"/>
              <a:chOff x="609600" y="533400"/>
              <a:chExt cx="4267200" cy="4495800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609600" y="1143000"/>
                <a:ext cx="4267200" cy="3886200"/>
                <a:chOff x="609600" y="1143000"/>
                <a:chExt cx="4267200" cy="3886200"/>
              </a:xfrm>
            </p:grpSpPr>
            <p:sp>
              <p:nvSpPr>
                <p:cNvPr id="5" name="Rounded Rectangle 4"/>
                <p:cNvSpPr/>
                <p:nvPr/>
              </p:nvSpPr>
              <p:spPr>
                <a:xfrm>
                  <a:off x="914400" y="1524000"/>
                  <a:ext cx="3505200" cy="3505200"/>
                </a:xfrm>
                <a:prstGeom prst="roundRect">
                  <a:avLst/>
                </a:prstGeom>
                <a:pattFill prst="wave">
                  <a:fgClr>
                    <a:schemeClr val="bg1">
                      <a:lumMod val="85000"/>
                    </a:schemeClr>
                  </a:fgClr>
                  <a:bgClr>
                    <a:schemeClr val="bg1"/>
                  </a:bgClr>
                </a:patt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" name="Rectangle 5"/>
                <p:cNvSpPr/>
                <p:nvPr/>
              </p:nvSpPr>
              <p:spPr>
                <a:xfrm>
                  <a:off x="609600" y="1143000"/>
                  <a:ext cx="4267200" cy="9906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8" name="Cube 7"/>
              <p:cNvSpPr/>
              <p:nvPr/>
            </p:nvSpPr>
            <p:spPr>
              <a:xfrm>
                <a:off x="1219200" y="1638300"/>
                <a:ext cx="381000" cy="2933700"/>
              </a:xfrm>
              <a:prstGeom prst="cube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Cube 8"/>
              <p:cNvSpPr/>
              <p:nvPr/>
            </p:nvSpPr>
            <p:spPr>
              <a:xfrm>
                <a:off x="3505200" y="1638300"/>
                <a:ext cx="381000" cy="2933700"/>
              </a:xfrm>
              <a:prstGeom prst="cube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 flipV="1">
                <a:off x="1409700" y="990600"/>
                <a:ext cx="1" cy="647700"/>
              </a:xfrm>
              <a:prstGeom prst="line">
                <a:avLst/>
              </a:prstGeom>
              <a:ln w="50800"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flipV="1">
                <a:off x="3733799" y="1066800"/>
                <a:ext cx="1" cy="647700"/>
              </a:xfrm>
              <a:prstGeom prst="line">
                <a:avLst/>
              </a:prstGeom>
              <a:ln w="50800"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flipH="1" flipV="1">
                <a:off x="1409701" y="990600"/>
                <a:ext cx="2324098" cy="76200"/>
              </a:xfrm>
              <a:prstGeom prst="line">
                <a:avLst/>
              </a:prstGeom>
              <a:ln w="50800"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16"/>
              <p:cNvSpPr txBox="1"/>
              <p:nvPr/>
            </p:nvSpPr>
            <p:spPr>
              <a:xfrm>
                <a:off x="2057400" y="533400"/>
                <a:ext cx="6858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e</a:t>
                </a:r>
                <a:r>
                  <a:rPr lang="en-US" sz="2400" baseline="30000" dirty="0" smtClean="0"/>
                  <a:t>-</a:t>
                </a:r>
                <a:endParaRPr lang="en-US" sz="2400" dirty="0" smtClean="0"/>
              </a:p>
            </p:txBody>
          </p:sp>
          <p:cxnSp>
            <p:nvCxnSpPr>
              <p:cNvPr id="19" name="Straight Connector 18"/>
              <p:cNvCxnSpPr/>
              <p:nvPr/>
            </p:nvCxnSpPr>
            <p:spPr>
              <a:xfrm>
                <a:off x="2400300" y="762000"/>
                <a:ext cx="647700" cy="0"/>
              </a:xfrm>
              <a:prstGeom prst="line">
                <a:avLst/>
              </a:prstGeom>
              <a:ln w="50800"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TextBox 20"/>
            <p:cNvSpPr txBox="1"/>
            <p:nvPr/>
          </p:nvSpPr>
          <p:spPr>
            <a:xfrm>
              <a:off x="1219200" y="27432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-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505200" y="27432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+</a:t>
              </a: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609600" y="1524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Another example of chemical potential analysis -- battery</a:t>
            </a: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7084822"/>
              </p:ext>
            </p:extLst>
          </p:nvPr>
        </p:nvGraphicFramePr>
        <p:xfrm>
          <a:off x="4572000" y="2704802"/>
          <a:ext cx="4224338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784" name="数式" r:id="rId3" imgW="2209680" imgH="507960" progId="Equation.3">
                  <p:embed/>
                </p:oleObj>
              </mc:Choice>
              <mc:Fallback>
                <p:oleObj name="数式" r:id="rId3" imgW="2209680" imgH="5079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704802"/>
                        <a:ext cx="4224338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4806816"/>
              </p:ext>
            </p:extLst>
          </p:nvPr>
        </p:nvGraphicFramePr>
        <p:xfrm>
          <a:off x="1578769" y="5257800"/>
          <a:ext cx="5681662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785" name="数式" r:id="rId5" imgW="2971800" imgH="482400" progId="Equation.3">
                  <p:embed/>
                </p:oleObj>
              </mc:Choice>
              <mc:Fallback>
                <p:oleObj name="数式" r:id="rId5" imgW="2971800" imgH="48240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8769" y="5257800"/>
                        <a:ext cx="5681662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009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A011E-3A94-4846-9228-3D6ACDFE761C}" type="datetime1">
              <a:rPr lang="en-US" smtClean="0"/>
              <a:t>4/25/2012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609600" y="228600"/>
            <a:ext cx="4267200" cy="4038600"/>
            <a:chOff x="609600" y="990600"/>
            <a:chExt cx="4267200" cy="4038600"/>
          </a:xfrm>
        </p:grpSpPr>
        <p:grpSp>
          <p:nvGrpSpPr>
            <p:cNvPr id="6" name="Group 5"/>
            <p:cNvGrpSpPr/>
            <p:nvPr/>
          </p:nvGrpSpPr>
          <p:grpSpPr>
            <a:xfrm>
              <a:off x="609600" y="990600"/>
              <a:ext cx="4267200" cy="4038600"/>
              <a:chOff x="609600" y="990600"/>
              <a:chExt cx="4267200" cy="4038600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609600" y="1143000"/>
                <a:ext cx="4267200" cy="3886200"/>
                <a:chOff x="609600" y="1143000"/>
                <a:chExt cx="4267200" cy="3886200"/>
              </a:xfrm>
            </p:grpSpPr>
            <p:sp>
              <p:nvSpPr>
                <p:cNvPr id="17" name="Rounded Rectangle 16"/>
                <p:cNvSpPr/>
                <p:nvPr/>
              </p:nvSpPr>
              <p:spPr>
                <a:xfrm>
                  <a:off x="914400" y="1524000"/>
                  <a:ext cx="3505200" cy="3505200"/>
                </a:xfrm>
                <a:prstGeom prst="roundRect">
                  <a:avLst/>
                </a:prstGeom>
                <a:pattFill prst="wave">
                  <a:fgClr>
                    <a:schemeClr val="bg1">
                      <a:lumMod val="85000"/>
                    </a:schemeClr>
                  </a:fgClr>
                  <a:bgClr>
                    <a:schemeClr val="bg1"/>
                  </a:bgClr>
                </a:patt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Rectangle 17"/>
                <p:cNvSpPr/>
                <p:nvPr/>
              </p:nvSpPr>
              <p:spPr>
                <a:xfrm>
                  <a:off x="609600" y="1143000"/>
                  <a:ext cx="4267200" cy="9906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" name="Cube 9"/>
              <p:cNvSpPr/>
              <p:nvPr/>
            </p:nvSpPr>
            <p:spPr>
              <a:xfrm>
                <a:off x="1219200" y="1638300"/>
                <a:ext cx="381000" cy="2933700"/>
              </a:xfrm>
              <a:prstGeom prst="cube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Cube 10"/>
              <p:cNvSpPr/>
              <p:nvPr/>
            </p:nvSpPr>
            <p:spPr>
              <a:xfrm>
                <a:off x="3505200" y="1638300"/>
                <a:ext cx="381000" cy="2933700"/>
              </a:xfrm>
              <a:prstGeom prst="cube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c</a:t>
                </a:r>
                <a:endParaRPr lang="en-US" dirty="0"/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 flipV="1">
                <a:off x="1409700" y="990600"/>
                <a:ext cx="1" cy="647700"/>
              </a:xfrm>
              <a:prstGeom prst="line">
                <a:avLst/>
              </a:prstGeom>
              <a:ln w="50800"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flipV="1">
                <a:off x="3733799" y="1066800"/>
                <a:ext cx="1" cy="647700"/>
              </a:xfrm>
              <a:prstGeom prst="line">
                <a:avLst/>
              </a:prstGeom>
              <a:ln w="50800"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TextBox 6"/>
            <p:cNvSpPr txBox="1"/>
            <p:nvPr/>
          </p:nvSpPr>
          <p:spPr>
            <a:xfrm>
              <a:off x="1219200" y="27432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-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505200" y="27432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+</a:t>
              </a:r>
            </a:p>
          </p:txBody>
        </p:sp>
      </p:grp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9932360"/>
              </p:ext>
            </p:extLst>
          </p:nvPr>
        </p:nvGraphicFramePr>
        <p:xfrm>
          <a:off x="152400" y="4572000"/>
          <a:ext cx="3352800" cy="137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832" name="数式" r:id="rId3" imgW="1638000" imgH="698400" progId="Equation.3">
                  <p:embed/>
                </p:oleObj>
              </mc:Choice>
              <mc:Fallback>
                <p:oleObj name="数式" r:id="rId3" imgW="1638000" imgH="69840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572000"/>
                        <a:ext cx="3352800" cy="1374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3967079"/>
              </p:ext>
            </p:extLst>
          </p:nvPr>
        </p:nvGraphicFramePr>
        <p:xfrm>
          <a:off x="3505200" y="4645025"/>
          <a:ext cx="3373437" cy="137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833" name="数式" r:id="rId5" imgW="1765080" imgH="698400" progId="Equation.3">
                  <p:embed/>
                </p:oleObj>
              </mc:Choice>
              <mc:Fallback>
                <p:oleObj name="数式" r:id="rId5" imgW="1765080" imgH="6984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4645025"/>
                        <a:ext cx="3373437" cy="1374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9959157"/>
              </p:ext>
            </p:extLst>
          </p:nvPr>
        </p:nvGraphicFramePr>
        <p:xfrm>
          <a:off x="4800600" y="2514600"/>
          <a:ext cx="395605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834" name="数式" r:id="rId7" imgW="2070000" imgH="431640" progId="Equation.3">
                  <p:embed/>
                </p:oleObj>
              </mc:Choice>
              <mc:Fallback>
                <p:oleObj name="数式" r:id="rId7" imgW="2070000" imgH="43164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514600"/>
                        <a:ext cx="3956050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2668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50800">
          <a:tailEnd type="triangl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21255</TotalTime>
  <Words>278</Words>
  <Application>Microsoft Office PowerPoint</Application>
  <PresentationFormat>On-screen Show (4:3)</PresentationFormat>
  <Paragraphs>76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WFU2011</cp:lastModifiedBy>
  <cp:revision>1092</cp:revision>
  <cp:lastPrinted>2012-04-25T14:48:36Z</cp:lastPrinted>
  <dcterms:created xsi:type="dcterms:W3CDTF">2012-01-10T18:32:24Z</dcterms:created>
  <dcterms:modified xsi:type="dcterms:W3CDTF">2012-04-25T14:51:51Z</dcterms:modified>
</cp:coreProperties>
</file>