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67" r:id="rId2"/>
    <p:sldId id="374" r:id="rId3"/>
    <p:sldId id="376" r:id="rId4"/>
    <p:sldId id="379" r:id="rId5"/>
    <p:sldId id="380" r:id="rId6"/>
    <p:sldId id="377" r:id="rId7"/>
    <p:sldId id="381" r:id="rId8"/>
    <p:sldId id="382" r:id="rId9"/>
    <p:sldId id="384" r:id="rId10"/>
    <p:sldId id="383" r:id="rId11"/>
    <p:sldId id="385" r:id="rId12"/>
    <p:sldId id="387" r:id="rId13"/>
    <p:sldId id="386" r:id="rId14"/>
    <p:sldId id="388" r:id="rId15"/>
    <p:sldId id="389" r:id="rId16"/>
    <p:sldId id="390" r:id="rId17"/>
    <p:sldId id="391" r:id="rId18"/>
    <p:sldId id="392" r:id="rId19"/>
    <p:sldId id="378" r:id="rId20"/>
    <p:sldId id="393" r:id="rId21"/>
    <p:sldId id="394" r:id="rId22"/>
    <p:sldId id="396" r:id="rId23"/>
    <p:sldId id="397" r:id="rId24"/>
    <p:sldId id="398" r:id="rId25"/>
    <p:sldId id="399" r:id="rId26"/>
    <p:sldId id="401" r:id="rId27"/>
    <p:sldId id="402" r:id="rId28"/>
    <p:sldId id="404" r:id="rId29"/>
    <p:sldId id="405" r:id="rId30"/>
    <p:sldId id="406" r:id="rId31"/>
    <p:sldId id="407" r:id="rId32"/>
    <p:sldId id="408" r:id="rId33"/>
    <p:sldId id="409" r:id="rId34"/>
    <p:sldId id="410" r:id="rId35"/>
    <p:sldId id="412" r:id="rId36"/>
    <p:sldId id="413" r:id="rId3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5AD9"/>
    <a:srgbClr val="CC00CC"/>
    <a:srgbClr val="4B30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0" autoAdjust="0"/>
    <p:restoredTop sz="96176" autoAdjust="0"/>
  </p:normalViewPr>
  <p:slideViewPr>
    <p:cSldViewPr>
      <p:cViewPr varScale="1">
        <p:scale>
          <a:sx n="65" d="100"/>
          <a:sy n="65" d="100"/>
        </p:scale>
        <p:origin x="-61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6" d="100"/>
        <a:sy n="5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4" Type="http://schemas.openxmlformats.org/officeDocument/2006/relationships/image" Target="../media/image43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4" Type="http://schemas.openxmlformats.org/officeDocument/2006/relationships/image" Target="../media/image47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28.v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29.v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1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300"/>
            </a:lvl1pPr>
          </a:lstStyle>
          <a:p>
            <a:fld id="{567070FD-CC2F-49DC-937B-54A5FFA27C60}" type="datetimeFigureOut">
              <a:rPr lang="en-US" smtClean="0"/>
              <a:t>4/27/2012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89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300"/>
            </a:lvl1pPr>
          </a:lstStyle>
          <a:p>
            <a:fld id="{7207BF41-931B-429E-8CBB-4B52882D5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82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4/27/2012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8" tIns="48325" rIns="96648" bIns="483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48" tIns="48325" rIns="96648" bIns="4832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91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77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B317-E9A7-4638-940A-B27C35F8EB38}" type="datetime1">
              <a:rPr lang="en-US" smtClean="0"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91C64-9C00-4DC1-81BD-CE0A6B0C9CB4}" type="datetime1">
              <a:rPr lang="en-US" smtClean="0"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56435-D374-4DFF-BACA-AF5E4B56DBB1}" type="datetime1">
              <a:rPr lang="en-US" smtClean="0"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7AEE-ADED-470F-A513-7A128282BDFD}" type="datetime1">
              <a:rPr lang="en-US" smtClean="0"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115B3-E0F0-442D-9935-0019A6CF6AE2}" type="datetime1">
              <a:rPr lang="en-US" smtClean="0"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32812-9B36-4023-8157-FB0BED32F123}" type="datetime1">
              <a:rPr lang="en-US" smtClean="0"/>
              <a:t>4/27/2012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B432-C6E8-46D9-B730-F8BA16625C82}" type="datetime1">
              <a:rPr lang="en-US" smtClean="0"/>
              <a:t>4/27/2012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36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C17CB-F095-4B28-AAFA-9B47D991EA69}" type="datetime1">
              <a:rPr lang="en-US" smtClean="0"/>
              <a:t>4/27/2012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A65F1-A748-4A1F-BD59-B1E43F917389}" type="datetime1">
              <a:rPr lang="en-US" smtClean="0"/>
              <a:t>4/27/2012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4097-9B76-472A-BE8E-CD50113FD923}" type="datetime1">
              <a:rPr lang="en-US" smtClean="0"/>
              <a:t>4/27/2012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CA7F3-2F68-4979-AA23-33A5B5886210}" type="datetime1">
              <a:rPr lang="en-US" smtClean="0"/>
              <a:t>4/27/2012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13C44-AF43-42E7-BFDD-7C0EDCE6B9F7}" type="datetime1">
              <a:rPr lang="en-US" smtClean="0"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341/641 Spring 2012 -- Lecture 36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4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6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7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8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0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2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3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4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7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9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31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34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5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8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38.bin"/><Relationship Id="rId10" Type="http://schemas.openxmlformats.org/officeDocument/2006/relationships/image" Target="../media/image43.wmf"/><Relationship Id="rId4" Type="http://schemas.openxmlformats.org/officeDocument/2006/relationships/image" Target="../media/image40.wmf"/><Relationship Id="rId9" Type="http://schemas.openxmlformats.org/officeDocument/2006/relationships/oleObject" Target="../embeddings/oleObject40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42.bin"/><Relationship Id="rId10" Type="http://schemas.openxmlformats.org/officeDocument/2006/relationships/image" Target="../media/image47.wmf"/><Relationship Id="rId4" Type="http://schemas.openxmlformats.org/officeDocument/2006/relationships/image" Target="../media/image44.wmf"/><Relationship Id="rId9" Type="http://schemas.openxmlformats.org/officeDocument/2006/relationships/oleObject" Target="../embeddings/oleObject44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4" Type="http://schemas.openxmlformats.org/officeDocument/2006/relationships/image" Target="../media/image48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Relationship Id="rId4" Type="http://schemas.openxmlformats.org/officeDocument/2006/relationships/image" Target="../media/image50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52.wmf"/><Relationship Id="rId5" Type="http://schemas.openxmlformats.org/officeDocument/2006/relationships/oleObject" Target="../embeddings/oleObject48.bin"/><Relationship Id="rId4" Type="http://schemas.openxmlformats.org/officeDocument/2006/relationships/image" Target="../media/image51.w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9.vml"/><Relationship Id="rId6" Type="http://schemas.openxmlformats.org/officeDocument/2006/relationships/image" Target="../media/image54.wmf"/><Relationship Id="rId5" Type="http://schemas.openxmlformats.org/officeDocument/2006/relationships/oleObject" Target="../embeddings/oleObject50.bin"/><Relationship Id="rId4" Type="http://schemas.openxmlformats.org/officeDocument/2006/relationships/image" Target="../media/image5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F5704-B126-4458-A5FF-62797168A943}" type="datetime1">
              <a:rPr lang="en-US" smtClean="0"/>
              <a:t>4/27/2012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914400"/>
            <a:ext cx="82296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341/641 </a:t>
            </a:r>
          </a:p>
          <a:p>
            <a:pPr algn="ctr"/>
            <a:r>
              <a:rPr lang="en-US" sz="3200" b="1" dirty="0" smtClean="0"/>
              <a:t>Thermodynamics and Statistical Physics</a:t>
            </a:r>
          </a:p>
          <a:p>
            <a:pPr algn="ctr"/>
            <a:endParaRPr lang="en-US" sz="3200" b="1" dirty="0" smtClean="0"/>
          </a:p>
          <a:p>
            <a:pPr algn="ctr"/>
            <a:r>
              <a:rPr lang="en-US" sz="3200" b="1" dirty="0" smtClean="0"/>
              <a:t>Lecture 36</a:t>
            </a:r>
          </a:p>
          <a:p>
            <a:pPr algn="ctr"/>
            <a:endParaRPr lang="en-US" sz="2000" b="1" dirty="0"/>
          </a:p>
          <a:p>
            <a:pPr algn="ctr"/>
            <a:r>
              <a:rPr lang="en-US" sz="2400" b="1" dirty="0" smtClean="0"/>
              <a:t>Review and examples</a:t>
            </a:r>
          </a:p>
          <a:p>
            <a:pPr algn="ctr"/>
            <a:r>
              <a:rPr lang="en-US" sz="2400" b="1" dirty="0" smtClean="0"/>
              <a:t> 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dirty="0" smtClean="0"/>
              <a:t>Review of general principles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dirty="0" smtClean="0"/>
              <a:t>Review of specific examples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83686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CB992-0AA8-446E-B928-001007928089}" type="datetime1">
              <a:rPr lang="en-US" smtClean="0"/>
              <a:t>4/27/2012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4603228"/>
              </p:ext>
            </p:extLst>
          </p:nvPr>
        </p:nvGraphicFramePr>
        <p:xfrm>
          <a:off x="304800" y="1447800"/>
          <a:ext cx="8428038" cy="30730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044" name="数式" r:id="rId3" imgW="3898800" imgH="1371600" progId="Equation.3">
                  <p:embed/>
                </p:oleObj>
              </mc:Choice>
              <mc:Fallback>
                <p:oleObj name="数式" r:id="rId3" imgW="3898800" imgH="1371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800" y="1447800"/>
                        <a:ext cx="8428038" cy="30730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9600" y="3048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Fundamental principles of thermodynamics and statistical mechanics  -- continued</a:t>
            </a:r>
          </a:p>
        </p:txBody>
      </p:sp>
    </p:spTree>
    <p:extLst>
      <p:ext uri="{BB962C8B-B14F-4D97-AF65-F5344CB8AC3E}">
        <p14:creationId xmlns:p14="http://schemas.microsoft.com/office/powerpoint/2010/main" val="148606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3E2B-C65A-4C96-8BB4-8E1FEB2087F7}" type="datetime1">
              <a:rPr lang="en-US" smtClean="0"/>
              <a:t>4/27/2012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13" t="45281" r="15435" b="18050"/>
          <a:stretch/>
        </p:blipFill>
        <p:spPr bwMode="auto">
          <a:xfrm>
            <a:off x="0" y="1752600"/>
            <a:ext cx="8824631" cy="2853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09600" y="3048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Fundamental principles of thermodynamics and statistical mechanics  -- continued</a:t>
            </a:r>
          </a:p>
        </p:txBody>
      </p:sp>
    </p:spTree>
    <p:extLst>
      <p:ext uri="{BB962C8B-B14F-4D97-AF65-F5344CB8AC3E}">
        <p14:creationId xmlns:p14="http://schemas.microsoft.com/office/powerpoint/2010/main" val="307968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304800" y="4876800"/>
            <a:ext cx="6705600" cy="1447800"/>
            <a:chOff x="304800" y="4876800"/>
            <a:chExt cx="6705600" cy="1447800"/>
          </a:xfrm>
        </p:grpSpPr>
        <p:sp>
          <p:nvSpPr>
            <p:cNvPr id="8" name="Rectangle 7"/>
            <p:cNvSpPr/>
            <p:nvPr/>
          </p:nvSpPr>
          <p:spPr>
            <a:xfrm>
              <a:off x="304800" y="4876800"/>
              <a:ext cx="4724400" cy="1447800"/>
            </a:xfrm>
            <a:prstGeom prst="rect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419600" y="5369867"/>
              <a:ext cx="2590800" cy="461665"/>
            </a:xfrm>
            <a:prstGeom prst="rect">
              <a:avLst/>
            </a:prstGeom>
            <a:solidFill>
              <a:srgbClr val="FFFF00">
                <a:alpha val="47000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Maxwell relation</a:t>
              </a: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07CF-F18A-4EDA-BF9C-A49C24D05723}" type="datetime1">
              <a:rPr lang="en-US" smtClean="0"/>
              <a:t>4/27/2012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4096010"/>
              </p:ext>
            </p:extLst>
          </p:nvPr>
        </p:nvGraphicFramePr>
        <p:xfrm>
          <a:off x="304800" y="1333697"/>
          <a:ext cx="8377237" cy="44978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7089" name="数式" r:id="rId3" imgW="3809880" imgH="2044440" progId="Equation.3">
                  <p:embed/>
                </p:oleObj>
              </mc:Choice>
              <mc:Fallback>
                <p:oleObj name="数式" r:id="rId3" imgW="3809880" imgH="2044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333697"/>
                        <a:ext cx="8377237" cy="44978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2400" y="152400"/>
            <a:ext cx="876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From the mathematical properties of these functions, we can derive the “Maxwell relations”.   For example, simplifying to fixed N:</a:t>
            </a:r>
          </a:p>
        </p:txBody>
      </p:sp>
    </p:spTree>
    <p:extLst>
      <p:ext uri="{BB962C8B-B14F-4D97-AF65-F5344CB8AC3E}">
        <p14:creationId xmlns:p14="http://schemas.microsoft.com/office/powerpoint/2010/main" val="3880808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E943-7EF9-4B60-B201-2AD1ECDD9517}" type="datetime1">
              <a:rPr lang="en-US" smtClean="0"/>
              <a:t>4/27/2012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4572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Summary of Maxwell’s relations for a fixed number of particles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3462115"/>
              </p:ext>
            </p:extLst>
          </p:nvPr>
        </p:nvGraphicFramePr>
        <p:xfrm>
          <a:off x="2514600" y="1066800"/>
          <a:ext cx="3079750" cy="49829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8113" name="数式" r:id="rId3" imgW="1130040" imgH="1828800" progId="Equation.3">
                  <p:embed/>
                </p:oleObj>
              </mc:Choice>
              <mc:Fallback>
                <p:oleObj name="数式" r:id="rId3" imgW="1130040" imgH="1828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14600" y="1066800"/>
                        <a:ext cx="3079750" cy="49829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755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E5F33-244E-40D5-B08C-CA31DFA3D1C4}" type="datetime1">
              <a:rPr lang="en-US" smtClean="0"/>
              <a:t>4/27/2012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8999920"/>
              </p:ext>
            </p:extLst>
          </p:nvPr>
        </p:nvGraphicFramePr>
        <p:xfrm>
          <a:off x="307975" y="990600"/>
          <a:ext cx="8486775" cy="489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37" name="数式" r:id="rId3" imgW="4051080" imgH="2336760" progId="Equation.3">
                  <p:embed/>
                </p:oleObj>
              </mc:Choice>
              <mc:Fallback>
                <p:oleObj name="数式" r:id="rId3" imgW="4051080" imgH="2336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990600"/>
                        <a:ext cx="8486775" cy="4892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226367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Properties of extended Maxwell’s relations</a:t>
            </a:r>
          </a:p>
        </p:txBody>
      </p:sp>
    </p:spTree>
    <p:extLst>
      <p:ext uri="{BB962C8B-B14F-4D97-AF65-F5344CB8AC3E}">
        <p14:creationId xmlns:p14="http://schemas.microsoft.com/office/powerpoint/2010/main" val="323413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01B0F-B728-4B6C-B103-8EE17B6E6289}" type="datetime1">
              <a:rPr lang="en-US" smtClean="0"/>
              <a:t>4/27/2012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95400" y="552271"/>
            <a:ext cx="6248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Categories  of  functions  and variables</a:t>
            </a:r>
          </a:p>
          <a:p>
            <a:pPr algn="ctr"/>
            <a:r>
              <a:rPr lang="en-US" sz="2400" dirty="0" smtClean="0"/>
              <a:t>Extensive </a:t>
            </a:r>
            <a:r>
              <a:rPr lang="en-US" sz="2400" dirty="0" smtClean="0">
                <a:sym typeface="Wingdings" pitchFamily="2" charset="2"/>
              </a:rPr>
              <a:t> depends on system size</a:t>
            </a:r>
          </a:p>
          <a:p>
            <a:pPr algn="ctr"/>
            <a:r>
              <a:rPr lang="en-US" sz="2400" dirty="0" smtClean="0">
                <a:sym typeface="Wingdings" pitchFamily="2" charset="2"/>
              </a:rPr>
              <a:t>Intensive  independent of system size</a:t>
            </a:r>
          </a:p>
          <a:p>
            <a:pPr algn="ctr"/>
            <a:endParaRPr lang="en-US" sz="24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562959"/>
              </p:ext>
            </p:extLst>
          </p:nvPr>
        </p:nvGraphicFramePr>
        <p:xfrm>
          <a:off x="990600" y="2286000"/>
          <a:ext cx="7162800" cy="373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1400"/>
                <a:gridCol w="3581400"/>
              </a:tblGrid>
              <a:tr h="46672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Extensive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Intensive</a:t>
                      </a:r>
                      <a:endParaRPr lang="en-US" dirty="0"/>
                    </a:p>
                  </a:txBody>
                  <a:tcPr/>
                </a:tc>
              </a:tr>
              <a:tr h="466725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particles     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Temperature                T</a:t>
                      </a:r>
                      <a:endParaRPr lang="en-US" dirty="0"/>
                    </a:p>
                  </a:txBody>
                  <a:tcPr/>
                </a:tc>
              </a:tr>
              <a:tr h="466725">
                <a:tc>
                  <a:txBody>
                    <a:bodyPr/>
                    <a:lstStyle/>
                    <a:p>
                      <a:r>
                        <a:rPr lang="en-US" dirty="0" smtClean="0"/>
                        <a:t>Volume                           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Pressure                        P</a:t>
                      </a:r>
                      <a:endParaRPr lang="en-US" dirty="0"/>
                    </a:p>
                  </a:txBody>
                  <a:tcPr/>
                </a:tc>
              </a:tr>
              <a:tr h="466725">
                <a:tc>
                  <a:txBody>
                    <a:bodyPr/>
                    <a:lstStyle/>
                    <a:p>
                      <a:r>
                        <a:rPr lang="en-US" dirty="0" smtClean="0"/>
                        <a:t>Entropy</a:t>
                      </a:r>
                      <a:r>
                        <a:rPr lang="en-US" baseline="0" dirty="0" smtClean="0"/>
                        <a:t>                           S(E,V,N)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Density                          </a:t>
                      </a:r>
                      <a:r>
                        <a:rPr lang="en-US" dirty="0" smtClean="0">
                          <a:latin typeface="Symbol" pitchFamily="18" charset="2"/>
                        </a:rPr>
                        <a:t> r</a:t>
                      </a:r>
                      <a:endParaRPr lang="en-US" dirty="0">
                        <a:latin typeface="Symbol" pitchFamily="18" charset="2"/>
                      </a:endParaRPr>
                    </a:p>
                  </a:txBody>
                  <a:tcPr/>
                </a:tc>
              </a:tr>
              <a:tr h="466725">
                <a:tc>
                  <a:txBody>
                    <a:bodyPr/>
                    <a:lstStyle/>
                    <a:p>
                      <a:r>
                        <a:rPr lang="en-US" dirty="0" smtClean="0"/>
                        <a:t>Internal energy              E(S,V,N)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Chemical potential       </a:t>
                      </a:r>
                      <a:r>
                        <a:rPr lang="en-US" dirty="0" smtClean="0">
                          <a:latin typeface="Symbol" pitchFamily="18" charset="2"/>
                        </a:rPr>
                        <a:t>m</a:t>
                      </a:r>
                      <a:endParaRPr lang="en-US" dirty="0">
                        <a:latin typeface="Symbol" pitchFamily="18" charset="2"/>
                      </a:endParaRPr>
                    </a:p>
                  </a:txBody>
                  <a:tcPr/>
                </a:tc>
              </a:tr>
              <a:tr h="466725">
                <a:tc>
                  <a:txBody>
                    <a:bodyPr/>
                    <a:lstStyle/>
                    <a:p>
                      <a:r>
                        <a:rPr lang="en-US" dirty="0" smtClean="0"/>
                        <a:t>Enthalpy                          H(S,P,N)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672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Helmholz</a:t>
                      </a:r>
                      <a:r>
                        <a:rPr lang="en-US" baseline="0" dirty="0" smtClean="0"/>
                        <a:t> Free energy    F(T,V,N)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6725">
                <a:tc>
                  <a:txBody>
                    <a:bodyPr/>
                    <a:lstStyle/>
                    <a:p>
                      <a:r>
                        <a:rPr lang="en-US" dirty="0" smtClean="0"/>
                        <a:t>Gibbs Free energy           G(T,P,N)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89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CEBB4-E52C-4D39-8096-443DC704E2B9}" type="datetime1">
              <a:rPr lang="en-US" smtClean="0"/>
              <a:t>4/27/2012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2937527"/>
              </p:ext>
            </p:extLst>
          </p:nvPr>
        </p:nvGraphicFramePr>
        <p:xfrm>
          <a:off x="128342" y="1008063"/>
          <a:ext cx="8939458" cy="470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159" name="数式" r:id="rId3" imgW="4241520" imgH="2234880" progId="Equation.3">
                  <p:embed/>
                </p:oleObj>
              </mc:Choice>
              <mc:Fallback>
                <p:oleObj name="数式" r:id="rId3" imgW="4241520" imgH="223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342" y="1008063"/>
                        <a:ext cx="8939458" cy="4706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8567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A16B6-3EFE-4657-8237-CE0B0D43BF2E}" type="datetime1">
              <a:rPr lang="en-US" smtClean="0"/>
              <a:t>4/27/2012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60960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Some materials parameters  based on thermodynamic variables and functions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3984362"/>
              </p:ext>
            </p:extLst>
          </p:nvPr>
        </p:nvGraphicFramePr>
        <p:xfrm>
          <a:off x="457200" y="1600200"/>
          <a:ext cx="3708400" cy="132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200" name="数式" r:id="rId3" imgW="1854000" imgH="660240" progId="Equation.3">
                  <p:embed/>
                </p:oleObj>
              </mc:Choice>
              <mc:Fallback>
                <p:oleObj name="数式" r:id="rId3" imgW="1854000" imgH="660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1600200"/>
                        <a:ext cx="3708400" cy="1320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81000" y="3055203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 fact, this should be easy, but as we have seen the “natural” variables of E are </a:t>
            </a:r>
            <a:r>
              <a:rPr lang="en-US" sz="2400" i="1" dirty="0" smtClean="0"/>
              <a:t>E=E(S,V,N)</a:t>
            </a:r>
            <a:r>
              <a:rPr lang="en-US" sz="2400" dirty="0" smtClean="0"/>
              <a:t> and </a:t>
            </a:r>
            <a:r>
              <a:rPr lang="en-US" sz="2400" i="1" dirty="0" smtClean="0"/>
              <a:t>S=S(E,V,N)</a:t>
            </a:r>
            <a:r>
              <a:rPr lang="en-US" sz="2400" dirty="0" smtClean="0"/>
              <a:t>.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3061856"/>
              </p:ext>
            </p:extLst>
          </p:nvPr>
        </p:nvGraphicFramePr>
        <p:xfrm>
          <a:off x="1346200" y="4114800"/>
          <a:ext cx="4419600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201" name="数式" r:id="rId5" imgW="2209680" imgH="939600" progId="Equation.3">
                  <p:embed/>
                </p:oleObj>
              </mc:Choice>
              <mc:Fallback>
                <p:oleObj name="数式" r:id="rId5" imgW="220968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6200" y="4114800"/>
                        <a:ext cx="4419600" cy="187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1543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628D4-A818-4AB7-BE60-DE93498ED04D}" type="datetime1">
              <a:rPr lang="en-US" smtClean="0"/>
              <a:t>4/27/2012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5334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Other useful thermodynamic derivatives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9768019"/>
              </p:ext>
            </p:extLst>
          </p:nvPr>
        </p:nvGraphicFramePr>
        <p:xfrm>
          <a:off x="914400" y="1295400"/>
          <a:ext cx="4591050" cy="3672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2207" name="数式" r:id="rId3" imgW="1714320" imgH="1371600" progId="Equation.3">
                  <p:embed/>
                </p:oleObj>
              </mc:Choice>
              <mc:Fallback>
                <p:oleObj name="数式" r:id="rId3" imgW="1714320" imgH="1371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1295400"/>
                        <a:ext cx="4591050" cy="36728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5234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2CA21-D9E5-4CA7-9C32-BDB7F8A136EF}" type="datetime1">
              <a:rPr lang="en-US" smtClean="0"/>
              <a:t>4/27/2012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4572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Fundamental principles of thermodynamics and statistical mechanics  -- continued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1752600"/>
            <a:ext cx="7315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connection between the macroscopic viewpoint of thermodynamics and the microscopic viewpoint of statistical mechanics was made by Boltzmann using the statistical properties of large systems.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0547459"/>
              </p:ext>
            </p:extLst>
          </p:nvPr>
        </p:nvGraphicFramePr>
        <p:xfrm>
          <a:off x="914400" y="3581400"/>
          <a:ext cx="6537325" cy="20828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4257" name="数式" r:id="rId3" imgW="2793960" imgH="888840" progId="Equation.3">
                  <p:embed/>
                </p:oleObj>
              </mc:Choice>
              <mc:Fallback>
                <p:oleObj name="数式" r:id="rId3" imgW="2793960" imgH="8888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581400"/>
                        <a:ext cx="6537325" cy="20828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851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116D-161B-45A8-A18C-B3C99BC0C846}" type="datetime1">
              <a:rPr lang="en-US" smtClean="0"/>
              <a:t>4/27/2012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37535" y="5701481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4/30– Laurence, </a:t>
            </a:r>
            <a:r>
              <a:rPr lang="en-US" sz="2400" dirty="0" err="1" smtClean="0"/>
              <a:t>Zac</a:t>
            </a:r>
            <a:r>
              <a:rPr lang="en-US" sz="2400" dirty="0" smtClean="0"/>
              <a:t>, Eric</a:t>
            </a:r>
          </a:p>
          <a:p>
            <a:r>
              <a:rPr lang="en-US" sz="2400" dirty="0" smtClean="0"/>
              <a:t>5/2  -- Kristen, Audrey, Griffin</a:t>
            </a:r>
          </a:p>
        </p:txBody>
      </p:sp>
      <p:pic>
        <p:nvPicPr>
          <p:cNvPr id="35123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69" t="27397" r="28360" b="5072"/>
          <a:stretch/>
        </p:blipFill>
        <p:spPr bwMode="auto">
          <a:xfrm>
            <a:off x="1600199" y="152400"/>
            <a:ext cx="5766619" cy="5531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ight Arrow 5"/>
          <p:cNvSpPr/>
          <p:nvPr/>
        </p:nvSpPr>
        <p:spPr>
          <a:xfrm>
            <a:off x="1328582" y="4572000"/>
            <a:ext cx="381000" cy="2286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7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D6A4-0A8F-432A-9BDB-726D55E16E3E}" type="datetime1">
              <a:rPr lang="en-US" smtClean="0"/>
              <a:t>4/27/2012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97305" y="228600"/>
            <a:ext cx="7315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Other examples of microstate analysis for both classical and quantum systems.</a:t>
            </a:r>
          </a:p>
          <a:p>
            <a:endParaRPr lang="en-US" sz="2400" dirty="0"/>
          </a:p>
          <a:p>
            <a:r>
              <a:rPr lang="en-US" sz="2400" dirty="0" smtClean="0"/>
              <a:t>For N particles moving according to the classical mechanical (Newton’s) laws of physics in d-dimensional space (d=1,2,3), </a:t>
            </a:r>
            <a:r>
              <a:rPr lang="en-US" sz="2400" dirty="0" err="1" smtClean="0"/>
              <a:t>Liouville’s</a:t>
            </a:r>
            <a:r>
              <a:rPr lang="en-US" sz="2400" dirty="0" smtClean="0"/>
              <a:t> theorem shows that phase space  </a:t>
            </a:r>
            <a:r>
              <a:rPr lang="en-US" sz="2400" dirty="0" err="1" smtClean="0"/>
              <a:t>d</a:t>
            </a:r>
            <a:r>
              <a:rPr lang="en-US" sz="2400" baseline="30000" dirty="0" err="1" smtClean="0"/>
              <a:t>dN</a:t>
            </a:r>
            <a:r>
              <a:rPr lang="en-US" sz="2400" dirty="0" err="1" smtClean="0"/>
              <a:t>r</a:t>
            </a:r>
            <a:r>
              <a:rPr lang="en-US" sz="2400" dirty="0" smtClean="0"/>
              <a:t> </a:t>
            </a:r>
            <a:r>
              <a:rPr lang="en-US" sz="2400" dirty="0" err="1" smtClean="0"/>
              <a:t>d</a:t>
            </a:r>
            <a:r>
              <a:rPr lang="en-US" sz="2400" baseline="30000" dirty="0" err="1" smtClean="0"/>
              <a:t>dN</a:t>
            </a:r>
            <a:r>
              <a:rPr lang="en-US" sz="2400" dirty="0" err="1" smtClean="0"/>
              <a:t>p</a:t>
            </a:r>
            <a:r>
              <a:rPr lang="en-US" sz="2400" dirty="0" smtClean="0"/>
              <a:t> spans all </a:t>
            </a:r>
            <a:r>
              <a:rPr lang="en-US" sz="2400" dirty="0" err="1" smtClean="0"/>
              <a:t>possibilites</a:t>
            </a:r>
            <a:r>
              <a:rPr lang="en-US" sz="2400" dirty="0" smtClean="0"/>
              <a:t>.  In order to count the number of microstates, it is useful to define:</a:t>
            </a:r>
          </a:p>
          <a:p>
            <a:endParaRPr lang="en-US" sz="2400" dirty="0" smtClean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5837911"/>
              </p:ext>
            </p:extLst>
          </p:nvPr>
        </p:nvGraphicFramePr>
        <p:xfrm>
          <a:off x="609600" y="3352800"/>
          <a:ext cx="7010400" cy="258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5278" name="数式" r:id="rId3" imgW="3860640" imgH="1473120" progId="Equation.3">
                  <p:embed/>
                </p:oleObj>
              </mc:Choice>
              <mc:Fallback>
                <p:oleObj name="数式" r:id="rId3" imgW="3860640" imgH="1473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3352800"/>
                        <a:ext cx="7010400" cy="2587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620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DF9C5-CFAF-4720-B3C8-E46CD0AE25EA}" type="datetime1">
              <a:rPr lang="en-US" smtClean="0"/>
              <a:t>4/27/2012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4572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Fundamental principles of thermodynamics and statistical mechanics  -- continued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1288197"/>
            <a:ext cx="75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Extending Boltzmann’s analysis of “</a:t>
            </a:r>
            <a:r>
              <a:rPr lang="en-US" sz="2400" dirty="0" err="1" smtClean="0"/>
              <a:t>microcanonical</a:t>
            </a:r>
            <a:r>
              <a:rPr lang="en-US" sz="2400" dirty="0" smtClean="0"/>
              <a:t>” ensemble where E is controlled to “canonical” ensemble where T is controlled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533400" y="2588567"/>
            <a:ext cx="7848600" cy="3583633"/>
            <a:chOff x="228600" y="2588567"/>
            <a:chExt cx="7848600" cy="3583633"/>
          </a:xfrm>
        </p:grpSpPr>
        <p:sp>
          <p:nvSpPr>
            <p:cNvPr id="9" name="TextBox 8"/>
            <p:cNvSpPr txBox="1"/>
            <p:nvPr/>
          </p:nvSpPr>
          <p:spPr>
            <a:xfrm>
              <a:off x="228600" y="2588567"/>
              <a:ext cx="7848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Canonical ensemble: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3505200"/>
              <a:ext cx="6781800" cy="2667000"/>
            </a:xfrm>
            <a:prstGeom prst="rect">
              <a:avLst/>
            </a:prstGeom>
            <a:pattFill prst="zigZag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733800" y="4495800"/>
              <a:ext cx="1143000" cy="685800"/>
            </a:xfrm>
            <a:prstGeom prst="rect">
              <a:avLst/>
            </a:prstGeom>
            <a:solidFill>
              <a:srgbClr val="CC00CC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524000" y="3810000"/>
              <a:ext cx="8382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 smtClean="0"/>
                <a:t>E</a:t>
              </a:r>
              <a:r>
                <a:rPr lang="en-US" sz="2400" b="1" baseline="-25000" dirty="0" err="1" smtClean="0"/>
                <a:t>b</a:t>
              </a:r>
              <a:endParaRPr lang="en-US" sz="2400" b="1" baseline="-25000" dirty="0" smtClean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962400" y="4572000"/>
              <a:ext cx="8382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 smtClean="0"/>
                <a:t>E</a:t>
              </a:r>
              <a:r>
                <a:rPr lang="en-US" sz="2400" b="1" baseline="-25000" dirty="0" err="1" smtClean="0"/>
                <a:t>s</a:t>
              </a:r>
              <a:endParaRPr lang="en-US" sz="2400" b="1" baseline="-25000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11776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0873B-F63A-4F27-B191-78123813B515}" type="datetime1">
              <a:rPr lang="en-US" smtClean="0"/>
              <a:t>4/27/2012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228600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Canonical ensemble (continued)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4254479"/>
              </p:ext>
            </p:extLst>
          </p:nvPr>
        </p:nvGraphicFramePr>
        <p:xfrm>
          <a:off x="779463" y="762000"/>
          <a:ext cx="7870825" cy="477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373" name="数式" r:id="rId3" imgW="2844720" imgH="1726920" progId="Equation.3">
                  <p:embed/>
                </p:oleObj>
              </mc:Choice>
              <mc:Fallback>
                <p:oleObj name="数式" r:id="rId3" imgW="2844720" imgH="17269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79463" y="762000"/>
                        <a:ext cx="7870825" cy="4778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206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97FA-9F59-416A-9BE2-7462B797EF72}" type="datetime1">
              <a:rPr lang="en-US" smtClean="0"/>
              <a:t>4/27/2012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228600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Canonical ensemble (continued)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5286952"/>
              </p:ext>
            </p:extLst>
          </p:nvPr>
        </p:nvGraphicFramePr>
        <p:xfrm>
          <a:off x="627063" y="838200"/>
          <a:ext cx="7870825" cy="196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419" name="数式" r:id="rId3" imgW="2844720" imgH="711000" progId="Equation.3">
                  <p:embed/>
                </p:oleObj>
              </mc:Choice>
              <mc:Fallback>
                <p:oleObj name="数式" r:id="rId3" imgW="2844720" imgH="711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7063" y="838200"/>
                        <a:ext cx="7870825" cy="1966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1601563"/>
              </p:ext>
            </p:extLst>
          </p:nvPr>
        </p:nvGraphicFramePr>
        <p:xfrm>
          <a:off x="381000" y="2743200"/>
          <a:ext cx="6394450" cy="189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420" name="数式" r:id="rId5" imgW="2311200" imgH="685800" progId="Equation.3">
                  <p:embed/>
                </p:oleObj>
              </mc:Choice>
              <mc:Fallback>
                <p:oleObj name="数式" r:id="rId5" imgW="23112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743200"/>
                        <a:ext cx="6394450" cy="1897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522288" y="4048125"/>
            <a:ext cx="6183312" cy="1971675"/>
            <a:chOff x="522288" y="4048125"/>
            <a:chExt cx="6183312" cy="1971675"/>
          </a:xfrm>
        </p:grpSpPr>
        <p:sp>
          <p:nvSpPr>
            <p:cNvPr id="9" name="Rectangle 8"/>
            <p:cNvSpPr/>
            <p:nvPr/>
          </p:nvSpPr>
          <p:spPr>
            <a:xfrm>
              <a:off x="1066800" y="5334000"/>
              <a:ext cx="2476500" cy="6858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00292760"/>
                </p:ext>
              </p:extLst>
            </p:nvPr>
          </p:nvGraphicFramePr>
          <p:xfrm>
            <a:off x="522288" y="4048125"/>
            <a:ext cx="6183312" cy="18954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0421" name="数式" r:id="rId7" imgW="2234880" imgH="685800" progId="Equation.3">
                    <p:embed/>
                  </p:oleObj>
                </mc:Choice>
                <mc:Fallback>
                  <p:oleObj name="数式" r:id="rId7" imgW="2234880" imgH="685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2288" y="4048125"/>
                          <a:ext cx="6183312" cy="18954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42770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EA852-4369-4AA6-8D06-F652E88949D9}" type="datetime1">
              <a:rPr lang="en-US" smtClean="0"/>
              <a:t>4/27/2012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716218"/>
              </p:ext>
            </p:extLst>
          </p:nvPr>
        </p:nvGraphicFramePr>
        <p:xfrm>
          <a:off x="792162" y="1143000"/>
          <a:ext cx="7589838" cy="2773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432" name="数式" r:id="rId3" imgW="2743200" imgH="1002960" progId="Equation.3">
                  <p:embed/>
                </p:oleObj>
              </mc:Choice>
              <mc:Fallback>
                <p:oleObj name="数式" r:id="rId3" imgW="2743200" imgH="1002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162" y="1143000"/>
                        <a:ext cx="7589838" cy="2773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609600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Canonical ensemble: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835538"/>
              </p:ext>
            </p:extLst>
          </p:nvPr>
        </p:nvGraphicFramePr>
        <p:xfrm>
          <a:off x="966788" y="4038600"/>
          <a:ext cx="6805612" cy="154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433" name="数式" r:id="rId5" imgW="2539800" imgH="558720" progId="Equation.3">
                  <p:embed/>
                </p:oleObj>
              </mc:Choice>
              <mc:Fallback>
                <p:oleObj name="数式" r:id="rId5" imgW="2539800" imgH="558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6788" y="4038600"/>
                        <a:ext cx="6805612" cy="154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615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943D-0C8C-4288-9250-AC17B18DCD01}" type="datetime1">
              <a:rPr lang="en-US" smtClean="0"/>
              <a:t>4/27/2012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152400"/>
            <a:ext cx="777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Canonical ensemble continued – average energy of system:</a:t>
            </a:r>
          </a:p>
          <a:p>
            <a:endParaRPr lang="en-US" sz="2400" dirty="0"/>
          </a:p>
          <a:p>
            <a:endParaRPr lang="en-US" sz="2400" dirty="0" smtClean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0779948"/>
              </p:ext>
            </p:extLst>
          </p:nvPr>
        </p:nvGraphicFramePr>
        <p:xfrm>
          <a:off x="350838" y="428625"/>
          <a:ext cx="6224587" cy="238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7337" name="数式" r:id="rId3" imgW="2323800" imgH="863280" progId="Equation.3">
                  <p:embed/>
                </p:oleObj>
              </mc:Choice>
              <mc:Fallback>
                <p:oleObj name="数式" r:id="rId3" imgW="232380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838" y="428625"/>
                        <a:ext cx="6224587" cy="2386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2667000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Heat capacity for canonical ensemble: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9703003"/>
              </p:ext>
            </p:extLst>
          </p:nvPr>
        </p:nvGraphicFramePr>
        <p:xfrm>
          <a:off x="1143000" y="3200400"/>
          <a:ext cx="6407150" cy="31247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7338" name="数式" r:id="rId5" imgW="3009600" imgH="1422360" progId="Equation.3">
                  <p:embed/>
                </p:oleObj>
              </mc:Choice>
              <mc:Fallback>
                <p:oleObj name="数式" r:id="rId5" imgW="3009600" imgH="1422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200400"/>
                        <a:ext cx="6407150" cy="31247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948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F8C0-9AFF-444D-9F50-92AB3A8B3BAB}" type="datetime1">
              <a:rPr lang="en-US" smtClean="0"/>
              <a:t>4/27/2012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4572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Fundamental principles of thermodynamics and statistical mechanics 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1217053"/>
              </p:ext>
            </p:extLst>
          </p:nvPr>
        </p:nvGraphicFramePr>
        <p:xfrm>
          <a:off x="540829" y="1658939"/>
          <a:ext cx="8222171" cy="222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8371" name="数式" r:id="rId3" imgW="3213000" imgH="876240" progId="Equation.3">
                  <p:embed/>
                </p:oleObj>
              </mc:Choice>
              <mc:Fallback>
                <p:oleObj name="数式" r:id="rId3" imgW="3213000" imgH="876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829" y="1658939"/>
                        <a:ext cx="8222171" cy="2227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041708"/>
              </p:ext>
            </p:extLst>
          </p:nvPr>
        </p:nvGraphicFramePr>
        <p:xfrm>
          <a:off x="227013" y="5181600"/>
          <a:ext cx="7173912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8372" name="数式" r:id="rId5" imgW="2082600" imgH="215640" progId="Equation.3">
                  <p:embed/>
                </p:oleObj>
              </mc:Choice>
              <mc:Fallback>
                <p:oleObj name="数式" r:id="rId5" imgW="20826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013" y="5181600"/>
                        <a:ext cx="7173912" cy="74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4076929"/>
              </p:ext>
            </p:extLst>
          </p:nvPr>
        </p:nvGraphicFramePr>
        <p:xfrm>
          <a:off x="533400" y="4038600"/>
          <a:ext cx="8116067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8373" name="数式" r:id="rId7" imgW="2705040" imgH="253800" progId="Equation.3">
                  <p:embed/>
                </p:oleObj>
              </mc:Choice>
              <mc:Fallback>
                <p:oleObj name="数式" r:id="rId7" imgW="2705040" imgH="253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038600"/>
                        <a:ext cx="8116067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150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70200-9CC7-4313-9055-E38A8BD9589B}" type="datetime1">
              <a:rPr lang="en-US" smtClean="0"/>
              <a:t>4/27/2012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4138640"/>
              </p:ext>
            </p:extLst>
          </p:nvPr>
        </p:nvGraphicFramePr>
        <p:xfrm>
          <a:off x="533400" y="1600200"/>
          <a:ext cx="5797584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3467" name="数式" r:id="rId3" imgW="2438280" imgH="799920" progId="Equation.3">
                  <p:embed/>
                </p:oleObj>
              </mc:Choice>
              <mc:Fallback>
                <p:oleObj name="数式" r:id="rId3" imgW="2438280" imgH="799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600200"/>
                        <a:ext cx="5797584" cy="190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424770"/>
              </p:ext>
            </p:extLst>
          </p:nvPr>
        </p:nvGraphicFramePr>
        <p:xfrm>
          <a:off x="457200" y="4191000"/>
          <a:ext cx="8077200" cy="205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2364"/>
                <a:gridCol w="2098759"/>
                <a:gridCol w="4036077"/>
              </a:tblGrid>
              <a:tr h="5143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Partition</a:t>
                      </a:r>
                      <a:r>
                        <a:rPr lang="en-US" baseline="0" dirty="0" smtClean="0"/>
                        <a:t> function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Thermodynamic potential</a:t>
                      </a:r>
                      <a:endParaRPr lang="en-US" dirty="0"/>
                    </a:p>
                  </a:txBody>
                  <a:tcPr/>
                </a:tc>
              </a:tr>
              <a:tr h="51435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Microcanonical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Symbol" pitchFamily="18" charset="2"/>
                        </a:rPr>
                        <a:t>W</a:t>
                      </a:r>
                      <a:r>
                        <a:rPr lang="en-US" dirty="0" smtClean="0"/>
                        <a:t>(E,V,N)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S(E,V,N)=k </a:t>
                      </a:r>
                      <a:r>
                        <a:rPr lang="en-US" dirty="0" err="1" smtClean="0"/>
                        <a:t>ln</a:t>
                      </a:r>
                      <a:r>
                        <a:rPr lang="en-US" dirty="0" smtClean="0"/>
                        <a:t>(</a:t>
                      </a:r>
                      <a:r>
                        <a:rPr lang="en-US" dirty="0" smtClean="0">
                          <a:latin typeface="Symbol" pitchFamily="18" charset="2"/>
                        </a:rPr>
                        <a:t>W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514350">
                <a:tc>
                  <a:txBody>
                    <a:bodyPr/>
                    <a:lstStyle/>
                    <a:p>
                      <a:r>
                        <a:rPr lang="en-US" dirty="0" smtClean="0"/>
                        <a:t>Canonical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Z(T,V,N)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F(T,V,N)=-</a:t>
                      </a:r>
                      <a:r>
                        <a:rPr lang="en-US" dirty="0" err="1" smtClean="0"/>
                        <a:t>kT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ln</a:t>
                      </a:r>
                      <a:r>
                        <a:rPr lang="en-US" dirty="0" smtClean="0"/>
                        <a:t>(Z)     F=E-TS</a:t>
                      </a:r>
                      <a:endParaRPr lang="en-US" dirty="0"/>
                    </a:p>
                  </a:txBody>
                  <a:tcPr/>
                </a:tc>
              </a:tr>
              <a:tr h="514350">
                <a:tc>
                  <a:txBody>
                    <a:bodyPr/>
                    <a:lstStyle/>
                    <a:p>
                      <a:r>
                        <a:rPr lang="en-US" dirty="0" smtClean="0"/>
                        <a:t>Grand canonical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Z</a:t>
                      </a:r>
                      <a:r>
                        <a:rPr lang="en-US" baseline="-25000" dirty="0" smtClean="0"/>
                        <a:t>G</a:t>
                      </a:r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T,V,</a:t>
                      </a:r>
                      <a:r>
                        <a:rPr lang="en-US" dirty="0" err="1" smtClean="0">
                          <a:latin typeface="Symbol" pitchFamily="18" charset="2"/>
                        </a:rPr>
                        <a:t>m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Symbol" pitchFamily="18" charset="2"/>
                        </a:rPr>
                        <a:t>W</a:t>
                      </a:r>
                      <a:r>
                        <a:rPr lang="en-US" baseline="-25000" dirty="0" err="1" smtClean="0"/>
                        <a:t>Landau</a:t>
                      </a:r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T,V,</a:t>
                      </a:r>
                      <a:r>
                        <a:rPr lang="en-US" dirty="0" err="1" smtClean="0">
                          <a:latin typeface="Symbol" pitchFamily="18" charset="2"/>
                        </a:rPr>
                        <a:t>m</a:t>
                      </a:r>
                      <a:r>
                        <a:rPr lang="en-US" dirty="0" smtClean="0"/>
                        <a:t>)=-</a:t>
                      </a:r>
                      <a:r>
                        <a:rPr lang="en-US" dirty="0" err="1" smtClean="0"/>
                        <a:t>kT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ln</a:t>
                      </a:r>
                      <a:r>
                        <a:rPr lang="en-US" dirty="0" smtClean="0"/>
                        <a:t>(Z</a:t>
                      </a:r>
                      <a:r>
                        <a:rPr lang="en-US" baseline="-25000" dirty="0" smtClean="0"/>
                        <a:t>G</a:t>
                      </a:r>
                      <a:r>
                        <a:rPr lang="en-US" dirty="0" smtClean="0"/>
                        <a:t>)       </a:t>
                      </a:r>
                      <a:r>
                        <a:rPr lang="en-US" dirty="0" err="1" smtClean="0">
                          <a:latin typeface="Symbol" pitchFamily="18" charset="2"/>
                        </a:rPr>
                        <a:t>W</a:t>
                      </a:r>
                      <a:r>
                        <a:rPr lang="en-US" baseline="-25000" dirty="0" err="1" smtClean="0"/>
                        <a:t>landau</a:t>
                      </a:r>
                      <a:r>
                        <a:rPr lang="en-US" baseline="0" dirty="0" smtClean="0"/>
                        <a:t>=F-</a:t>
                      </a:r>
                      <a:r>
                        <a:rPr lang="en-US" baseline="0" dirty="0" err="1" smtClean="0">
                          <a:latin typeface="Symbol" pitchFamily="18" charset="2"/>
                        </a:rPr>
                        <a:t>m</a:t>
                      </a:r>
                      <a:r>
                        <a:rPr lang="en-US" baseline="0" dirty="0" err="1" smtClean="0"/>
                        <a:t>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85800" y="4572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Fundamental principles of thermodynamics and statistical mechanics  -- continued</a:t>
            </a:r>
          </a:p>
        </p:txBody>
      </p:sp>
    </p:spTree>
    <p:extLst>
      <p:ext uri="{BB962C8B-B14F-4D97-AF65-F5344CB8AC3E}">
        <p14:creationId xmlns:p14="http://schemas.microsoft.com/office/powerpoint/2010/main" val="168847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20D4A-CF9A-4487-A704-BC959B5C51CD}" type="datetime1">
              <a:rPr lang="en-US" smtClean="0"/>
              <a:t>4/27/2012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19050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Statistics of non-interacting quantum particles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0355814"/>
              </p:ext>
            </p:extLst>
          </p:nvPr>
        </p:nvGraphicFramePr>
        <p:xfrm>
          <a:off x="990600" y="2514600"/>
          <a:ext cx="6029528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4503" name="数式" r:id="rId3" imgW="2489040" imgH="457200" progId="Equation.3">
                  <p:embed/>
                </p:oleObj>
              </mc:Choice>
              <mc:Fallback>
                <p:oleObj name="数式" r:id="rId3" imgW="24890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514600"/>
                        <a:ext cx="6029528" cy="105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9049389"/>
              </p:ext>
            </p:extLst>
          </p:nvPr>
        </p:nvGraphicFramePr>
        <p:xfrm>
          <a:off x="838200" y="3810000"/>
          <a:ext cx="7105650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4504" name="数式" r:id="rId5" imgW="2933640" imgH="457200" progId="Equation.3">
                  <p:embed/>
                </p:oleObj>
              </mc:Choice>
              <mc:Fallback>
                <p:oleObj name="数式" r:id="rId5" imgW="29336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810000"/>
                        <a:ext cx="7105650" cy="105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4009296"/>
              </p:ext>
            </p:extLst>
          </p:nvPr>
        </p:nvGraphicFramePr>
        <p:xfrm>
          <a:off x="685800" y="5105400"/>
          <a:ext cx="7704943" cy="1284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4505" name="数式" r:id="rId7" imgW="3429000" imgH="558720" progId="Equation.3">
                  <p:embed/>
                </p:oleObj>
              </mc:Choice>
              <mc:Fallback>
                <p:oleObj name="数式" r:id="rId7" imgW="3429000" imgH="558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5105400"/>
                        <a:ext cx="7704943" cy="1284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85800" y="4572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Fundamental principles of thermodynamics and statistical mechanics  -- continued</a:t>
            </a:r>
          </a:p>
        </p:txBody>
      </p:sp>
    </p:spTree>
    <p:extLst>
      <p:ext uri="{BB962C8B-B14F-4D97-AF65-F5344CB8AC3E}">
        <p14:creationId xmlns:p14="http://schemas.microsoft.com/office/powerpoint/2010/main" val="11329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8566-B60B-4DFA-A368-4EA8A636E892}" type="datetime1">
              <a:rPr lang="en-US" smtClean="0"/>
              <a:t>4/27/2012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29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5663009"/>
              </p:ext>
            </p:extLst>
          </p:nvPr>
        </p:nvGraphicFramePr>
        <p:xfrm>
          <a:off x="533400" y="457200"/>
          <a:ext cx="7705725" cy="1284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5520" name="数式" r:id="rId3" imgW="3429000" imgH="558720" progId="Equation.3">
                  <p:embed/>
                </p:oleObj>
              </mc:Choice>
              <mc:Fallback>
                <p:oleObj name="数式" r:id="rId3" imgW="3429000" imgH="558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57200"/>
                        <a:ext cx="7705725" cy="1284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7572222"/>
              </p:ext>
            </p:extLst>
          </p:nvPr>
        </p:nvGraphicFramePr>
        <p:xfrm>
          <a:off x="758825" y="1905000"/>
          <a:ext cx="5946775" cy="4550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5521" name="数式" r:id="rId5" imgW="2070000" imgH="1549080" progId="Equation.3">
                  <p:embed/>
                </p:oleObj>
              </mc:Choice>
              <mc:Fallback>
                <p:oleObj name="数式" r:id="rId5" imgW="2070000" imgH="1549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825" y="1905000"/>
                        <a:ext cx="5946775" cy="45503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080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90044-9E9C-496B-89F1-9CBD837FEE54}" type="datetime1">
              <a:rPr lang="en-US" smtClean="0"/>
              <a:t>4/27/2012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4572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Fundamental principles of thermodynamics and statistical mechanics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1981200"/>
            <a:ext cx="754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This course focused on “</a:t>
            </a:r>
            <a:r>
              <a:rPr lang="en-US" sz="2400" dirty="0" err="1" smtClean="0"/>
              <a:t>thermostatics</a:t>
            </a:r>
            <a:r>
              <a:rPr lang="en-US" sz="2400" dirty="0" smtClean="0"/>
              <a:t>” and statistical mechanics of systems in equilibrium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Thermal equilibrium </a:t>
            </a:r>
            <a:r>
              <a:rPr lang="en-US" sz="2400" dirty="0" smtClean="0">
                <a:sym typeface="Wingdings" pitchFamily="2" charset="2"/>
              </a:rPr>
              <a:t>fixed temperature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ym typeface="Wingdings" pitchFamily="2" charset="2"/>
              </a:rPr>
              <a:t>First law of thermodynamics</a:t>
            </a:r>
            <a:endParaRPr lang="en-US" sz="2400" dirty="0" smtClean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0030516"/>
              </p:ext>
            </p:extLst>
          </p:nvPr>
        </p:nvGraphicFramePr>
        <p:xfrm>
          <a:off x="1265239" y="3581401"/>
          <a:ext cx="3916361" cy="6174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898" name="数式" r:id="rId3" imgW="1371600" imgH="215640" progId="Equation.3">
                  <p:embed/>
                </p:oleObj>
              </mc:Choice>
              <mc:Fallback>
                <p:oleObj name="数式" r:id="rId3" imgW="1371600" imgH="215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5239" y="3581401"/>
                        <a:ext cx="3916361" cy="6174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8488047"/>
              </p:ext>
            </p:extLst>
          </p:nvPr>
        </p:nvGraphicFramePr>
        <p:xfrm>
          <a:off x="958850" y="4359275"/>
          <a:ext cx="6654800" cy="188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899" name="数式" r:id="rId5" imgW="3136680" imgH="888840" progId="Equation.3">
                  <p:embed/>
                </p:oleObj>
              </mc:Choice>
              <mc:Fallback>
                <p:oleObj name="数式" r:id="rId5" imgW="3136680" imgH="8888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8850" y="4359275"/>
                        <a:ext cx="6654800" cy="188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5523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65747" y="4373479"/>
            <a:ext cx="4724400" cy="1143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11EE-0200-4C59-AC0C-257DE7857440}" type="datetime1">
              <a:rPr lang="en-US" smtClean="0"/>
              <a:t>4/27/2012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65747" y="150167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Fermi particle case 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8638080"/>
              </p:ext>
            </p:extLst>
          </p:nvPr>
        </p:nvGraphicFramePr>
        <p:xfrm>
          <a:off x="685800" y="611832"/>
          <a:ext cx="4706938" cy="168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6560" name="数式" r:id="rId3" imgW="1638000" imgH="583920" progId="Equation.3">
                  <p:embed/>
                </p:oleObj>
              </mc:Choice>
              <mc:Fallback>
                <p:oleObj name="数式" r:id="rId3" imgW="1638000" imgH="583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611832"/>
                        <a:ext cx="4706938" cy="168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6232211"/>
              </p:ext>
            </p:extLst>
          </p:nvPr>
        </p:nvGraphicFramePr>
        <p:xfrm>
          <a:off x="3461084" y="32543"/>
          <a:ext cx="1422400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6561" name="数式" r:id="rId5" imgW="495000" imgH="241200" progId="Equation.3">
                  <p:embed/>
                </p:oleObj>
              </mc:Choice>
              <mc:Fallback>
                <p:oleObj name="数式" r:id="rId5" imgW="4950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1084" y="32543"/>
                        <a:ext cx="1422400" cy="696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8453487"/>
              </p:ext>
            </p:extLst>
          </p:nvPr>
        </p:nvGraphicFramePr>
        <p:xfrm>
          <a:off x="651375" y="2336800"/>
          <a:ext cx="6788151" cy="330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6562" name="数式" r:id="rId7" imgW="2361960" imgH="1143000" progId="Equation.3">
                  <p:embed/>
                </p:oleObj>
              </mc:Choice>
              <mc:Fallback>
                <p:oleObj name="数式" r:id="rId7" imgW="236196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375" y="2336800"/>
                        <a:ext cx="6788151" cy="330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0578182"/>
              </p:ext>
            </p:extLst>
          </p:nvPr>
        </p:nvGraphicFramePr>
        <p:xfrm>
          <a:off x="463550" y="5688013"/>
          <a:ext cx="7820025" cy="801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6563" name="数式" r:id="rId9" imgW="3365280" imgH="342720" progId="Equation.3">
                  <p:embed/>
                </p:oleObj>
              </mc:Choice>
              <mc:Fallback>
                <p:oleObj name="数式" r:id="rId9" imgW="3365280" imgH="3427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550" y="5688013"/>
                        <a:ext cx="7820025" cy="801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6910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29126" y="4686300"/>
            <a:ext cx="4724400" cy="1143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CFC97-265A-440F-BF76-2264F5234A5A}" type="datetime1">
              <a:rPr lang="en-US" smtClean="0"/>
              <a:t>4/27/2012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24135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Bose particle case 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3117262"/>
              </p:ext>
            </p:extLst>
          </p:nvPr>
        </p:nvGraphicFramePr>
        <p:xfrm>
          <a:off x="685800" y="685800"/>
          <a:ext cx="5826125" cy="20238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7581" name="数式" r:id="rId3" imgW="2425680" imgH="838080" progId="Equation.3">
                  <p:embed/>
                </p:oleObj>
              </mc:Choice>
              <mc:Fallback>
                <p:oleObj name="数式" r:id="rId3" imgW="242568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685800"/>
                        <a:ext cx="5826125" cy="20238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8347520"/>
              </p:ext>
            </p:extLst>
          </p:nvPr>
        </p:nvGraphicFramePr>
        <p:xfrm>
          <a:off x="3255963" y="0"/>
          <a:ext cx="2917825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7582" name="数式" r:id="rId5" imgW="1015920" imgH="241200" progId="Equation.3">
                  <p:embed/>
                </p:oleObj>
              </mc:Choice>
              <mc:Fallback>
                <p:oleObj name="数式" r:id="rId5" imgW="10159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5963" y="0"/>
                        <a:ext cx="2917825" cy="696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277"/>
              </p:ext>
            </p:extLst>
          </p:nvPr>
        </p:nvGraphicFramePr>
        <p:xfrm>
          <a:off x="581818" y="2555374"/>
          <a:ext cx="6532563" cy="330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7583" name="数式" r:id="rId7" imgW="2273040" imgH="1143000" progId="Equation.3">
                  <p:embed/>
                </p:oleObj>
              </mc:Choice>
              <mc:Fallback>
                <p:oleObj name="数式" r:id="rId7" imgW="227304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818" y="2555374"/>
                        <a:ext cx="6532563" cy="330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7006294"/>
              </p:ext>
            </p:extLst>
          </p:nvPr>
        </p:nvGraphicFramePr>
        <p:xfrm>
          <a:off x="495300" y="5780088"/>
          <a:ext cx="6286500" cy="801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7584" name="数式" r:id="rId9" imgW="2705040" imgH="342720" progId="Equation.3">
                  <p:embed/>
                </p:oleObj>
              </mc:Choice>
              <mc:Fallback>
                <p:oleObj name="数式" r:id="rId9" imgW="2705040" imgH="34272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5780088"/>
                        <a:ext cx="6286500" cy="801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185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8BD23-4B07-4114-9998-EC1823A1B793}" type="datetime1">
              <a:rPr lang="en-US" smtClean="0"/>
              <a:t>4/27/2012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00" y="1209764"/>
            <a:ext cx="716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Thermodynamic description of the equilibrium between two forms “phases” of a material under conditions of constant </a:t>
            </a:r>
            <a:r>
              <a:rPr lang="en-US" sz="2400" i="1" dirty="0" smtClean="0"/>
              <a:t>T</a:t>
            </a:r>
            <a:r>
              <a:rPr lang="en-US" sz="2400" dirty="0" smtClean="0"/>
              <a:t> and </a:t>
            </a:r>
            <a:r>
              <a:rPr lang="en-US" sz="2400" i="1" dirty="0" smtClean="0"/>
              <a:t>P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6397405"/>
              </p:ext>
            </p:extLst>
          </p:nvPr>
        </p:nvGraphicFramePr>
        <p:xfrm>
          <a:off x="1447800" y="2438400"/>
          <a:ext cx="6578600" cy="40612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8582" name="数式" r:id="rId3" imgW="2489040" imgH="1536480" progId="Equation.3">
                  <p:embed/>
                </p:oleObj>
              </mc:Choice>
              <mc:Fallback>
                <p:oleObj name="数式" r:id="rId3" imgW="2489040" imgH="1536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47800" y="2438400"/>
                        <a:ext cx="6578600" cy="40612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5800" y="4572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Fundamental principles of thermodynamics and statistical mechanics  -- continued</a:t>
            </a:r>
          </a:p>
        </p:txBody>
      </p:sp>
    </p:spTree>
    <p:extLst>
      <p:ext uri="{BB962C8B-B14F-4D97-AF65-F5344CB8AC3E}">
        <p14:creationId xmlns:p14="http://schemas.microsoft.com/office/powerpoint/2010/main" val="318637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814A-631E-4C07-A126-EA97269BD59F}" type="datetime1">
              <a:rPr lang="en-US" smtClean="0"/>
              <a:t>4/27/2012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33</a:t>
            </a:fld>
            <a:endParaRPr lang="en-US"/>
          </a:p>
        </p:txBody>
      </p:sp>
      <p:pic>
        <p:nvPicPr>
          <p:cNvPr id="22221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00" t="45395" r="18600" b="16279"/>
          <a:stretch/>
        </p:blipFill>
        <p:spPr bwMode="auto">
          <a:xfrm>
            <a:off x="304800" y="1871431"/>
            <a:ext cx="5998464" cy="376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66800" y="833735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Example of phase diagram :</a:t>
            </a:r>
          </a:p>
        </p:txBody>
      </p:sp>
    </p:spTree>
    <p:extLst>
      <p:ext uri="{BB962C8B-B14F-4D97-AF65-F5344CB8AC3E}">
        <p14:creationId xmlns:p14="http://schemas.microsoft.com/office/powerpoint/2010/main" val="168660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066800" y="5029200"/>
            <a:ext cx="2362200" cy="914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BE66C-6B41-489B-994B-6A92F7FD76B8}" type="datetime1">
              <a:rPr lang="en-US" smtClean="0"/>
              <a:t>4/27/2012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34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3448784"/>
              </p:ext>
            </p:extLst>
          </p:nvPr>
        </p:nvGraphicFramePr>
        <p:xfrm>
          <a:off x="542925" y="769937"/>
          <a:ext cx="8220075" cy="524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06" name="数式" r:id="rId3" imgW="3263760" imgH="2082600" progId="Equation.3">
                  <p:embed/>
                </p:oleObj>
              </mc:Choice>
              <mc:Fallback>
                <p:oleObj name="数式" r:id="rId3" imgW="3263760" imgH="20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" y="769937"/>
                        <a:ext cx="8220075" cy="5249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467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10163-E767-45D7-9015-4A11609A870C}" type="datetime1">
              <a:rPr lang="en-US" smtClean="0"/>
              <a:t>4/27/2012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1089630"/>
            <a:ext cx="7239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van der Waals equation of state</a:t>
            </a:r>
          </a:p>
          <a:p>
            <a:pPr lvl="1"/>
            <a:r>
              <a:rPr lang="en-US" sz="2400" dirty="0" smtClean="0"/>
              <a:t>-- More realistic than the ideal gas law; contains some of the correct attributes for liquid-gas phase transitions.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1201429"/>
              </p:ext>
            </p:extLst>
          </p:nvPr>
        </p:nvGraphicFramePr>
        <p:xfrm>
          <a:off x="457200" y="2667000"/>
          <a:ext cx="7002462" cy="16792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34" name="数式" r:id="rId3" imgW="3759120" imgH="927000" progId="Equation.3">
                  <p:embed/>
                </p:oleObj>
              </mc:Choice>
              <mc:Fallback>
                <p:oleObj name="数式" r:id="rId3" imgW="3759120" imgH="927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2667000"/>
                        <a:ext cx="7002462" cy="16792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9463382"/>
              </p:ext>
            </p:extLst>
          </p:nvPr>
        </p:nvGraphicFramePr>
        <p:xfrm>
          <a:off x="762000" y="4343400"/>
          <a:ext cx="5513387" cy="205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35" name="数式" r:id="rId5" imgW="3098520" imgH="1155600" progId="Equation.3">
                  <p:embed/>
                </p:oleObj>
              </mc:Choice>
              <mc:Fallback>
                <p:oleObj name="数式" r:id="rId5" imgW="3098520" imgH="1155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343400"/>
                        <a:ext cx="5513387" cy="205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85800" y="4572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Examples of systems studied using STP principles</a:t>
            </a: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26544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BFB23-FFEE-4DE0-BED3-95134E55FEAE}" type="datetime1">
              <a:rPr lang="en-US" smtClean="0"/>
              <a:t>4/27/2012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8200" y="3810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Summary of results for classical fluid with pair potential: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5378730"/>
              </p:ext>
            </p:extLst>
          </p:nvPr>
        </p:nvGraphicFramePr>
        <p:xfrm>
          <a:off x="109537" y="1143000"/>
          <a:ext cx="8958263" cy="247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58" name="数式" r:id="rId3" imgW="3860640" imgH="1066680" progId="Equation.3">
                  <p:embed/>
                </p:oleObj>
              </mc:Choice>
              <mc:Fallback>
                <p:oleObj name="数式" r:id="rId3" imgW="3860640" imgH="1066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537" y="1143000"/>
                        <a:ext cx="8958263" cy="2473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8311539"/>
              </p:ext>
            </p:extLst>
          </p:nvPr>
        </p:nvGraphicFramePr>
        <p:xfrm>
          <a:off x="228600" y="3136900"/>
          <a:ext cx="5006975" cy="250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59" name="数式" r:id="rId5" imgW="2108160" imgH="1054080" progId="Equation.3">
                  <p:embed/>
                </p:oleObj>
              </mc:Choice>
              <mc:Fallback>
                <p:oleObj name="数式" r:id="rId5" imgW="2108160" imgH="1054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136900"/>
                        <a:ext cx="5006975" cy="2501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8015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62199-C796-4E3B-951F-C18C5F3B8EC6}" type="datetime1">
              <a:rPr lang="en-US" smtClean="0"/>
              <a:t>4/27/2012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00" t="36755" r="38500" b="15961"/>
          <a:stretch/>
        </p:blipFill>
        <p:spPr bwMode="auto">
          <a:xfrm>
            <a:off x="5638800" y="2438400"/>
            <a:ext cx="3124200" cy="3873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006086"/>
              </p:ext>
            </p:extLst>
          </p:nvPr>
        </p:nvGraphicFramePr>
        <p:xfrm>
          <a:off x="533400" y="1676400"/>
          <a:ext cx="8070148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00" name="数式" r:id="rId4" imgW="3327120" imgH="1015920" progId="Equation.3">
                  <p:embed/>
                </p:oleObj>
              </mc:Choice>
              <mc:Fallback>
                <p:oleObj name="数式" r:id="rId4" imgW="3327120" imgH="1015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676400"/>
                        <a:ext cx="8070148" cy="246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381000"/>
            <a:ext cx="701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Thermodynamic process  -- WORK</a:t>
            </a:r>
          </a:p>
          <a:p>
            <a:r>
              <a:rPr lang="en-US" dirty="0"/>
              <a:t> </a:t>
            </a:r>
            <a:r>
              <a:rPr lang="en-US" dirty="0" smtClean="0"/>
              <a:t>             </a:t>
            </a:r>
            <a:r>
              <a:rPr lang="en-US" sz="2400" dirty="0" smtClean="0"/>
              <a:t>various sign conventions  !!!#$#!!!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2909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4108E-DA4E-4767-9172-EB547D643E1E}" type="datetime1">
              <a:rPr lang="en-US" smtClean="0"/>
              <a:t>4/27/2012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371600" y="96444"/>
            <a:ext cx="670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First law of thermodynamics</a:t>
            </a:r>
            <a:endParaRPr lang="en-US" sz="3200" b="1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4057451"/>
              </p:ext>
            </p:extLst>
          </p:nvPr>
        </p:nvGraphicFramePr>
        <p:xfrm>
          <a:off x="719138" y="1174750"/>
          <a:ext cx="7662862" cy="257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29" name="数式" r:id="rId3" imgW="2006280" imgH="672840" progId="Equation.3">
                  <p:embed/>
                </p:oleObj>
              </mc:Choice>
              <mc:Fallback>
                <p:oleObj name="数式" r:id="rId3" imgW="2006280" imgH="672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138" y="1174750"/>
                        <a:ext cx="7662862" cy="2574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2057400" y="3886200"/>
            <a:ext cx="4023360" cy="2377440"/>
            <a:chOff x="457200" y="1066800"/>
            <a:chExt cx="8046720" cy="4754880"/>
          </a:xfrm>
        </p:grpSpPr>
        <p:sp>
          <p:nvSpPr>
            <p:cNvPr id="10" name="Rectangle 9"/>
            <p:cNvSpPr>
              <a:spLocks noChangeAspect="1"/>
            </p:cNvSpPr>
            <p:nvPr/>
          </p:nvSpPr>
          <p:spPr>
            <a:xfrm>
              <a:off x="457200" y="1066800"/>
              <a:ext cx="8046720" cy="4754880"/>
            </a:xfrm>
            <a:prstGeom prst="rect">
              <a:avLst/>
            </a:prstGeom>
            <a:pattFill prst="wave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200400" y="2362200"/>
              <a:ext cx="3048000" cy="2057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429000" y="3059863"/>
              <a:ext cx="2667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System of study</a:t>
              </a:r>
              <a:endParaRPr lang="en-US" sz="24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714500" y="4800600"/>
              <a:ext cx="6019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Controlling medium</a:t>
              </a:r>
              <a:endParaRPr lang="en-US" sz="2400" b="1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2362200" y="4609237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FF0000"/>
                </a:solidFill>
              </a:rPr>
              <a:t>W</a:t>
            </a:r>
            <a:endParaRPr lang="en-US" sz="3200" b="1" i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86400" y="4114800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FF0000"/>
                </a:solidFill>
              </a:rPr>
              <a:t>Q</a:t>
            </a:r>
            <a:endParaRPr lang="en-US" sz="3200" b="1" i="1" dirty="0">
              <a:solidFill>
                <a:srgbClr val="FF0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873829" y="4901624"/>
            <a:ext cx="533400" cy="1"/>
          </a:xfrm>
          <a:prstGeom prst="straightConnector1">
            <a:avLst/>
          </a:prstGeom>
          <a:ln w="508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4953000" y="4533900"/>
            <a:ext cx="609600" cy="464248"/>
          </a:xfrm>
          <a:prstGeom prst="straightConnector1">
            <a:avLst/>
          </a:prstGeom>
          <a:ln w="508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324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BDD5-8394-4D13-9254-CE59EF95C5A8}" type="datetime1">
              <a:rPr lang="en-US" smtClean="0"/>
              <a:t>4/27/2012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4572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Fundamental principles of thermodynamics and statistical mechanics 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5850171"/>
              </p:ext>
            </p:extLst>
          </p:nvPr>
        </p:nvGraphicFramePr>
        <p:xfrm>
          <a:off x="3200400" y="2438400"/>
          <a:ext cx="1409700" cy="950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990" name="数式" r:id="rId3" imgW="583920" imgH="393480" progId="Equation.3">
                  <p:embed/>
                </p:oleObj>
              </mc:Choice>
              <mc:Fallback>
                <p:oleObj name="数式" r:id="rId3" imgW="58392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438400"/>
                        <a:ext cx="1409700" cy="950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5800" y="1600200"/>
            <a:ext cx="784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From the analysis of the Carnot cycle, a new state variable – S = entropy was analyzed.   For a “reversible” process this is defined by: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400" y="3371671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In terms of S, the differential form of the first law of thermodynamics becomes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3298627"/>
              </p:ext>
            </p:extLst>
          </p:nvPr>
        </p:nvGraphicFramePr>
        <p:xfrm>
          <a:off x="1031875" y="4343400"/>
          <a:ext cx="5864225" cy="68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991" name="数式" r:id="rId5" imgW="1752480" imgH="203040" progId="Equation.3">
                  <p:embed/>
                </p:oleObj>
              </mc:Choice>
              <mc:Fallback>
                <p:oleObj name="数式" r:id="rId5" imgW="1752480" imgH="2030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1875" y="4343400"/>
                        <a:ext cx="5864225" cy="681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0104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11A4B-E965-4C39-B3B7-874BE8FF7A54}" type="datetime1">
              <a:rPr lang="en-US" smtClean="0"/>
              <a:t>4/27/2012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1447800"/>
            <a:ext cx="66294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Second law of thermodynamics</a:t>
            </a:r>
          </a:p>
          <a:p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Kelvin-Planck: It is impossible to construct an engine which, operation in a cycle, will produce no other effect than the extraction of energy from a reservoir and the performance of an equivalent amount of work.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err="1" smtClean="0"/>
              <a:t>Clausius</a:t>
            </a:r>
            <a:r>
              <a:rPr lang="en-US" sz="2400" dirty="0" smtClean="0"/>
              <a:t>: No process is possible whose sole result is cooling a colder body and heating a hotter body.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err="1" smtClean="0"/>
              <a:t>Gould-Tobochnik:There</a:t>
            </a:r>
            <a:r>
              <a:rPr lang="en-US" sz="2400" dirty="0" smtClean="0"/>
              <a:t> exists an additive function of state known as the entropy S that can never decrease in an isolated system.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4572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Fundamental principles of thermodynamics and statistical mechanics  -- continued</a:t>
            </a:r>
          </a:p>
        </p:txBody>
      </p:sp>
    </p:spTree>
    <p:extLst>
      <p:ext uri="{BB962C8B-B14F-4D97-AF65-F5344CB8AC3E}">
        <p14:creationId xmlns:p14="http://schemas.microsoft.com/office/powerpoint/2010/main" val="164263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6A7F3-91AA-4E50-87F5-3A90506C297D}" type="datetime1">
              <a:rPr lang="en-US" smtClean="0"/>
              <a:t>4/27/2012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8200" y="1288197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Variables and functions: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8334678"/>
              </p:ext>
            </p:extLst>
          </p:nvPr>
        </p:nvGraphicFramePr>
        <p:xfrm>
          <a:off x="1811338" y="1698625"/>
          <a:ext cx="4251325" cy="432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4020" name="数式" r:id="rId3" imgW="1587240" imgH="1574640" progId="Equation.3">
                  <p:embed/>
                </p:oleObj>
              </mc:Choice>
              <mc:Fallback>
                <p:oleObj name="数式" r:id="rId3" imgW="1587240" imgH="1574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11338" y="1698625"/>
                        <a:ext cx="4251325" cy="4321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5800" y="4572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Fundamental principles of thermodynamics and statistical mechanics  -- continued</a:t>
            </a:r>
          </a:p>
        </p:txBody>
      </p:sp>
    </p:spTree>
    <p:extLst>
      <p:ext uri="{BB962C8B-B14F-4D97-AF65-F5344CB8AC3E}">
        <p14:creationId xmlns:p14="http://schemas.microsoft.com/office/powerpoint/2010/main" val="184325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C029-45D7-40DB-8DB7-1D5E755D18E5}" type="datetime1">
              <a:rPr lang="en-US" smtClean="0"/>
              <a:t>4/27/2012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33175"/>
              </p:ext>
            </p:extLst>
          </p:nvPr>
        </p:nvGraphicFramePr>
        <p:xfrm>
          <a:off x="992187" y="1312260"/>
          <a:ext cx="5332413" cy="29958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6087" name="数式" r:id="rId3" imgW="2425680" imgH="1371600" progId="Equation.3">
                  <p:embed/>
                </p:oleObj>
              </mc:Choice>
              <mc:Fallback>
                <p:oleObj name="数式" r:id="rId3" imgW="2425680" imgH="1371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2187" y="1312260"/>
                        <a:ext cx="5332413" cy="29958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5800" y="4572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Fundamental principles of thermodynamics and statistical mechanics  -- continued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5801674"/>
              </p:ext>
            </p:extLst>
          </p:nvPr>
        </p:nvGraphicFramePr>
        <p:xfrm>
          <a:off x="838200" y="4343400"/>
          <a:ext cx="7467600" cy="20895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6088" name="数式" r:id="rId5" imgW="3962160" imgH="1079280" progId="Equation.3">
                  <p:embed/>
                </p:oleObj>
              </mc:Choice>
              <mc:Fallback>
                <p:oleObj name="数式" r:id="rId5" imgW="3962160" imgH="10792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343400"/>
                        <a:ext cx="7467600" cy="20895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063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50800">
          <a:tailEnd type="triangl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21725</TotalTime>
  <Words>1040</Words>
  <Application>Microsoft Office PowerPoint</Application>
  <PresentationFormat>On-screen Show (4:3)</PresentationFormat>
  <Paragraphs>208</Paragraphs>
  <Slides>36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39" baseType="lpstr">
      <vt:lpstr>Office Theme</vt:lpstr>
      <vt:lpstr>数式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WFU2011</cp:lastModifiedBy>
  <cp:revision>1119</cp:revision>
  <cp:lastPrinted>2012-04-27T15:32:26Z</cp:lastPrinted>
  <dcterms:created xsi:type="dcterms:W3CDTF">2012-01-10T18:32:24Z</dcterms:created>
  <dcterms:modified xsi:type="dcterms:W3CDTF">2012-04-27T15:33:39Z</dcterms:modified>
</cp:coreProperties>
</file>