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7" r:id="rId2"/>
    <p:sldId id="283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67" d="100"/>
          <a:sy n="67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070FD-CC2F-49DC-937B-54A5FFA27C60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B6F4-9415-46D4-ACBB-2015AFA608AA}" type="datetime1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95D7-5010-46B2-8881-A0E0390C9D89}" type="datetime1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9A872-A201-4751-90F9-DD21E07EE678}" type="datetime1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0F9D-CA76-4136-9588-1D5FC3E53EB6}" type="datetime1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0C3D-8208-4952-B38C-B5CB925744BC}" type="datetime1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F6FB-F407-49A3-A040-5BF65A81543D}" type="datetime1">
              <a:rPr lang="en-US" smtClean="0"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6D84-929A-4B03-8B8A-179E84CAAB32}" type="datetime1">
              <a:rPr lang="en-US" smtClean="0"/>
              <a:t>1/25/2012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3190-AE16-4828-A025-646D571E0990}" type="datetime1">
              <a:rPr lang="en-US" smtClean="0"/>
              <a:t>1/25/2012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EE05-BB39-4DBE-848D-FF23DE75FC67}" type="datetime1">
              <a:rPr lang="en-US" smtClean="0"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321D-487A-477E-80F4-0857D530C27A}" type="datetime1">
              <a:rPr lang="en-US" smtClean="0"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7244-5415-4B9B-A8FB-F817FC14ABCD}" type="datetime1">
              <a:rPr lang="en-US" smtClean="0"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4D8C7-780B-4CFB-98A2-9728694E9BEC}" type="datetime1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6.wmf"/><Relationship Id="rId3" Type="http://schemas.openxmlformats.org/officeDocument/2006/relationships/image" Target="../media/image21.png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2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5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4.wmf"/><Relationship Id="rId3" Type="http://schemas.openxmlformats.org/officeDocument/2006/relationships/oleObject" Target="../embeddings/oleObject9.bin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3.wmf"/><Relationship Id="rId5" Type="http://schemas.openxmlformats.org/officeDocument/2006/relationships/image" Target="../media/image3.png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10.wmf"/><Relationship Id="rId9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0.wmf"/><Relationship Id="rId3" Type="http://schemas.openxmlformats.org/officeDocument/2006/relationships/image" Target="../media/image15.png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iesel_cycle" TargetMode="Externa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D68A-CACC-4262-B45A-D835C7FDF2D2}" type="datetime1">
              <a:rPr lang="en-US" smtClean="0"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1115" y="304800"/>
            <a:ext cx="77724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4</a:t>
            </a:r>
          </a:p>
          <a:p>
            <a:pPr algn="ctr"/>
            <a:endParaRPr lang="en-US" sz="2000" b="1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First law of thermodynamics  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/>
              <a:t>Some examples for ideal gas systems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/>
              <a:t>Some cyclic processes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/>
              <a:t>Efficiency of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Carnot cycle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/>
              <a:t>Efficiency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/>
              <a:t>Entropy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Second law of thermodynamics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EE05-BB39-4DBE-848D-FF23DE75FC67}" type="datetime1">
              <a:rPr lang="en-US" smtClean="0"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95" t="26180" r="22151" b="6711"/>
          <a:stretch/>
        </p:blipFill>
        <p:spPr bwMode="auto">
          <a:xfrm>
            <a:off x="0" y="838200"/>
            <a:ext cx="4898572" cy="5497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200" y="2286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Diesel cycle continued:</a:t>
            </a:r>
            <a:endParaRPr lang="en-US" sz="2400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900394"/>
              </p:ext>
            </p:extLst>
          </p:nvPr>
        </p:nvGraphicFramePr>
        <p:xfrm>
          <a:off x="5105400" y="685800"/>
          <a:ext cx="3576637" cy="621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2" name="数式" r:id="rId4" imgW="2412720" imgH="419040" progId="Equation.3">
                  <p:embed/>
                </p:oleObj>
              </mc:Choice>
              <mc:Fallback>
                <p:oleObj name="数式" r:id="rId4" imgW="241272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685800"/>
                        <a:ext cx="3576637" cy="6214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181303"/>
              </p:ext>
            </p:extLst>
          </p:nvPr>
        </p:nvGraphicFramePr>
        <p:xfrm>
          <a:off x="5105400" y="1371600"/>
          <a:ext cx="3800475" cy="1431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3" name="数式" r:id="rId6" imgW="2412720" imgH="863280" progId="Equation.3">
                  <p:embed/>
                </p:oleObj>
              </mc:Choice>
              <mc:Fallback>
                <p:oleObj name="数式" r:id="rId6" imgW="2412720" imgH="8632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371600"/>
                        <a:ext cx="3800475" cy="14319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877126"/>
              </p:ext>
            </p:extLst>
          </p:nvPr>
        </p:nvGraphicFramePr>
        <p:xfrm>
          <a:off x="5029200" y="2819400"/>
          <a:ext cx="4067175" cy="695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4" name="数式" r:id="rId8" imgW="2450880" imgH="419040" progId="Equation.3">
                  <p:embed/>
                </p:oleObj>
              </mc:Choice>
              <mc:Fallback>
                <p:oleObj name="数式" r:id="rId8" imgW="245088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819400"/>
                        <a:ext cx="4067175" cy="6955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098893"/>
              </p:ext>
            </p:extLst>
          </p:nvPr>
        </p:nvGraphicFramePr>
        <p:xfrm>
          <a:off x="5251450" y="3657600"/>
          <a:ext cx="3587750" cy="657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5" name="数式" r:id="rId10" imgW="2286000" imgH="419040" progId="Equation.3">
                  <p:embed/>
                </p:oleObj>
              </mc:Choice>
              <mc:Fallback>
                <p:oleObj name="数式" r:id="rId10" imgW="2286000" imgH="419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1450" y="3657600"/>
                        <a:ext cx="3587750" cy="6579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276772"/>
              </p:ext>
            </p:extLst>
          </p:nvPr>
        </p:nvGraphicFramePr>
        <p:xfrm>
          <a:off x="5943600" y="4419600"/>
          <a:ext cx="2052637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6" name="数式" r:id="rId12" imgW="1307880" imgH="431640" progId="Equation.3">
                  <p:embed/>
                </p:oleObj>
              </mc:Choice>
              <mc:Fallback>
                <p:oleObj name="数式" r:id="rId12" imgW="130788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419600"/>
                        <a:ext cx="2052637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890800"/>
              </p:ext>
            </p:extLst>
          </p:nvPr>
        </p:nvGraphicFramePr>
        <p:xfrm>
          <a:off x="5627688" y="5029200"/>
          <a:ext cx="2989262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7" name="数式" r:id="rId14" imgW="1904760" imgH="901440" progId="Equation.3">
                  <p:embed/>
                </p:oleObj>
              </mc:Choice>
              <mc:Fallback>
                <p:oleObj name="数式" r:id="rId14" imgW="1904760" imgH="9014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7688" y="5029200"/>
                        <a:ext cx="2989262" cy="141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498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EE05-BB39-4DBE-848D-FF23DE75FC67}" type="datetime1">
              <a:rPr lang="en-US" smtClean="0"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Comparison of Otto and Diesel cycle efficiencies: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57200" y="12192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Otto cycle:</a:t>
            </a:r>
            <a:endParaRPr lang="en-US" sz="2400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410928"/>
              </p:ext>
            </p:extLst>
          </p:nvPr>
        </p:nvGraphicFramePr>
        <p:xfrm>
          <a:off x="685800" y="1717675"/>
          <a:ext cx="1843087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4" name="数式" r:id="rId3" imgW="914400" imgH="507960" progId="Equation.3">
                  <p:embed/>
                </p:oleObj>
              </mc:Choice>
              <mc:Fallback>
                <p:oleObj name="数式" r:id="rId3" imgW="914400" imgH="5079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717675"/>
                        <a:ext cx="1843087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4038600"/>
            <a:ext cx="2133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Diesel cycle:</a:t>
            </a:r>
            <a:endParaRPr lang="en-US" sz="2400" dirty="0" smtClean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46745"/>
              </p:ext>
            </p:extLst>
          </p:nvPr>
        </p:nvGraphicFramePr>
        <p:xfrm>
          <a:off x="820738" y="4495800"/>
          <a:ext cx="2989262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5" name="数式" r:id="rId5" imgW="1904760" imgH="901440" progId="Equation.3">
                  <p:embed/>
                </p:oleObj>
              </mc:Choice>
              <mc:Fallback>
                <p:oleObj name="数式" r:id="rId5" imgW="1904760" imgH="9014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4495800"/>
                        <a:ext cx="2989262" cy="141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638800" y="10668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Suppose </a:t>
            </a:r>
            <a:endParaRPr lang="en-US" sz="2400" dirty="0" smtClean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8830556"/>
              </p:ext>
            </p:extLst>
          </p:nvPr>
        </p:nvGraphicFramePr>
        <p:xfrm>
          <a:off x="5410200" y="1705782"/>
          <a:ext cx="3409950" cy="2485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6" name="数式" r:id="rId7" imgW="1498320" imgH="1091880" progId="Equation.3">
                  <p:embed/>
                </p:oleObj>
              </mc:Choice>
              <mc:Fallback>
                <p:oleObj name="数式" r:id="rId7" imgW="1498320" imgH="1091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10200" y="1705782"/>
                        <a:ext cx="3409950" cy="24852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719170"/>
              </p:ext>
            </p:extLst>
          </p:nvPr>
        </p:nvGraphicFramePr>
        <p:xfrm>
          <a:off x="5873750" y="4648200"/>
          <a:ext cx="158750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7" name="数式" r:id="rId9" imgW="787320" imgH="457200" progId="Equation.3">
                  <p:embed/>
                </p:oleObj>
              </mc:Choice>
              <mc:Fallback>
                <p:oleObj name="数式" r:id="rId9" imgW="78732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0" y="4648200"/>
                        <a:ext cx="1587500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032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D59-E7A4-4E63-9190-6FC5F84B3977}" type="datetime1">
              <a:rPr lang="en-US" smtClean="0"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152400"/>
            <a:ext cx="7620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Summary --</a:t>
            </a:r>
          </a:p>
          <a:p>
            <a:r>
              <a:rPr lang="en-US" sz="2400" dirty="0" smtClean="0"/>
              <a:t>        Definition </a:t>
            </a:r>
            <a:r>
              <a:rPr lang="en-US" sz="2400" dirty="0" smtClean="0"/>
              <a:t>of entropy for a reversible process: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3146386"/>
              </p:ext>
            </p:extLst>
          </p:nvPr>
        </p:nvGraphicFramePr>
        <p:xfrm>
          <a:off x="838200" y="838200"/>
          <a:ext cx="1954213" cy="1316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6" name="数式" r:id="rId3" imgW="583920" imgH="393480" progId="Equation.3">
                  <p:embed/>
                </p:oleObj>
              </mc:Choice>
              <mc:Fallback>
                <p:oleObj name="数式" r:id="rId3" imgW="5839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838200"/>
                        <a:ext cx="1954213" cy="13169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85800" y="19812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First law of thermodynamics expressed in terms of entropy:</a:t>
            </a:r>
            <a:endParaRPr lang="en-US" sz="2400" dirty="0" smtClean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766699"/>
              </p:ext>
            </p:extLst>
          </p:nvPr>
        </p:nvGraphicFramePr>
        <p:xfrm>
          <a:off x="914400" y="2471440"/>
          <a:ext cx="5948363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7" name="数式" r:id="rId5" imgW="1777680" imgH="203040" progId="Equation.3">
                  <p:embed/>
                </p:oleObj>
              </mc:Choice>
              <mc:Fallback>
                <p:oleObj name="数式" r:id="rId5" imgW="177768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471440"/>
                        <a:ext cx="5948363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382843"/>
              </p:ext>
            </p:extLst>
          </p:nvPr>
        </p:nvGraphicFramePr>
        <p:xfrm>
          <a:off x="914400" y="3352800"/>
          <a:ext cx="5991225" cy="280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8" name="数式" r:id="rId7" imgW="1790640" imgH="838080" progId="Equation.3">
                  <p:embed/>
                </p:oleObj>
              </mc:Choice>
              <mc:Fallback>
                <p:oleObj name="数式" r:id="rId7" imgW="1790640" imgH="8380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352800"/>
                        <a:ext cx="5991225" cy="280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014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6751-8B68-4B9F-B269-FEF67B35C62F}" type="datetime1">
              <a:rPr lang="en-US" smtClean="0"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7714" y="32766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Ideal gas relationships:</a:t>
            </a:r>
            <a:endParaRPr lang="en-US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502920"/>
              </p:ext>
            </p:extLst>
          </p:nvPr>
        </p:nvGraphicFramePr>
        <p:xfrm>
          <a:off x="217714" y="3886200"/>
          <a:ext cx="8467725" cy="269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5" name="数式" r:id="rId3" imgW="2628720" imgH="838080" progId="Equation.3">
                  <p:embed/>
                </p:oleObj>
              </mc:Choice>
              <mc:Fallback>
                <p:oleObj name="数式" r:id="rId3" imgW="2628720" imgH="8380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714" y="3886200"/>
                        <a:ext cx="8467725" cy="269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924515"/>
              </p:ext>
            </p:extLst>
          </p:nvPr>
        </p:nvGraphicFramePr>
        <p:xfrm>
          <a:off x="304800" y="1828800"/>
          <a:ext cx="5686425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6" name="数式" r:id="rId5" imgW="1765080" imgH="406080" progId="Equation.3">
                  <p:embed/>
                </p:oleObj>
              </mc:Choice>
              <mc:Fallback>
                <p:oleObj name="数式" r:id="rId5" imgW="1765080" imgH="406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828800"/>
                        <a:ext cx="5686425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565666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Summary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594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DDEF-01F0-4592-959F-770BD9DB8855}" type="datetime1">
              <a:rPr lang="en-US" smtClean="0"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Analysis of an ideal heat engine</a:t>
            </a:r>
          </a:p>
          <a:p>
            <a:r>
              <a:rPr lang="en-US" dirty="0"/>
              <a:t> </a:t>
            </a:r>
            <a:r>
              <a:rPr lang="en-US" dirty="0" smtClean="0"/>
              <a:t>           Nicholas Carnot (French Engineer) 1834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90" t="18037" r="23085" b="8270"/>
          <a:stretch/>
        </p:blipFill>
        <p:spPr bwMode="auto">
          <a:xfrm>
            <a:off x="1868914" y="1147074"/>
            <a:ext cx="5184839" cy="5131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67200" y="2203767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isothermal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18558" y="3768453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isothermal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2311246">
            <a:off x="4862423" y="3466077"/>
            <a:ext cx="11000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adiabatic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4074856">
            <a:off x="2883667" y="2773306"/>
            <a:ext cx="113509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adiabatic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97971"/>
            <a:ext cx="4726659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Carnot cycle:</a:t>
            </a:r>
          </a:p>
        </p:txBody>
      </p:sp>
    </p:spTree>
    <p:extLst>
      <p:ext uri="{BB962C8B-B14F-4D97-AF65-F5344CB8AC3E}">
        <p14:creationId xmlns:p14="http://schemas.microsoft.com/office/powerpoint/2010/main" val="4026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0824-4C5D-4292-9E4A-CEEA88DBE9B6}" type="datetime1">
              <a:rPr lang="en-US" smtClean="0"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082" y="139184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Analysis of Carnot cycle for ideal gas system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90" t="18038" r="23085" b="16514"/>
          <a:stretch/>
        </p:blipFill>
        <p:spPr bwMode="auto">
          <a:xfrm>
            <a:off x="-24162" y="929360"/>
            <a:ext cx="5184839" cy="455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5035118"/>
              </p:ext>
            </p:extLst>
          </p:nvPr>
        </p:nvGraphicFramePr>
        <p:xfrm>
          <a:off x="4114800" y="533400"/>
          <a:ext cx="434788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34" name="数式" r:id="rId4" imgW="2463480" imgH="431640" progId="Equation.3">
                  <p:embed/>
                </p:oleObj>
              </mc:Choice>
              <mc:Fallback>
                <p:oleObj name="数式" r:id="rId4" imgW="24634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14800" y="533400"/>
                        <a:ext cx="4347882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9454428"/>
              </p:ext>
            </p:extLst>
          </p:nvPr>
        </p:nvGraphicFramePr>
        <p:xfrm>
          <a:off x="4191000" y="1295400"/>
          <a:ext cx="4481513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35" name="数式" r:id="rId6" imgW="2539800" imgH="444240" progId="Equation.3">
                  <p:embed/>
                </p:oleObj>
              </mc:Choice>
              <mc:Fallback>
                <p:oleObj name="数式" r:id="rId6" imgW="253980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295400"/>
                        <a:ext cx="4481513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754524"/>
              </p:ext>
            </p:extLst>
          </p:nvPr>
        </p:nvGraphicFramePr>
        <p:xfrm>
          <a:off x="4191000" y="2133600"/>
          <a:ext cx="43259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36" name="数式" r:id="rId8" imgW="2450880" imgH="431640" progId="Equation.3">
                  <p:embed/>
                </p:oleObj>
              </mc:Choice>
              <mc:Fallback>
                <p:oleObj name="数式" r:id="rId8" imgW="245088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133600"/>
                        <a:ext cx="4325937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745201"/>
              </p:ext>
            </p:extLst>
          </p:nvPr>
        </p:nvGraphicFramePr>
        <p:xfrm>
          <a:off x="4191000" y="3024188"/>
          <a:ext cx="445770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37" name="数式" r:id="rId10" imgW="2527200" imgH="444240" progId="Equation.3">
                  <p:embed/>
                </p:oleObj>
              </mc:Choice>
              <mc:Fallback>
                <p:oleObj name="数式" r:id="rId10" imgW="2527200" imgH="444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024188"/>
                        <a:ext cx="4457700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0066743"/>
              </p:ext>
            </p:extLst>
          </p:nvPr>
        </p:nvGraphicFramePr>
        <p:xfrm>
          <a:off x="5410200" y="3836987"/>
          <a:ext cx="3124200" cy="279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38" name="数式" r:id="rId12" imgW="1549080" imgH="1384200" progId="Equation.3">
                  <p:embed/>
                </p:oleObj>
              </mc:Choice>
              <mc:Fallback>
                <p:oleObj name="数式" r:id="rId12" imgW="1549080" imgH="1384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836987"/>
                        <a:ext cx="3124200" cy="279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334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D733C-E074-42DA-B502-AA28A258F230}" type="datetime1">
              <a:rPr lang="en-US" smtClean="0"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082" y="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More analysis of Carnot cycle for ideal gas system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90" t="18038" r="23085" b="16514"/>
          <a:stretch/>
        </p:blipFill>
        <p:spPr bwMode="auto">
          <a:xfrm>
            <a:off x="149161" y="1752600"/>
            <a:ext cx="5184839" cy="455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744965"/>
              </p:ext>
            </p:extLst>
          </p:nvPr>
        </p:nvGraphicFramePr>
        <p:xfrm>
          <a:off x="3719513" y="482600"/>
          <a:ext cx="4891087" cy="287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9" name="数式" r:id="rId4" imgW="2425680" imgH="1422360" progId="Equation.3">
                  <p:embed/>
                </p:oleObj>
              </mc:Choice>
              <mc:Fallback>
                <p:oleObj name="数式" r:id="rId4" imgW="2425680" imgH="1422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3" y="482600"/>
                        <a:ext cx="4891087" cy="287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973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D59-E7A4-4E63-9190-6FC5F84B3977}" type="datetime1">
              <a:rPr lang="en-US" smtClean="0"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152400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Definition of entropy for a reversible process: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458349"/>
              </p:ext>
            </p:extLst>
          </p:nvPr>
        </p:nvGraphicFramePr>
        <p:xfrm>
          <a:off x="457200" y="533400"/>
          <a:ext cx="1954213" cy="1316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4" name="数式" r:id="rId3" imgW="583920" imgH="393480" progId="Equation.3">
                  <p:embed/>
                </p:oleObj>
              </mc:Choice>
              <mc:Fallback>
                <p:oleObj name="数式" r:id="rId3" imgW="5839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533400"/>
                        <a:ext cx="1954213" cy="13169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1795462"/>
            <a:ext cx="472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for Carnot cycle: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90" t="18038" r="23085" b="16514"/>
          <a:stretch/>
        </p:blipFill>
        <p:spPr bwMode="auto">
          <a:xfrm>
            <a:off x="149161" y="2343179"/>
            <a:ext cx="4269867" cy="3752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50308"/>
              </p:ext>
            </p:extLst>
          </p:nvPr>
        </p:nvGraphicFramePr>
        <p:xfrm>
          <a:off x="4719638" y="500063"/>
          <a:ext cx="3138487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5" name="数式" r:id="rId6" imgW="1777680" imgH="469800" progId="Equation.3">
                  <p:embed/>
                </p:oleObj>
              </mc:Choice>
              <mc:Fallback>
                <p:oleObj name="数式" r:id="rId6" imgW="1777680" imgH="469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9638" y="500063"/>
                        <a:ext cx="3138487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646557"/>
              </p:ext>
            </p:extLst>
          </p:nvPr>
        </p:nvGraphicFramePr>
        <p:xfrm>
          <a:off x="4810125" y="1485900"/>
          <a:ext cx="23526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6" name="数式" r:id="rId8" imgW="1333440" imgH="228600" progId="Equation.3">
                  <p:embed/>
                </p:oleObj>
              </mc:Choice>
              <mc:Fallback>
                <p:oleObj name="数式" r:id="rId8" imgW="133344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25" y="1485900"/>
                        <a:ext cx="235267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518642"/>
              </p:ext>
            </p:extLst>
          </p:nvPr>
        </p:nvGraphicFramePr>
        <p:xfrm>
          <a:off x="4724400" y="2071686"/>
          <a:ext cx="34083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7" name="数式" r:id="rId10" imgW="1930320" imgH="431640" progId="Equation.3">
                  <p:embed/>
                </p:oleObj>
              </mc:Choice>
              <mc:Fallback>
                <p:oleObj name="数式" r:id="rId10" imgW="1930320" imgH="431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071686"/>
                        <a:ext cx="340836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83812"/>
              </p:ext>
            </p:extLst>
          </p:nvPr>
        </p:nvGraphicFramePr>
        <p:xfrm>
          <a:off x="4887913" y="2960688"/>
          <a:ext cx="23304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8" name="数式" r:id="rId12" imgW="1320480" imgH="215640" progId="Equation.3">
                  <p:embed/>
                </p:oleObj>
              </mc:Choice>
              <mc:Fallback>
                <p:oleObj name="数式" r:id="rId12" imgW="1320480" imgH="215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7913" y="2960688"/>
                        <a:ext cx="23304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5486400" y="5715000"/>
            <a:ext cx="27432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486400" y="3505200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315200" y="5943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105400" y="3505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876800" y="40502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</a:t>
            </a:r>
            <a:r>
              <a:rPr lang="en-US" b="1" baseline="-25000" dirty="0" smtClean="0"/>
              <a:t>high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876800" y="48122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T</a:t>
            </a:r>
            <a:r>
              <a:rPr lang="en-US" b="1" baseline="-25000" dirty="0" err="1" smtClean="0"/>
              <a:t>low</a:t>
            </a:r>
            <a:endParaRPr lang="en-US" b="1" baseline="-25000" dirty="0"/>
          </a:p>
        </p:txBody>
      </p:sp>
      <p:sp>
        <p:nvSpPr>
          <p:cNvPr id="24" name="Rectangle 23"/>
          <p:cNvSpPr/>
          <p:nvPr/>
        </p:nvSpPr>
        <p:spPr>
          <a:xfrm>
            <a:off x="6172200" y="4234934"/>
            <a:ext cx="1371600" cy="946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391400" y="57266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S</a:t>
            </a:r>
            <a:r>
              <a:rPr lang="en-US" b="1" baseline="-25000" dirty="0" err="1" smtClean="0"/>
              <a:t>high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096000" y="57266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</a:t>
            </a:r>
            <a:r>
              <a:rPr lang="en-US" b="1" baseline="-25000" dirty="0" smtClean="0"/>
              <a:t>low</a:t>
            </a:r>
            <a:endParaRPr lang="en-US" b="1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6019800" y="3874532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034087" y="5181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391400" y="5181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391400" y="3810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6167437" y="4419600"/>
            <a:ext cx="4763" cy="3926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705600" y="4191000"/>
            <a:ext cx="381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743700" y="5166241"/>
            <a:ext cx="381000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4" idx="3"/>
          </p:cNvCxnSpPr>
          <p:nvPr/>
        </p:nvCxnSpPr>
        <p:spPr>
          <a:xfrm>
            <a:off x="7543800" y="4708267"/>
            <a:ext cx="0" cy="288667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849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6B87E-4B88-465A-B10E-D476B3ACBA8E}" type="datetime1">
              <a:rPr lang="en-US" smtClean="0"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19200" y="5334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Some practical (idealized) thermodynamic cycles</a:t>
            </a:r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43" t="35310" r="29000" b="6820"/>
          <a:stretch/>
        </p:blipFill>
        <p:spPr bwMode="auto">
          <a:xfrm>
            <a:off x="152400" y="902732"/>
            <a:ext cx="4946374" cy="474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800600" y="1066800"/>
            <a:ext cx="4191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5</a:t>
            </a:r>
            <a:r>
              <a:rPr lang="en-US" dirty="0" smtClean="0">
                <a:sym typeface="Wingdings" pitchFamily="2" charset="2"/>
              </a:rPr>
              <a:t>1:</a:t>
            </a:r>
            <a:r>
              <a:rPr lang="en-US" dirty="0" smtClean="0"/>
              <a:t>Intake stroke: constant pressure (P</a:t>
            </a:r>
            <a:r>
              <a:rPr lang="en-US" baseline="-25000" dirty="0" smtClean="0"/>
              <a:t>0</a:t>
            </a:r>
            <a:r>
              <a:rPr lang="en-US" dirty="0" smtClean="0"/>
              <a:t>) intake of air and gas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1</a:t>
            </a:r>
            <a:r>
              <a:rPr lang="en-US" dirty="0" smtClean="0">
                <a:sym typeface="Wingdings" pitchFamily="2" charset="2"/>
              </a:rPr>
              <a:t>2:</a:t>
            </a:r>
            <a:r>
              <a:rPr lang="en-US" dirty="0" smtClean="0"/>
              <a:t>Adiabatic compression of air/gas mixture.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2</a:t>
            </a:r>
            <a:r>
              <a:rPr lang="en-US" dirty="0" smtClean="0">
                <a:sym typeface="Wingdings" pitchFamily="2" charset="2"/>
              </a:rPr>
              <a:t>3:</a:t>
            </a:r>
            <a:r>
              <a:rPr lang="en-US" dirty="0" smtClean="0"/>
              <a:t>Constant volume pressurization of air/gas </a:t>
            </a:r>
            <a:r>
              <a:rPr lang="en-US" dirty="0" err="1" smtClean="0"/>
              <a:t>misture</a:t>
            </a:r>
            <a:r>
              <a:rPr lang="en-US" dirty="0" smtClean="0"/>
              <a:t> due to spark.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3</a:t>
            </a:r>
            <a:r>
              <a:rPr lang="en-US" dirty="0" smtClean="0">
                <a:sym typeface="Wingdings" pitchFamily="2" charset="2"/>
              </a:rPr>
              <a:t>4:</a:t>
            </a:r>
            <a:r>
              <a:rPr lang="en-US" dirty="0" smtClean="0"/>
              <a:t>Power stroke due to adiabatic expansion of air/gas mixture.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4</a:t>
            </a:r>
            <a:r>
              <a:rPr lang="en-US" dirty="0" smtClean="0">
                <a:sym typeface="Wingdings" pitchFamily="2" charset="2"/>
              </a:rPr>
              <a:t>1: Exhaust at constant volume.</a:t>
            </a: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71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6B87E-4B88-465A-B10E-D476B3ACBA8E}" type="datetime1">
              <a:rPr lang="en-US" smtClean="0"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19200" y="5334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Otto cycle continued:</a:t>
            </a:r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43" t="35310" r="29000" b="6820"/>
          <a:stretch/>
        </p:blipFill>
        <p:spPr bwMode="auto">
          <a:xfrm>
            <a:off x="152400" y="902732"/>
            <a:ext cx="4946374" cy="474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0229333"/>
              </p:ext>
            </p:extLst>
          </p:nvPr>
        </p:nvGraphicFramePr>
        <p:xfrm>
          <a:off x="4206875" y="163513"/>
          <a:ext cx="425767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9" name="数式" r:id="rId4" imgW="2412720" imgH="419040" progId="Equation.3">
                  <p:embed/>
                </p:oleObj>
              </mc:Choice>
              <mc:Fallback>
                <p:oleObj name="数式" r:id="rId4" imgW="2412720" imgH="419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75" y="163513"/>
                        <a:ext cx="4257675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91007"/>
              </p:ext>
            </p:extLst>
          </p:nvPr>
        </p:nvGraphicFramePr>
        <p:xfrm>
          <a:off x="4379913" y="892175"/>
          <a:ext cx="4346575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0" name="数式" r:id="rId6" imgW="2463480" imgH="419040" progId="Equation.3">
                  <p:embed/>
                </p:oleObj>
              </mc:Choice>
              <mc:Fallback>
                <p:oleObj name="数式" r:id="rId6" imgW="246348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9913" y="892175"/>
                        <a:ext cx="4346575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613245"/>
              </p:ext>
            </p:extLst>
          </p:nvPr>
        </p:nvGraphicFramePr>
        <p:xfrm>
          <a:off x="4283075" y="1600200"/>
          <a:ext cx="432435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1" name="数式" r:id="rId8" imgW="2450880" imgH="419040" progId="Equation.3">
                  <p:embed/>
                </p:oleObj>
              </mc:Choice>
              <mc:Fallback>
                <p:oleObj name="数式" r:id="rId8" imgW="245088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075" y="1600200"/>
                        <a:ext cx="4324350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473700"/>
              </p:ext>
            </p:extLst>
          </p:nvPr>
        </p:nvGraphicFramePr>
        <p:xfrm>
          <a:off x="4359275" y="2286000"/>
          <a:ext cx="4257675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2" name="数式" r:id="rId10" imgW="2412720" imgH="419040" progId="Equation.3">
                  <p:embed/>
                </p:oleObj>
              </mc:Choice>
              <mc:Fallback>
                <p:oleObj name="数式" r:id="rId10" imgW="2412720" imgH="419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9275" y="2286000"/>
                        <a:ext cx="4257675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453748"/>
              </p:ext>
            </p:extLst>
          </p:nvPr>
        </p:nvGraphicFramePr>
        <p:xfrm>
          <a:off x="5257800" y="3124200"/>
          <a:ext cx="3124200" cy="302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3" name="数式" r:id="rId12" imgW="1549080" imgH="1498320" progId="Equation.3">
                  <p:embed/>
                </p:oleObj>
              </mc:Choice>
              <mc:Fallback>
                <p:oleObj name="数式" r:id="rId12" imgW="1549080" imgH="149832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124200"/>
                        <a:ext cx="3124200" cy="302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589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EE05-BB39-4DBE-848D-FF23DE75FC67}" type="datetime1">
              <a:rPr lang="en-US" smtClean="0"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95" t="26180" r="22151" b="6711"/>
          <a:stretch/>
        </p:blipFill>
        <p:spPr bwMode="auto">
          <a:xfrm>
            <a:off x="685800" y="838200"/>
            <a:ext cx="4898572" cy="5497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" y="381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Diesel </a:t>
            </a:r>
            <a:r>
              <a:rPr lang="en-US" sz="2400" dirty="0"/>
              <a:t>cycle diagram   </a:t>
            </a:r>
            <a:r>
              <a:rPr lang="en-US" sz="2400" dirty="0" smtClean="0"/>
              <a:t>         </a:t>
            </a:r>
            <a:r>
              <a:rPr lang="en-US" sz="1400" dirty="0" smtClean="0"/>
              <a:t>(</a:t>
            </a:r>
            <a:r>
              <a:rPr lang="en-US" sz="1400" dirty="0" smtClean="0">
                <a:hlinkClick r:id="rId3"/>
              </a:rPr>
              <a:t>http</a:t>
            </a:r>
            <a:r>
              <a:rPr lang="en-US" sz="1400" dirty="0">
                <a:hlinkClick r:id="rId3"/>
              </a:rPr>
              <a:t>://</a:t>
            </a:r>
            <a:r>
              <a:rPr lang="en-US" sz="1400" dirty="0" smtClean="0">
                <a:hlinkClick r:id="rId3"/>
              </a:rPr>
              <a:t>en.wikipedia.org/wiki/Diesel_cycle</a:t>
            </a:r>
            <a:r>
              <a:rPr lang="en-US" sz="1400" dirty="0" smtClean="0"/>
              <a:t>)</a:t>
            </a:r>
            <a:endParaRPr lang="en-US" sz="14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953000" y="1737479"/>
            <a:ext cx="4191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5</a:t>
            </a:r>
            <a:r>
              <a:rPr lang="en-US" dirty="0" smtClean="0">
                <a:sym typeface="Wingdings" pitchFamily="2" charset="2"/>
              </a:rPr>
              <a:t>1:</a:t>
            </a:r>
            <a:r>
              <a:rPr lang="en-US" dirty="0" smtClean="0"/>
              <a:t>Intake stroke: constant pressure (P</a:t>
            </a:r>
            <a:r>
              <a:rPr lang="en-US" baseline="-25000" dirty="0" smtClean="0"/>
              <a:t>0</a:t>
            </a:r>
            <a:r>
              <a:rPr lang="en-US" dirty="0" smtClean="0"/>
              <a:t>) intake of air and gas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1</a:t>
            </a:r>
            <a:r>
              <a:rPr lang="en-US" dirty="0" smtClean="0">
                <a:sym typeface="Wingdings" pitchFamily="2" charset="2"/>
              </a:rPr>
              <a:t>2:</a:t>
            </a:r>
            <a:r>
              <a:rPr lang="en-US" dirty="0" smtClean="0"/>
              <a:t>Adiabatic compression of air/gas mixture.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2</a:t>
            </a:r>
            <a:r>
              <a:rPr lang="en-US" dirty="0" smtClean="0">
                <a:sym typeface="Wingdings" pitchFamily="2" charset="2"/>
              </a:rPr>
              <a:t>3:</a:t>
            </a:r>
            <a:r>
              <a:rPr lang="en-US" dirty="0" smtClean="0"/>
              <a:t>Constant </a:t>
            </a:r>
            <a:r>
              <a:rPr lang="en-US" dirty="0" smtClean="0"/>
              <a:t>pressure combustion and expansion.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3</a:t>
            </a:r>
            <a:r>
              <a:rPr lang="en-US" dirty="0" smtClean="0">
                <a:sym typeface="Wingdings" pitchFamily="2" charset="2"/>
              </a:rPr>
              <a:t>4:</a:t>
            </a:r>
            <a:r>
              <a:rPr lang="en-US" dirty="0" smtClean="0"/>
              <a:t>Power stroke due to adiabatic expansion of air/gas mixture.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4</a:t>
            </a:r>
            <a:r>
              <a:rPr lang="en-US" dirty="0" smtClean="0">
                <a:sym typeface="Wingdings" pitchFamily="2" charset="2"/>
              </a:rPr>
              <a:t>1: Exhaust at constant volume.</a:t>
            </a: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46482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2989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2621</TotalTime>
  <Words>374</Words>
  <Application>Microsoft Office PowerPoint</Application>
  <PresentationFormat>On-screen Show (4:3)</PresentationFormat>
  <Paragraphs>96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172</cp:revision>
  <cp:lastPrinted>2012-01-18T03:18:48Z</cp:lastPrinted>
  <dcterms:created xsi:type="dcterms:W3CDTF">2012-01-10T18:32:24Z</dcterms:created>
  <dcterms:modified xsi:type="dcterms:W3CDTF">2012-01-25T16:40:17Z</dcterms:modified>
</cp:coreProperties>
</file>