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83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7" d="100"/>
          <a:sy n="67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6F4-9415-46D4-ACBB-2015AFA608AA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95D7-5010-46B2-8881-A0E0390C9D89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A872-A201-4751-90F9-DD21E07EE678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0F9D-CA76-4136-9588-1D5FC3E53EB6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0C3D-8208-4952-B38C-B5CB925744BC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F6FB-F407-49A3-A040-5BF65A81543D}" type="datetime1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D84-929A-4B03-8B8A-179E84CAAB32}" type="datetime1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3190-AE16-4828-A025-646D571E0990}" type="datetime1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EE05-BB39-4DBE-848D-FF23DE75FC67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21D-487A-477E-80F4-0857D530C27A}" type="datetime1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7244-5415-4B9B-A8FB-F817FC14ABCD}" type="datetime1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4D8C7-780B-4CFB-98A2-9728694E9BEC}" type="datetime1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6.wmf"/><Relationship Id="rId3" Type="http://schemas.openxmlformats.org/officeDocument/2006/relationships/image" Target="../media/image21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3" Type="http://schemas.openxmlformats.org/officeDocument/2006/relationships/image" Target="../media/image15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esel_cycle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D68A-CACC-4262-B45A-D835C7FDF2D2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1115" y="304800"/>
            <a:ext cx="7772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4</a:t>
            </a:r>
          </a:p>
          <a:p>
            <a:pPr algn="ctr"/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First law of thermodynamics 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Some examples for ideal gas systems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Some cyclic processes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Efficiency of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Carnot cycle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Efficiency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Entropy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Second law of thermodynamics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EE05-BB39-4DBE-848D-FF23DE75FC67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5" t="26180" r="22151" b="6711"/>
          <a:stretch/>
        </p:blipFill>
        <p:spPr bwMode="auto">
          <a:xfrm>
            <a:off x="0" y="838200"/>
            <a:ext cx="4898572" cy="549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2286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Diesel cycle continued:</a:t>
            </a: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900394"/>
              </p:ext>
            </p:extLst>
          </p:nvPr>
        </p:nvGraphicFramePr>
        <p:xfrm>
          <a:off x="5105400" y="685800"/>
          <a:ext cx="3576637" cy="621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2" name="数式" r:id="rId4" imgW="2412720" imgH="419040" progId="Equation.3">
                  <p:embed/>
                </p:oleObj>
              </mc:Choice>
              <mc:Fallback>
                <p:oleObj name="数式" r:id="rId4" imgW="241272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685800"/>
                        <a:ext cx="3576637" cy="621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181303"/>
              </p:ext>
            </p:extLst>
          </p:nvPr>
        </p:nvGraphicFramePr>
        <p:xfrm>
          <a:off x="5105400" y="1371600"/>
          <a:ext cx="3800475" cy="1431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3" name="数式" r:id="rId6" imgW="2412720" imgH="863280" progId="Equation.3">
                  <p:embed/>
                </p:oleObj>
              </mc:Choice>
              <mc:Fallback>
                <p:oleObj name="数式" r:id="rId6" imgW="2412720" imgH="863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371600"/>
                        <a:ext cx="3800475" cy="14319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77126"/>
              </p:ext>
            </p:extLst>
          </p:nvPr>
        </p:nvGraphicFramePr>
        <p:xfrm>
          <a:off x="5029200" y="2819400"/>
          <a:ext cx="4067175" cy="69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4" name="数式" r:id="rId8" imgW="2450880" imgH="419040" progId="Equation.3">
                  <p:embed/>
                </p:oleObj>
              </mc:Choice>
              <mc:Fallback>
                <p:oleObj name="数式" r:id="rId8" imgW="24508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19400"/>
                        <a:ext cx="4067175" cy="695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098893"/>
              </p:ext>
            </p:extLst>
          </p:nvPr>
        </p:nvGraphicFramePr>
        <p:xfrm>
          <a:off x="5251450" y="3657600"/>
          <a:ext cx="3587750" cy="657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5" name="数式" r:id="rId10" imgW="2286000" imgH="419040" progId="Equation.3">
                  <p:embed/>
                </p:oleObj>
              </mc:Choice>
              <mc:Fallback>
                <p:oleObj name="数式" r:id="rId10" imgW="228600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3657600"/>
                        <a:ext cx="3587750" cy="657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276772"/>
              </p:ext>
            </p:extLst>
          </p:nvPr>
        </p:nvGraphicFramePr>
        <p:xfrm>
          <a:off x="5943600" y="4419600"/>
          <a:ext cx="205263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数式" r:id="rId12" imgW="1307880" imgH="431640" progId="Equation.3">
                  <p:embed/>
                </p:oleObj>
              </mc:Choice>
              <mc:Fallback>
                <p:oleObj name="数式" r:id="rId12" imgW="130788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19600"/>
                        <a:ext cx="2052637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90800"/>
              </p:ext>
            </p:extLst>
          </p:nvPr>
        </p:nvGraphicFramePr>
        <p:xfrm>
          <a:off x="5627688" y="5029200"/>
          <a:ext cx="2989262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数式" r:id="rId14" imgW="1904760" imgH="901440" progId="Equation.3">
                  <p:embed/>
                </p:oleObj>
              </mc:Choice>
              <mc:Fallback>
                <p:oleObj name="数式" r:id="rId14" imgW="1904760" imgH="9014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688" y="5029200"/>
                        <a:ext cx="2989262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9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EE05-BB39-4DBE-848D-FF23DE75FC67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Comparison of Otto and Diesel cycle efficiencies: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Otto cycle:</a:t>
            </a: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410928"/>
              </p:ext>
            </p:extLst>
          </p:nvPr>
        </p:nvGraphicFramePr>
        <p:xfrm>
          <a:off x="685800" y="1717675"/>
          <a:ext cx="18430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数式" r:id="rId3" imgW="914400" imgH="507960" progId="Equation.3">
                  <p:embed/>
                </p:oleObj>
              </mc:Choice>
              <mc:Fallback>
                <p:oleObj name="数式" r:id="rId3" imgW="91440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17675"/>
                        <a:ext cx="1843087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4038600"/>
            <a:ext cx="213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Diesel cycle:</a:t>
            </a:r>
            <a:endParaRPr lang="en-US" sz="2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46745"/>
              </p:ext>
            </p:extLst>
          </p:nvPr>
        </p:nvGraphicFramePr>
        <p:xfrm>
          <a:off x="820738" y="4495800"/>
          <a:ext cx="2989262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数式" r:id="rId5" imgW="1904760" imgH="901440" progId="Equation.3">
                  <p:embed/>
                </p:oleObj>
              </mc:Choice>
              <mc:Fallback>
                <p:oleObj name="数式" r:id="rId5" imgW="1904760" imgH="901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495800"/>
                        <a:ext cx="2989262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38800" y="1066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</a:t>
            </a:r>
            <a:endParaRPr lang="en-US" sz="2400" dirty="0" smtClean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830556"/>
              </p:ext>
            </p:extLst>
          </p:nvPr>
        </p:nvGraphicFramePr>
        <p:xfrm>
          <a:off x="5410200" y="1705782"/>
          <a:ext cx="3409950" cy="2485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数式" r:id="rId7" imgW="1498320" imgH="1091880" progId="Equation.3">
                  <p:embed/>
                </p:oleObj>
              </mc:Choice>
              <mc:Fallback>
                <p:oleObj name="数式" r:id="rId7" imgW="149832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1705782"/>
                        <a:ext cx="3409950" cy="2485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719170"/>
              </p:ext>
            </p:extLst>
          </p:nvPr>
        </p:nvGraphicFramePr>
        <p:xfrm>
          <a:off x="5873750" y="4648200"/>
          <a:ext cx="15875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数式" r:id="rId9" imgW="787320" imgH="457200" progId="Equation.3">
                  <p:embed/>
                </p:oleObj>
              </mc:Choice>
              <mc:Fallback>
                <p:oleObj name="数式" r:id="rId9" imgW="7873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4648200"/>
                        <a:ext cx="15875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03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D59-E7A4-4E63-9190-6FC5F84B3977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762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--</a:t>
            </a:r>
          </a:p>
          <a:p>
            <a:r>
              <a:rPr lang="en-US" sz="2400" dirty="0" smtClean="0"/>
              <a:t>        Definition </a:t>
            </a:r>
            <a:r>
              <a:rPr lang="en-US" sz="2400" dirty="0" smtClean="0"/>
              <a:t>of entropy for a reversible process: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146386"/>
              </p:ext>
            </p:extLst>
          </p:nvPr>
        </p:nvGraphicFramePr>
        <p:xfrm>
          <a:off x="838200" y="838200"/>
          <a:ext cx="1954213" cy="1316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数式" r:id="rId3" imgW="583920" imgH="393480" progId="Equation.3">
                  <p:embed/>
                </p:oleObj>
              </mc:Choice>
              <mc:Fallback>
                <p:oleObj name="数式" r:id="rId3" imgW="583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838200"/>
                        <a:ext cx="1954213" cy="1316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0" y="1981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law of thermodynamics expressed in terms of entropy:</a:t>
            </a:r>
            <a:endParaRPr lang="en-US" sz="2400" dirty="0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766699"/>
              </p:ext>
            </p:extLst>
          </p:nvPr>
        </p:nvGraphicFramePr>
        <p:xfrm>
          <a:off x="914400" y="2471440"/>
          <a:ext cx="594836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数式" r:id="rId5" imgW="1777680" imgH="203040" progId="Equation.3">
                  <p:embed/>
                </p:oleObj>
              </mc:Choice>
              <mc:Fallback>
                <p:oleObj name="数式" r:id="rId5" imgW="17776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71440"/>
                        <a:ext cx="5948363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382843"/>
              </p:ext>
            </p:extLst>
          </p:nvPr>
        </p:nvGraphicFramePr>
        <p:xfrm>
          <a:off x="914400" y="3352800"/>
          <a:ext cx="5991225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数式" r:id="rId7" imgW="1790640" imgH="838080" progId="Equation.3">
                  <p:embed/>
                </p:oleObj>
              </mc:Choice>
              <mc:Fallback>
                <p:oleObj name="数式" r:id="rId7" imgW="1790640" imgH="838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352800"/>
                        <a:ext cx="5991225" cy="280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1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6751-8B68-4B9F-B269-FEF67B35C62F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7714" y="3276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Ideal gas relationships: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502920"/>
              </p:ext>
            </p:extLst>
          </p:nvPr>
        </p:nvGraphicFramePr>
        <p:xfrm>
          <a:off x="217714" y="3886200"/>
          <a:ext cx="8467725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5" name="数式" r:id="rId3" imgW="2628720" imgH="838080" progId="Equation.3">
                  <p:embed/>
                </p:oleObj>
              </mc:Choice>
              <mc:Fallback>
                <p:oleObj name="数式" r:id="rId3" imgW="2628720" imgH="838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14" y="3886200"/>
                        <a:ext cx="8467725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924515"/>
              </p:ext>
            </p:extLst>
          </p:nvPr>
        </p:nvGraphicFramePr>
        <p:xfrm>
          <a:off x="304800" y="1828800"/>
          <a:ext cx="56864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6" name="数式" r:id="rId5" imgW="1765080" imgH="406080" progId="Equation.3">
                  <p:embed/>
                </p:oleObj>
              </mc:Choice>
              <mc:Fallback>
                <p:oleObj name="数式" r:id="rId5" imgW="176508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5686425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565666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9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DDEF-01F0-4592-959F-770BD9DB8855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Analysis of an ideal heat engine</a:t>
            </a:r>
          </a:p>
          <a:p>
            <a:r>
              <a:rPr lang="en-US" dirty="0"/>
              <a:t> </a:t>
            </a:r>
            <a:r>
              <a:rPr lang="en-US" dirty="0" smtClean="0"/>
              <a:t>           Nicholas Carnot (French Engineer) 1834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0" t="18037" r="23085" b="8270"/>
          <a:stretch/>
        </p:blipFill>
        <p:spPr bwMode="auto">
          <a:xfrm>
            <a:off x="1868914" y="1147074"/>
            <a:ext cx="5184839" cy="513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67200" y="220376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isothermal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8558" y="376845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isothermal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311246">
            <a:off x="4862423" y="3466077"/>
            <a:ext cx="11000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adiabatic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4074856">
            <a:off x="2883667" y="2773306"/>
            <a:ext cx="11350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adiabatic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97971"/>
            <a:ext cx="4726659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Carnot cycle:</a:t>
            </a:r>
          </a:p>
        </p:txBody>
      </p:sp>
    </p:spTree>
    <p:extLst>
      <p:ext uri="{BB962C8B-B14F-4D97-AF65-F5344CB8AC3E}">
        <p14:creationId xmlns:p14="http://schemas.microsoft.com/office/powerpoint/2010/main" val="402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0824-4C5D-4292-9E4A-CEEA88DBE9B6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082" y="139184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Analysis of Carnot cycle for ideal gas system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0" t="18038" r="23085" b="16514"/>
          <a:stretch/>
        </p:blipFill>
        <p:spPr bwMode="auto">
          <a:xfrm>
            <a:off x="-24162" y="929360"/>
            <a:ext cx="5184839" cy="455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035118"/>
              </p:ext>
            </p:extLst>
          </p:nvPr>
        </p:nvGraphicFramePr>
        <p:xfrm>
          <a:off x="4114800" y="533400"/>
          <a:ext cx="434788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4" name="数式" r:id="rId4" imgW="2463480" imgH="431640" progId="Equation.3">
                  <p:embed/>
                </p:oleObj>
              </mc:Choice>
              <mc:Fallback>
                <p:oleObj name="数式" r:id="rId4" imgW="24634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533400"/>
                        <a:ext cx="434788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454428"/>
              </p:ext>
            </p:extLst>
          </p:nvPr>
        </p:nvGraphicFramePr>
        <p:xfrm>
          <a:off x="4191000" y="1295400"/>
          <a:ext cx="44815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5" name="数式" r:id="rId6" imgW="2539800" imgH="444240" progId="Equation.3">
                  <p:embed/>
                </p:oleObj>
              </mc:Choice>
              <mc:Fallback>
                <p:oleObj name="数式" r:id="rId6" imgW="25398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95400"/>
                        <a:ext cx="4481513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754524"/>
              </p:ext>
            </p:extLst>
          </p:nvPr>
        </p:nvGraphicFramePr>
        <p:xfrm>
          <a:off x="4191000" y="2133600"/>
          <a:ext cx="43259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6" name="数式" r:id="rId8" imgW="2450880" imgH="431640" progId="Equation.3">
                  <p:embed/>
                </p:oleObj>
              </mc:Choice>
              <mc:Fallback>
                <p:oleObj name="数式" r:id="rId8" imgW="24508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33600"/>
                        <a:ext cx="43259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745201"/>
              </p:ext>
            </p:extLst>
          </p:nvPr>
        </p:nvGraphicFramePr>
        <p:xfrm>
          <a:off x="4191000" y="3024188"/>
          <a:ext cx="44577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7" name="数式" r:id="rId10" imgW="2527200" imgH="444240" progId="Equation.3">
                  <p:embed/>
                </p:oleObj>
              </mc:Choice>
              <mc:Fallback>
                <p:oleObj name="数式" r:id="rId10" imgW="252720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024188"/>
                        <a:ext cx="44577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066743"/>
              </p:ext>
            </p:extLst>
          </p:nvPr>
        </p:nvGraphicFramePr>
        <p:xfrm>
          <a:off x="5410200" y="3836987"/>
          <a:ext cx="3124200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8" name="数式" r:id="rId12" imgW="1549080" imgH="1384200" progId="Equation.3">
                  <p:embed/>
                </p:oleObj>
              </mc:Choice>
              <mc:Fallback>
                <p:oleObj name="数式" r:id="rId12" imgW="1549080" imgH="138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36987"/>
                        <a:ext cx="3124200" cy="279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3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733C-E074-42DA-B502-AA28A258F230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082" y="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analysis of Carnot cycle for ideal gas system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0" t="18038" r="23085" b="16514"/>
          <a:stretch/>
        </p:blipFill>
        <p:spPr bwMode="auto">
          <a:xfrm>
            <a:off x="149161" y="1752600"/>
            <a:ext cx="5184839" cy="455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744965"/>
              </p:ext>
            </p:extLst>
          </p:nvPr>
        </p:nvGraphicFramePr>
        <p:xfrm>
          <a:off x="3719513" y="482600"/>
          <a:ext cx="4891087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数式" r:id="rId4" imgW="2425680" imgH="1422360" progId="Equation.3">
                  <p:embed/>
                </p:oleObj>
              </mc:Choice>
              <mc:Fallback>
                <p:oleObj name="数式" r:id="rId4" imgW="242568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482600"/>
                        <a:ext cx="4891087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7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1D59-E7A4-4E63-9190-6FC5F84B3977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of entropy for a reversible process: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458349"/>
              </p:ext>
            </p:extLst>
          </p:nvPr>
        </p:nvGraphicFramePr>
        <p:xfrm>
          <a:off x="457200" y="533400"/>
          <a:ext cx="1954213" cy="1316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4" name="数式" r:id="rId3" imgW="583920" imgH="393480" progId="Equation.3">
                  <p:embed/>
                </p:oleObj>
              </mc:Choice>
              <mc:Fallback>
                <p:oleObj name="数式" r:id="rId3" imgW="583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33400"/>
                        <a:ext cx="1954213" cy="1316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795462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for Carnot cycle: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0" t="18038" r="23085" b="16514"/>
          <a:stretch/>
        </p:blipFill>
        <p:spPr bwMode="auto">
          <a:xfrm>
            <a:off x="149161" y="2343179"/>
            <a:ext cx="4269867" cy="3752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0308"/>
              </p:ext>
            </p:extLst>
          </p:nvPr>
        </p:nvGraphicFramePr>
        <p:xfrm>
          <a:off x="4719638" y="500063"/>
          <a:ext cx="31384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5" name="数式" r:id="rId6" imgW="1777680" imgH="469800" progId="Equation.3">
                  <p:embed/>
                </p:oleObj>
              </mc:Choice>
              <mc:Fallback>
                <p:oleObj name="数式" r:id="rId6" imgW="177768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500063"/>
                        <a:ext cx="31384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646557"/>
              </p:ext>
            </p:extLst>
          </p:nvPr>
        </p:nvGraphicFramePr>
        <p:xfrm>
          <a:off x="4810125" y="1485900"/>
          <a:ext cx="23526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6" name="数式" r:id="rId8" imgW="1333440" imgH="228600" progId="Equation.3">
                  <p:embed/>
                </p:oleObj>
              </mc:Choice>
              <mc:Fallback>
                <p:oleObj name="数式" r:id="rId8" imgW="13334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1485900"/>
                        <a:ext cx="23526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518642"/>
              </p:ext>
            </p:extLst>
          </p:nvPr>
        </p:nvGraphicFramePr>
        <p:xfrm>
          <a:off x="4724400" y="2071686"/>
          <a:ext cx="34083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7" name="数式" r:id="rId10" imgW="1930320" imgH="431640" progId="Equation.3">
                  <p:embed/>
                </p:oleObj>
              </mc:Choice>
              <mc:Fallback>
                <p:oleObj name="数式" r:id="rId10" imgW="193032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71686"/>
                        <a:ext cx="34083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83812"/>
              </p:ext>
            </p:extLst>
          </p:nvPr>
        </p:nvGraphicFramePr>
        <p:xfrm>
          <a:off x="4887913" y="2960688"/>
          <a:ext cx="2330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8" name="数式" r:id="rId12" imgW="1320480" imgH="215640" progId="Equation.3">
                  <p:embed/>
                </p:oleObj>
              </mc:Choice>
              <mc:Fallback>
                <p:oleObj name="数式" r:id="rId12" imgW="13204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2960688"/>
                        <a:ext cx="2330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5486400" y="5715000"/>
            <a:ext cx="27432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486400" y="3505200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152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505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87680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r>
              <a:rPr lang="en-US" b="1" baseline="-25000" dirty="0" smtClean="0"/>
              <a:t>high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4812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</a:t>
            </a:r>
            <a:r>
              <a:rPr lang="en-US" b="1" baseline="-25000" dirty="0" err="1" smtClean="0"/>
              <a:t>low</a:t>
            </a:r>
            <a:endParaRPr lang="en-US" b="1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6172200" y="4234934"/>
            <a:ext cx="1371600" cy="946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91400" y="5726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</a:t>
            </a:r>
            <a:r>
              <a:rPr lang="en-US" b="1" baseline="-25000" dirty="0" err="1" smtClean="0"/>
              <a:t>high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5726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 smtClean="0"/>
              <a:t>low</a:t>
            </a:r>
            <a:endParaRPr lang="en-US" b="1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38745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34087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914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914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167437" y="4419600"/>
            <a:ext cx="4763" cy="3926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05600" y="41910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743700" y="5166241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</p:cNvCxnSpPr>
          <p:nvPr/>
        </p:nvCxnSpPr>
        <p:spPr>
          <a:xfrm>
            <a:off x="7543800" y="4708267"/>
            <a:ext cx="0" cy="2886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4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B87E-4B88-465A-B10E-D476B3ACBA8E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533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practical (idealized) thermodynamic cycles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3" t="35310" r="29000" b="6820"/>
          <a:stretch/>
        </p:blipFill>
        <p:spPr bwMode="auto">
          <a:xfrm>
            <a:off x="152400" y="902732"/>
            <a:ext cx="4946374" cy="474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00600" y="1066800"/>
            <a:ext cx="419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5</a:t>
            </a:r>
            <a:r>
              <a:rPr lang="en-US" dirty="0" smtClean="0">
                <a:sym typeface="Wingdings" pitchFamily="2" charset="2"/>
              </a:rPr>
              <a:t>1:</a:t>
            </a:r>
            <a:r>
              <a:rPr lang="en-US" dirty="0" smtClean="0"/>
              <a:t>Intake stroke: constant pressure (P</a:t>
            </a:r>
            <a:r>
              <a:rPr lang="en-US" baseline="-25000" dirty="0" smtClean="0"/>
              <a:t>0</a:t>
            </a:r>
            <a:r>
              <a:rPr lang="en-US" dirty="0" smtClean="0"/>
              <a:t>) intake of air and gas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</a:t>
            </a:r>
            <a:r>
              <a:rPr lang="en-US" dirty="0" smtClean="0">
                <a:sym typeface="Wingdings" pitchFamily="2" charset="2"/>
              </a:rPr>
              <a:t>2:</a:t>
            </a:r>
            <a:r>
              <a:rPr lang="en-US" dirty="0" smtClean="0"/>
              <a:t>Adiabatic compression of air/gas mixture.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2</a:t>
            </a:r>
            <a:r>
              <a:rPr lang="en-US" dirty="0" smtClean="0">
                <a:sym typeface="Wingdings" pitchFamily="2" charset="2"/>
              </a:rPr>
              <a:t>3:</a:t>
            </a:r>
            <a:r>
              <a:rPr lang="en-US" dirty="0" smtClean="0"/>
              <a:t>Constant volume pressurization of air/gas </a:t>
            </a:r>
            <a:r>
              <a:rPr lang="en-US" dirty="0" err="1" smtClean="0"/>
              <a:t>misture</a:t>
            </a:r>
            <a:r>
              <a:rPr lang="en-US" dirty="0" smtClean="0"/>
              <a:t> due to spark.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3</a:t>
            </a:r>
            <a:r>
              <a:rPr lang="en-US" dirty="0" smtClean="0">
                <a:sym typeface="Wingdings" pitchFamily="2" charset="2"/>
              </a:rPr>
              <a:t>4:</a:t>
            </a:r>
            <a:r>
              <a:rPr lang="en-US" dirty="0" smtClean="0"/>
              <a:t>Power stroke due to adiabatic expansion of air/gas mixture.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4</a:t>
            </a:r>
            <a:r>
              <a:rPr lang="en-US" dirty="0" smtClean="0">
                <a:sym typeface="Wingdings" pitchFamily="2" charset="2"/>
              </a:rPr>
              <a:t>1: Exhaust at constant volume.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B87E-4B88-465A-B10E-D476B3ACBA8E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533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Otto cycle continued: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3" t="35310" r="29000" b="6820"/>
          <a:stretch/>
        </p:blipFill>
        <p:spPr bwMode="auto">
          <a:xfrm>
            <a:off x="152400" y="902732"/>
            <a:ext cx="4946374" cy="474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229333"/>
              </p:ext>
            </p:extLst>
          </p:nvPr>
        </p:nvGraphicFramePr>
        <p:xfrm>
          <a:off x="4206875" y="163513"/>
          <a:ext cx="42576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9" name="数式" r:id="rId4" imgW="2412720" imgH="419040" progId="Equation.3">
                  <p:embed/>
                </p:oleObj>
              </mc:Choice>
              <mc:Fallback>
                <p:oleObj name="数式" r:id="rId4" imgW="24127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163513"/>
                        <a:ext cx="42576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91007"/>
              </p:ext>
            </p:extLst>
          </p:nvPr>
        </p:nvGraphicFramePr>
        <p:xfrm>
          <a:off x="4379913" y="892175"/>
          <a:ext cx="434657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0" name="数式" r:id="rId6" imgW="2463480" imgH="419040" progId="Equation.3">
                  <p:embed/>
                </p:oleObj>
              </mc:Choice>
              <mc:Fallback>
                <p:oleObj name="数式" r:id="rId6" imgW="24634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892175"/>
                        <a:ext cx="4346575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613245"/>
              </p:ext>
            </p:extLst>
          </p:nvPr>
        </p:nvGraphicFramePr>
        <p:xfrm>
          <a:off x="4283075" y="1600200"/>
          <a:ext cx="43243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1" name="数式" r:id="rId8" imgW="2450880" imgH="419040" progId="Equation.3">
                  <p:embed/>
                </p:oleObj>
              </mc:Choice>
              <mc:Fallback>
                <p:oleObj name="数式" r:id="rId8" imgW="24508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1600200"/>
                        <a:ext cx="43243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73700"/>
              </p:ext>
            </p:extLst>
          </p:nvPr>
        </p:nvGraphicFramePr>
        <p:xfrm>
          <a:off x="4359275" y="2286000"/>
          <a:ext cx="425767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2" name="数式" r:id="rId10" imgW="2412720" imgH="419040" progId="Equation.3">
                  <p:embed/>
                </p:oleObj>
              </mc:Choice>
              <mc:Fallback>
                <p:oleObj name="数式" r:id="rId10" imgW="24127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2286000"/>
                        <a:ext cx="4257675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453748"/>
              </p:ext>
            </p:extLst>
          </p:nvPr>
        </p:nvGraphicFramePr>
        <p:xfrm>
          <a:off x="5257800" y="3124200"/>
          <a:ext cx="31242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3" name="数式" r:id="rId12" imgW="1549080" imgH="1498320" progId="Equation.3">
                  <p:embed/>
                </p:oleObj>
              </mc:Choice>
              <mc:Fallback>
                <p:oleObj name="数式" r:id="rId12" imgW="1549080" imgH="1498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24200"/>
                        <a:ext cx="3124200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8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EE05-BB39-4DBE-848D-FF23DE75FC67}" type="datetime1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5" t="26180" r="22151" b="6711"/>
          <a:stretch/>
        </p:blipFill>
        <p:spPr bwMode="auto">
          <a:xfrm>
            <a:off x="685800" y="838200"/>
            <a:ext cx="4898572" cy="549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381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Diesel </a:t>
            </a:r>
            <a:r>
              <a:rPr lang="en-US" sz="2400" dirty="0"/>
              <a:t>cycle diagram   </a:t>
            </a:r>
            <a:r>
              <a:rPr lang="en-US" sz="2400" dirty="0" smtClean="0"/>
              <a:t>         </a:t>
            </a:r>
            <a:r>
              <a:rPr lang="en-US" sz="1400" dirty="0" smtClean="0"/>
              <a:t>(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en.wikipedia.org/wiki/Diesel_cycle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953000" y="1737479"/>
            <a:ext cx="419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5</a:t>
            </a:r>
            <a:r>
              <a:rPr lang="en-US" dirty="0" smtClean="0">
                <a:sym typeface="Wingdings" pitchFamily="2" charset="2"/>
              </a:rPr>
              <a:t>1:</a:t>
            </a:r>
            <a:r>
              <a:rPr lang="en-US" dirty="0" smtClean="0"/>
              <a:t>Intake stroke: constant pressure (P</a:t>
            </a:r>
            <a:r>
              <a:rPr lang="en-US" baseline="-25000" dirty="0" smtClean="0"/>
              <a:t>0</a:t>
            </a:r>
            <a:r>
              <a:rPr lang="en-US" dirty="0" smtClean="0"/>
              <a:t>) intake of air and gas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</a:t>
            </a:r>
            <a:r>
              <a:rPr lang="en-US" dirty="0" smtClean="0">
                <a:sym typeface="Wingdings" pitchFamily="2" charset="2"/>
              </a:rPr>
              <a:t>2:</a:t>
            </a:r>
            <a:r>
              <a:rPr lang="en-US" dirty="0" smtClean="0"/>
              <a:t>Adiabatic compression of air/gas mixture.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2</a:t>
            </a:r>
            <a:r>
              <a:rPr lang="en-US" dirty="0" smtClean="0">
                <a:sym typeface="Wingdings" pitchFamily="2" charset="2"/>
              </a:rPr>
              <a:t>3:</a:t>
            </a:r>
            <a:r>
              <a:rPr lang="en-US" dirty="0" smtClean="0"/>
              <a:t>Constant </a:t>
            </a:r>
            <a:r>
              <a:rPr lang="en-US" dirty="0" smtClean="0"/>
              <a:t>pressure combustion and expansion.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3</a:t>
            </a:r>
            <a:r>
              <a:rPr lang="en-US" dirty="0" smtClean="0">
                <a:sym typeface="Wingdings" pitchFamily="2" charset="2"/>
              </a:rPr>
              <a:t>4:</a:t>
            </a:r>
            <a:r>
              <a:rPr lang="en-US" dirty="0" smtClean="0"/>
              <a:t>Power stroke due to adiabatic expansion of air/gas mixture.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4</a:t>
            </a:r>
            <a:r>
              <a:rPr lang="en-US" dirty="0" smtClean="0">
                <a:sym typeface="Wingdings" pitchFamily="2" charset="2"/>
              </a:rPr>
              <a:t>1: Exhaust at constant volume.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648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298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374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172</cp:revision>
  <cp:lastPrinted>2012-01-18T03:18:48Z</cp:lastPrinted>
  <dcterms:created xsi:type="dcterms:W3CDTF">2012-01-10T18:32:24Z</dcterms:created>
  <dcterms:modified xsi:type="dcterms:W3CDTF">2012-01-25T16:40:17Z</dcterms:modified>
</cp:coreProperties>
</file>