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67" r:id="rId2"/>
    <p:sldId id="300" r:id="rId3"/>
    <p:sldId id="301" r:id="rId4"/>
    <p:sldId id="307" r:id="rId5"/>
    <p:sldId id="302" r:id="rId6"/>
    <p:sldId id="303" r:id="rId7"/>
    <p:sldId id="305" r:id="rId8"/>
    <p:sldId id="306" r:id="rId9"/>
    <p:sldId id="304" r:id="rId10"/>
    <p:sldId id="308" r:id="rId11"/>
    <p:sldId id="309" r:id="rId12"/>
    <p:sldId id="310" r:id="rId13"/>
    <p:sldId id="311" r:id="rId14"/>
  </p:sldIdLst>
  <p:sldSz cx="9144000" cy="6858000" type="screen4x3"/>
  <p:notesSz cx="7315200" cy="96012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84" autoAdjust="0"/>
    <p:restoredTop sz="94660"/>
  </p:normalViewPr>
  <p:slideViewPr>
    <p:cSldViewPr>
      <p:cViewPr varScale="1">
        <p:scale>
          <a:sx n="67" d="100"/>
          <a:sy n="67" d="100"/>
        </p:scale>
        <p:origin x="-55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3.wmf"/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7070FD-CC2F-49DC-937B-54A5FFA27C60}" type="datetimeFigureOut">
              <a:rPr lang="en-US" smtClean="0"/>
              <a:t>1/27/2012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07BF41-931B-429E-8CBB-4B52882D53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7820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587" y="0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r">
              <a:defRPr sz="1300"/>
            </a:lvl1pPr>
          </a:lstStyle>
          <a:p>
            <a:fld id="{AC5D2E9F-93AF-4192-9362-BE5EFDABCE46}" type="datetimeFigureOut">
              <a:rPr lang="en-US" smtClean="0"/>
              <a:t>1/27/2012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520" y="4560570"/>
            <a:ext cx="5852160" cy="4320540"/>
          </a:xfrm>
          <a:prstGeom prst="rect">
            <a:avLst/>
          </a:prstGeom>
        </p:spPr>
        <p:txBody>
          <a:bodyPr vert="horz" lIns="96661" tIns="48331" rIns="96661" bIns="4833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>
              <a:defRPr sz="13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587" y="9119474"/>
            <a:ext cx="3169920" cy="480060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r">
              <a:defRPr sz="1300"/>
            </a:lvl1pPr>
          </a:lstStyle>
          <a:p>
            <a:fld id="{615B37F0-B5B5-4873-843A-F6B8A32A0D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160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40AC39-BB15-4A61-B12F-F9497208239E}" type="datetime1">
              <a:rPr lang="en-US" smtClean="0"/>
              <a:t>1/27/2012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254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D3E208-03FD-40F7-8426-C4C492642950}" type="datetime1">
              <a:rPr lang="en-US" smtClean="0"/>
              <a:t>1/27/2012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01551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DD905-7000-4F9A-B0F6-ED8513B3D771}" type="datetime1">
              <a:rPr lang="en-US" smtClean="0"/>
              <a:t>1/27/2012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4288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610C66-F7A4-4640-900C-4F175827D8A6}" type="datetime1">
              <a:rPr lang="en-US" smtClean="0"/>
              <a:t>1/27/2012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8557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3F1890-962B-4824-B5D1-94426215EC29}" type="datetime1">
              <a:rPr lang="en-US" smtClean="0"/>
              <a:t>1/27/2012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0383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7FDBFB-2345-418B-98EC-105CAE6B98F8}" type="datetime1">
              <a:rPr lang="en-US" smtClean="0"/>
              <a:t>1/27/2012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6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3FEE7A-2275-446A-A29B-62DDE13EFE5A}" type="datetime1">
              <a:rPr lang="en-US" smtClean="0"/>
              <a:t>1/27/2012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5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9225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ABC9F-0F19-4271-8DE1-34D03352242C}" type="datetime1">
              <a:rPr lang="en-US" smtClean="0"/>
              <a:t>1/27/2012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916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05569-F856-49B5-A1C6-C7FD7447113C}" type="datetime1">
              <a:rPr lang="en-US" smtClean="0"/>
              <a:t>1/27/2012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8655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9D2486-4272-4CD7-8790-36CF42A3F0B6}" type="datetime1">
              <a:rPr lang="en-US" smtClean="0"/>
              <a:t>1/27/2012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25024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74FD3A-627A-46F3-9B6A-F45451B7101A}" type="datetime1">
              <a:rPr lang="en-US" smtClean="0"/>
              <a:t>1/27/2012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244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2C5A25-D9F0-44A1-8FEF-4673B53D1DC1}" type="datetime1">
              <a:rPr lang="en-US" smtClean="0"/>
              <a:t>1/27/2012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PHY 341/641 Spring 2012 -- Lecture 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368B07-CEBF-4C80-90AF-53B34FA04C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172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14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9.vml"/><Relationship Id="rId4" Type="http://schemas.openxmlformats.org/officeDocument/2006/relationships/image" Target="../media/image16.wm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wmf"/><Relationship Id="rId3" Type="http://schemas.openxmlformats.org/officeDocument/2006/relationships/oleObject" Target="../embeddings/oleObject14.bin"/><Relationship Id="rId7" Type="http://schemas.openxmlformats.org/officeDocument/2006/relationships/oleObject" Target="../embeddings/oleObject1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19.wmf"/><Relationship Id="rId5" Type="http://schemas.openxmlformats.org/officeDocument/2006/relationships/oleObject" Target="../embeddings/oleObject15.bin"/><Relationship Id="rId4" Type="http://schemas.openxmlformats.org/officeDocument/2006/relationships/image" Target="../media/image18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7" Type="http://schemas.openxmlformats.org/officeDocument/2006/relationships/image" Target="../media/image2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5" Type="http://schemas.openxmlformats.org/officeDocument/2006/relationships/image" Target="../media/image3.png"/><Relationship Id="rId4" Type="http://schemas.openxmlformats.org/officeDocument/2006/relationships/image" Target="../media/image1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4.wmf"/><Relationship Id="rId4" Type="http://schemas.openxmlformats.org/officeDocument/2006/relationships/oleObject" Target="../embeddings/oleObject3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6.wmf"/><Relationship Id="rId4" Type="http://schemas.openxmlformats.org/officeDocument/2006/relationships/oleObject" Target="../embeddings/oleObject4.bin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8.w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9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0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oleObject" Target="../embeddings/oleObject8.bin"/><Relationship Id="rId7" Type="http://schemas.openxmlformats.org/officeDocument/2006/relationships/oleObject" Target="../embeddings/oleObject10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2.w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1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9EB391-4042-4DBC-A199-A8BE0A661DB2}" type="datetime1">
              <a:rPr lang="en-US" smtClean="0"/>
              <a:t>1/27/2012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609600" y="1371600"/>
            <a:ext cx="77724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/>
              <a:t>PHY 341/641 </a:t>
            </a:r>
          </a:p>
          <a:p>
            <a:pPr algn="ctr"/>
            <a:r>
              <a:rPr lang="en-US" sz="3200" b="1" dirty="0" smtClean="0"/>
              <a:t>Thermodynamics and Statistical Physics</a:t>
            </a:r>
          </a:p>
          <a:p>
            <a:pPr algn="ctr"/>
            <a:endParaRPr lang="en-US" sz="3200" b="1" dirty="0" smtClean="0"/>
          </a:p>
          <a:p>
            <a:pPr algn="ctr"/>
            <a:r>
              <a:rPr lang="en-US" sz="3200" b="1" dirty="0" smtClean="0"/>
              <a:t>Lecture 5</a:t>
            </a:r>
          </a:p>
          <a:p>
            <a:pPr algn="ctr"/>
            <a:endParaRPr lang="en-US" sz="2000" b="1" dirty="0"/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Entropy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Second law of thermodynamics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dirty="0" smtClean="0"/>
              <a:t>Variable dependences of thermodynamic relationships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836863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05569-F856-49B5-A1C6-C7FD7447113C}" type="datetime1">
              <a:rPr lang="en-US" smtClean="0"/>
              <a:t>1/27/2012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10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57200" y="76200"/>
            <a:ext cx="8229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Mathematical transformations for continuous functions of several variables &amp; Legendre transforms continued:</a:t>
            </a:r>
            <a:endParaRPr lang="en-US" sz="2400" dirty="0" smtClean="0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83952728"/>
              </p:ext>
            </p:extLst>
          </p:nvPr>
        </p:nvGraphicFramePr>
        <p:xfrm>
          <a:off x="609600" y="685802"/>
          <a:ext cx="4953000" cy="213850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66" name="数式" r:id="rId3" imgW="2234880" imgH="965160" progId="Equation.3">
                  <p:embed/>
                </p:oleObj>
              </mc:Choice>
              <mc:Fallback>
                <p:oleObj name="数式" r:id="rId3" imgW="2234880" imgH="96516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685802"/>
                        <a:ext cx="4953000" cy="213850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45489036"/>
              </p:ext>
            </p:extLst>
          </p:nvPr>
        </p:nvGraphicFramePr>
        <p:xfrm>
          <a:off x="381000" y="2971800"/>
          <a:ext cx="8463824" cy="297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5867" name="数式" r:id="rId5" imgW="4051080" imgH="1422360" progId="Equation.3">
                  <p:embed/>
                </p:oleObj>
              </mc:Choice>
              <mc:Fallback>
                <p:oleObj name="数式" r:id="rId5" imgW="4051080" imgH="142236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1000" y="2971800"/>
                        <a:ext cx="8463824" cy="2971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505518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05569-F856-49B5-A1C6-C7FD7447113C}" type="datetime1">
              <a:rPr lang="en-US" smtClean="0"/>
              <a:t>1/27/2012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11</a:t>
            </a:fld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32930553"/>
              </p:ext>
            </p:extLst>
          </p:nvPr>
        </p:nvGraphicFramePr>
        <p:xfrm>
          <a:off x="1260641" y="914400"/>
          <a:ext cx="7415019" cy="4953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6877" name="数式" r:id="rId3" imgW="3746160" imgH="2501640" progId="Equation.3">
                  <p:embed/>
                </p:oleObj>
              </mc:Choice>
              <mc:Fallback>
                <p:oleObj name="数式" r:id="rId3" imgW="3746160" imgH="250164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60641" y="914400"/>
                        <a:ext cx="7415019" cy="4953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57200" y="228600"/>
            <a:ext cx="73152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For thermodynamic functions: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2974126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05569-F856-49B5-A1C6-C7FD7447113C}" type="datetime1">
              <a:rPr lang="en-US" smtClean="0"/>
              <a:t>1/27/2012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12</a:t>
            </a:fld>
            <a:endParaRPr lang="en-US"/>
          </a:p>
        </p:txBody>
      </p:sp>
      <p:pic>
        <p:nvPicPr>
          <p:cNvPr id="37890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613" t="45281" r="15435" b="18050"/>
          <a:stretch/>
        </p:blipFill>
        <p:spPr bwMode="auto">
          <a:xfrm>
            <a:off x="166969" y="609600"/>
            <a:ext cx="8824631" cy="2853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796828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05569-F856-49B5-A1C6-C7FD7447113C}" type="datetime1">
              <a:rPr lang="en-US" smtClean="0"/>
              <a:t>1/27/2012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13</a:t>
            </a:fld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58206161"/>
              </p:ext>
            </p:extLst>
          </p:nvPr>
        </p:nvGraphicFramePr>
        <p:xfrm>
          <a:off x="746125" y="457200"/>
          <a:ext cx="5291138" cy="1924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36" name="数式" r:id="rId3" imgW="1815840" imgH="660240" progId="Equation.3">
                  <p:embed/>
                </p:oleObj>
              </mc:Choice>
              <mc:Fallback>
                <p:oleObj name="数式" r:id="rId3" imgW="1815840" imgH="6602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746125" y="457200"/>
                        <a:ext cx="5291138" cy="19240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19636048"/>
              </p:ext>
            </p:extLst>
          </p:nvPr>
        </p:nvGraphicFramePr>
        <p:xfrm>
          <a:off x="990600" y="2514600"/>
          <a:ext cx="6696076" cy="17748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37" name="数式" r:id="rId5" imgW="2298600" imgH="609480" progId="Equation.3">
                  <p:embed/>
                </p:oleObj>
              </mc:Choice>
              <mc:Fallback>
                <p:oleObj name="数式" r:id="rId5" imgW="2298600" imgH="60948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2514600"/>
                        <a:ext cx="6696076" cy="17748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19111570"/>
              </p:ext>
            </p:extLst>
          </p:nvPr>
        </p:nvGraphicFramePr>
        <p:xfrm>
          <a:off x="1066800" y="4419600"/>
          <a:ext cx="6216650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8938" name="数式" r:id="rId7" imgW="2133360" imgH="444240" progId="Equation.3">
                  <p:embed/>
                </p:oleObj>
              </mc:Choice>
              <mc:Fallback>
                <p:oleObj name="数式" r:id="rId7" imgW="2133360" imgH="4442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4419600"/>
                        <a:ext cx="6216650" cy="1295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11371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05569-F856-49B5-A1C6-C7FD7447113C}" type="datetime1">
              <a:rPr lang="en-US" smtClean="0"/>
              <a:t>1/27/2012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2</a:t>
            </a:fld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58565044"/>
              </p:ext>
            </p:extLst>
          </p:nvPr>
        </p:nvGraphicFramePr>
        <p:xfrm>
          <a:off x="990601" y="990601"/>
          <a:ext cx="1676400" cy="113031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15" name="数式" r:id="rId3" imgW="583920" imgH="393480" progId="Equation.3">
                  <p:embed/>
                </p:oleObj>
              </mc:Choice>
              <mc:Fallback>
                <p:oleObj name="数式" r:id="rId3" imgW="583920" imgH="39348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1" y="990601"/>
                        <a:ext cx="1676400" cy="113031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533400" y="304800"/>
            <a:ext cx="76962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Entropy for a reversible process (quasi-static via continuous changes in the variables):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33400" y="1972269"/>
            <a:ext cx="7086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Note that </a:t>
            </a:r>
            <a:r>
              <a:rPr lang="en-US" sz="2400" i="1" dirty="0" err="1" smtClean="0"/>
              <a:t>dS</a:t>
            </a:r>
            <a:r>
              <a:rPr lang="en-US" sz="2400" dirty="0" smtClean="0"/>
              <a:t> is an “exact  differential” </a:t>
            </a:r>
            <a:r>
              <a:rPr lang="en-US" sz="2400" i="1" dirty="0" err="1" smtClean="0"/>
              <a:t>dQ</a:t>
            </a:r>
            <a:r>
              <a:rPr lang="en-US" sz="2400" dirty="0" smtClean="0"/>
              <a:t> is not.</a:t>
            </a:r>
          </a:p>
        </p:txBody>
      </p:sp>
      <p:pic>
        <p:nvPicPr>
          <p:cNvPr id="8" name="Picture 2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890" t="18038" r="23085" b="16514"/>
          <a:stretch/>
        </p:blipFill>
        <p:spPr bwMode="auto">
          <a:xfrm>
            <a:off x="533400" y="2433934"/>
            <a:ext cx="3659886" cy="32167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1676400" y="2467569"/>
            <a:ext cx="182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Carnot cycle.</a:t>
            </a:r>
          </a:p>
        </p:txBody>
      </p:sp>
      <p:graphicFrame>
        <p:nvGraphicFramePr>
          <p:cNvPr id="10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44942245"/>
              </p:ext>
            </p:extLst>
          </p:nvPr>
        </p:nvGraphicFramePr>
        <p:xfrm>
          <a:off x="2784475" y="3001962"/>
          <a:ext cx="5637213" cy="1493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16" name="数式" r:id="rId6" imgW="2628720" imgH="660240" progId="Equation.3">
                  <p:embed/>
                </p:oleObj>
              </mc:Choice>
              <mc:Fallback>
                <p:oleObj name="数式" r:id="rId6" imgW="2628720" imgH="660240" progId="Equation.3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84475" y="3001962"/>
                        <a:ext cx="5637213" cy="1493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622195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05569-F856-49B5-A1C6-C7FD7447113C}" type="datetime1">
              <a:rPr lang="en-US" smtClean="0"/>
              <a:t>1/27/2012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3</a:t>
            </a:fld>
            <a:endParaRPr lang="en-US"/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891" t="18922" r="27548" b="23537"/>
          <a:stretch/>
        </p:blipFill>
        <p:spPr bwMode="auto">
          <a:xfrm>
            <a:off x="381000" y="766465"/>
            <a:ext cx="3891778" cy="28280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762000" y="304800"/>
            <a:ext cx="5638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Square cycle: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19239603"/>
              </p:ext>
            </p:extLst>
          </p:nvPr>
        </p:nvGraphicFramePr>
        <p:xfrm>
          <a:off x="979488" y="4116388"/>
          <a:ext cx="5964237" cy="1033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9716" name="数式" r:id="rId4" imgW="2781000" imgH="457200" progId="Equation.3">
                  <p:embed/>
                </p:oleObj>
              </mc:Choice>
              <mc:Fallback>
                <p:oleObj name="数式" r:id="rId4" imgW="2781000" imgH="457200" progId="Equation.3">
                  <p:embed/>
                  <p:pic>
                    <p:nvPicPr>
                      <p:cNvPr id="0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9488" y="4116388"/>
                        <a:ext cx="5964237" cy="10334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46583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05569-F856-49B5-A1C6-C7FD7447113C}" type="datetime1">
              <a:rPr lang="en-US" smtClean="0"/>
              <a:t>1/27/2012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4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533400" y="304800"/>
            <a:ext cx="66294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Second law of thermodynamics</a:t>
            </a:r>
          </a:p>
          <a:p>
            <a:endParaRPr lang="en-US" sz="2400" dirty="0"/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smtClean="0"/>
              <a:t>Kelvin-Planck</a:t>
            </a:r>
            <a:r>
              <a:rPr lang="en-US" sz="2400" dirty="0" smtClean="0"/>
              <a:t>: It is impossible to construct an engine which, operation in a cycle, will produce no other effect than the extraction of energy from a reservoir and the performance of an equivalent amount of work.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err="1" smtClean="0"/>
              <a:t>Clausius</a:t>
            </a:r>
            <a:r>
              <a:rPr lang="en-US" sz="2400" dirty="0" smtClean="0"/>
              <a:t>: No process is possible whose sole result is cooling a colder body and heating a hotter body.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400" dirty="0" err="1" smtClean="0"/>
              <a:t>Gould-Tobochnik:There</a:t>
            </a:r>
            <a:r>
              <a:rPr lang="en-US" sz="2400" dirty="0" smtClean="0"/>
              <a:t> exists an additive function of state known as the entropy S that can never decrease in an isolated system. </a:t>
            </a:r>
          </a:p>
        </p:txBody>
      </p:sp>
    </p:spTree>
    <p:extLst>
      <p:ext uri="{BB962C8B-B14F-4D97-AF65-F5344CB8AC3E}">
        <p14:creationId xmlns:p14="http://schemas.microsoft.com/office/powerpoint/2010/main" val="1642637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05569-F856-49B5-A1C6-C7FD7447113C}" type="datetime1">
              <a:rPr lang="en-US" smtClean="0"/>
              <a:t>1/27/2012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5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304800" y="290277"/>
            <a:ext cx="7086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Comment on “quasi-static” restrictions</a:t>
            </a:r>
          </a:p>
        </p:txBody>
      </p:sp>
      <p:pic>
        <p:nvPicPr>
          <p:cNvPr id="30722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484" t="10503" r="25855" b="46188"/>
          <a:stretch/>
        </p:blipFill>
        <p:spPr bwMode="auto">
          <a:xfrm>
            <a:off x="337519" y="1066800"/>
            <a:ext cx="3535162" cy="21285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848100" y="901162"/>
            <a:ext cx="49911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Consider the free expansion of an isolated ideal gas, initially in left chamber at V</a:t>
            </a:r>
            <a:r>
              <a:rPr lang="en-US" sz="2400" baseline="-25000" dirty="0" smtClean="0"/>
              <a:t>1</a:t>
            </a:r>
            <a:r>
              <a:rPr lang="en-US" sz="2400" dirty="0" smtClean="0"/>
              <a:t> with vacuum in right chamber and finally occupying full volume V</a:t>
            </a:r>
            <a:r>
              <a:rPr lang="en-US" sz="2400" baseline="-25000" dirty="0" smtClean="0"/>
              <a:t>2</a:t>
            </a:r>
            <a:r>
              <a:rPr lang="en-US" sz="2400" dirty="0" smtClean="0"/>
              <a:t>.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370856" y="3195394"/>
            <a:ext cx="8305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In order to use the laws of thermodynamics, we must envision a quasi-static process that accomplishes the free expansion</a:t>
            </a:r>
          </a:p>
        </p:txBody>
      </p:sp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73838000"/>
              </p:ext>
            </p:extLst>
          </p:nvPr>
        </p:nvGraphicFramePr>
        <p:xfrm>
          <a:off x="1176338" y="4406900"/>
          <a:ext cx="6367462" cy="15255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39" name="数式" r:id="rId4" imgW="2755800" imgH="660240" progId="Equation.3">
                  <p:embed/>
                </p:oleObj>
              </mc:Choice>
              <mc:Fallback>
                <p:oleObj name="数式" r:id="rId4" imgW="2755800" imgH="6602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176338" y="4406900"/>
                        <a:ext cx="6367462" cy="152558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295623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05569-F856-49B5-A1C6-C7FD7447113C}" type="datetime1">
              <a:rPr lang="en-US" smtClean="0"/>
              <a:t>1/27/2012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6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838200" y="609600"/>
            <a:ext cx="7696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Variables and functions: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28104084"/>
              </p:ext>
            </p:extLst>
          </p:nvPr>
        </p:nvGraphicFramePr>
        <p:xfrm>
          <a:off x="1752600" y="1295400"/>
          <a:ext cx="4216400" cy="36932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763" name="数式" r:id="rId3" imgW="1574640" imgH="1346040" progId="Equation.3">
                  <p:embed/>
                </p:oleObj>
              </mc:Choice>
              <mc:Fallback>
                <p:oleObj name="数式" r:id="rId3" imgW="1574640" imgH="1346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752600" y="1295400"/>
                        <a:ext cx="4216400" cy="369324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432597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05569-F856-49B5-A1C6-C7FD7447113C}" type="datetime1">
              <a:rPr lang="en-US" smtClean="0"/>
              <a:t>1/27/2012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7</a:t>
            </a:fld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990600" y="609600"/>
            <a:ext cx="4876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Assume N constant --</a:t>
            </a: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5980684"/>
              </p:ext>
            </p:extLst>
          </p:nvPr>
        </p:nvGraphicFramePr>
        <p:xfrm>
          <a:off x="1152525" y="1295400"/>
          <a:ext cx="7108825" cy="3505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811" name="数式" r:id="rId3" imgW="2730240" imgH="1346040" progId="Equation.3">
                  <p:embed/>
                </p:oleObj>
              </mc:Choice>
              <mc:Fallback>
                <p:oleObj name="数式" r:id="rId3" imgW="2730240" imgH="1346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52525" y="1295400"/>
                        <a:ext cx="7108825" cy="35052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86064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05569-F856-49B5-A1C6-C7FD7447113C}" type="datetime1">
              <a:rPr lang="en-US" smtClean="0"/>
              <a:t>1/27/2012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8</a:t>
            </a:fld>
            <a:endParaRPr lang="en-US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76241050"/>
              </p:ext>
            </p:extLst>
          </p:nvPr>
        </p:nvGraphicFramePr>
        <p:xfrm>
          <a:off x="1143000" y="1030288"/>
          <a:ext cx="5456238" cy="4760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4834" name="数式" r:id="rId3" imgW="2095200" imgH="1828800" progId="Equation.3">
                  <p:embed/>
                </p:oleObj>
              </mc:Choice>
              <mc:Fallback>
                <p:oleObj name="数式" r:id="rId3" imgW="2095200" imgH="182880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43000" y="1030288"/>
                        <a:ext cx="5456238" cy="47609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914400" y="457200"/>
            <a:ext cx="7239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Further relations:</a:t>
            </a:r>
          </a:p>
        </p:txBody>
      </p:sp>
    </p:spTree>
    <p:extLst>
      <p:ext uri="{BB962C8B-B14F-4D97-AF65-F5344CB8AC3E}">
        <p14:creationId xmlns:p14="http://schemas.microsoft.com/office/powerpoint/2010/main" val="2247035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05569-F856-49B5-A1C6-C7FD7447113C}" type="datetime1">
              <a:rPr lang="en-US" smtClean="0"/>
              <a:t>1/27/2012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PHY 341/641 Spring 2012 -- Lecture 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368B07-CEBF-4C80-90AF-53B34FA04CF3}" type="slidenum">
              <a:rPr lang="en-US" smtClean="0"/>
              <a:t>9</a:t>
            </a:fld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35137368"/>
              </p:ext>
            </p:extLst>
          </p:nvPr>
        </p:nvGraphicFramePr>
        <p:xfrm>
          <a:off x="623887" y="1143000"/>
          <a:ext cx="497205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20" name="数式" r:id="rId3" imgW="1473120" imgH="203040" progId="Equation.3">
                  <p:embed/>
                </p:oleObj>
              </mc:Choice>
              <mc:Fallback>
                <p:oleObj name="数式" r:id="rId3" imgW="147312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23887" y="1143000"/>
                        <a:ext cx="4972050" cy="6858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82017811"/>
              </p:ext>
            </p:extLst>
          </p:nvPr>
        </p:nvGraphicFramePr>
        <p:xfrm>
          <a:off x="609600" y="1652155"/>
          <a:ext cx="7467600" cy="32246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21" name="数式" r:id="rId5" imgW="2234880" imgH="965160" progId="Equation.3">
                  <p:embed/>
                </p:oleObj>
              </mc:Choice>
              <mc:Fallback>
                <p:oleObj name="数式" r:id="rId5" imgW="2234880" imgH="965160" progId="Equation.3">
                  <p:embed/>
                  <p:pic>
                    <p:nvPicPr>
                      <p:cNvPr id="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1652155"/>
                        <a:ext cx="7467600" cy="322464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44202134"/>
              </p:ext>
            </p:extLst>
          </p:nvPr>
        </p:nvGraphicFramePr>
        <p:xfrm>
          <a:off x="1876425" y="4572000"/>
          <a:ext cx="5557837" cy="1570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2822" name="数式" r:id="rId7" imgW="1663560" imgH="469800" progId="Equation.3">
                  <p:embed/>
                </p:oleObj>
              </mc:Choice>
              <mc:Fallback>
                <p:oleObj name="数式" r:id="rId7" imgW="1663560" imgH="469800" progId="Equation.3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76425" y="4572000"/>
                        <a:ext cx="5557837" cy="1570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457200" y="152400"/>
            <a:ext cx="81534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Mathematical transformations for continuous functions of several variables &amp; Legendre transforms:</a:t>
            </a:r>
            <a:endParaRPr lang="en-US" sz="2400" dirty="0" smtClean="0"/>
          </a:p>
        </p:txBody>
      </p:sp>
    </p:spTree>
    <p:extLst>
      <p:ext uri="{BB962C8B-B14F-4D97-AF65-F5344CB8AC3E}">
        <p14:creationId xmlns:p14="http://schemas.microsoft.com/office/powerpoint/2010/main" val="13249488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sz="2400"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3366</TotalTime>
  <Words>346</Words>
  <Application>Microsoft Office PowerPoint</Application>
  <PresentationFormat>On-screen Show (4:3)</PresentationFormat>
  <Paragraphs>65</Paragraphs>
  <Slides>13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13</vt:i4>
      </vt:variant>
    </vt:vector>
  </HeadingPairs>
  <TitlesOfParts>
    <vt:vector size="16" baseType="lpstr">
      <vt:lpstr>Office Theme</vt:lpstr>
      <vt:lpstr>数式</vt:lpstr>
      <vt:lpstr>Microsoft Equation 3.0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WFU2011</dc:creator>
  <cp:lastModifiedBy>WFU2011</cp:lastModifiedBy>
  <cp:revision>196</cp:revision>
  <cp:lastPrinted>2012-01-18T03:18:48Z</cp:lastPrinted>
  <dcterms:created xsi:type="dcterms:W3CDTF">2012-01-10T18:32:24Z</dcterms:created>
  <dcterms:modified xsi:type="dcterms:W3CDTF">2012-01-27T16:04:11Z</dcterms:modified>
</cp:coreProperties>
</file>