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7" r:id="rId2"/>
    <p:sldId id="300" r:id="rId3"/>
    <p:sldId id="301" r:id="rId4"/>
    <p:sldId id="307" r:id="rId5"/>
    <p:sldId id="302" r:id="rId6"/>
    <p:sldId id="303" r:id="rId7"/>
    <p:sldId id="305" r:id="rId8"/>
    <p:sldId id="306" r:id="rId9"/>
    <p:sldId id="304" r:id="rId10"/>
    <p:sldId id="308" r:id="rId11"/>
    <p:sldId id="309" r:id="rId12"/>
    <p:sldId id="310" r:id="rId13"/>
    <p:sldId id="311" r:id="rId1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4" autoAdjust="0"/>
    <p:restoredTop sz="94660"/>
  </p:normalViewPr>
  <p:slideViewPr>
    <p:cSldViewPr>
      <p:cViewPr varScale="1">
        <p:scale>
          <a:sx n="67" d="100"/>
          <a:sy n="67" d="100"/>
        </p:scale>
        <p:origin x="-5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070FD-CC2F-49DC-937B-54A5FFA27C60}" type="datetimeFigureOut">
              <a:rPr lang="en-US" smtClean="0"/>
              <a:t>1/27/2012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7BF41-931B-429E-8CBB-4B52882D5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82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1/27/2012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AC39-BB15-4A61-B12F-F9497208239E}" type="datetime1">
              <a:rPr lang="en-US" smtClean="0"/>
              <a:t>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3E208-03FD-40F7-8426-C4C492642950}" type="datetime1">
              <a:rPr lang="en-US" smtClean="0"/>
              <a:t>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DD905-7000-4F9A-B0F6-ED8513B3D771}" type="datetime1">
              <a:rPr lang="en-US" smtClean="0"/>
              <a:t>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10C66-F7A4-4640-900C-4F175827D8A6}" type="datetime1">
              <a:rPr lang="en-US" smtClean="0"/>
              <a:t>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F1890-962B-4824-B5D1-94426215EC29}" type="datetime1">
              <a:rPr lang="en-US" smtClean="0"/>
              <a:t>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FDBFB-2345-418B-98EC-105CAE6B98F8}" type="datetime1">
              <a:rPr lang="en-US" smtClean="0"/>
              <a:t>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FEE7A-2275-446A-A29B-62DDE13EFE5A}" type="datetime1">
              <a:rPr lang="en-US" smtClean="0"/>
              <a:t>1/27/2012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ABC9F-0F19-4271-8DE1-34D03352242C}" type="datetime1">
              <a:rPr lang="en-US" smtClean="0"/>
              <a:t>1/27/2012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5569-F856-49B5-A1C6-C7FD7447113C}" type="datetime1">
              <a:rPr lang="en-US" smtClean="0"/>
              <a:t>1/27/2012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D2486-4272-4CD7-8790-36CF42A3F0B6}" type="datetime1">
              <a:rPr lang="en-US" smtClean="0"/>
              <a:t>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4FD3A-627A-46F3-9B6A-F45451B7101A}" type="datetime1">
              <a:rPr lang="en-US" smtClean="0"/>
              <a:t>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C5A25-D9F0-44A1-8FEF-4673B53D1DC1}" type="datetime1">
              <a:rPr lang="en-US" smtClean="0"/>
              <a:t>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341/641 Spring 2012 -- Lecture 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8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png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EB391-4042-4DBC-A199-A8BE0A661DB2}" type="datetime1">
              <a:rPr lang="en-US" smtClean="0"/>
              <a:t>1/27/2012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1371600"/>
            <a:ext cx="77724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341/641 </a:t>
            </a:r>
          </a:p>
          <a:p>
            <a:pPr algn="ctr"/>
            <a:r>
              <a:rPr lang="en-US" sz="3200" b="1" dirty="0" smtClean="0"/>
              <a:t>Thermodynamics and Statistical Physics</a:t>
            </a:r>
          </a:p>
          <a:p>
            <a:pPr algn="ctr"/>
            <a:endParaRPr lang="en-US" sz="3200" b="1" dirty="0" smtClean="0"/>
          </a:p>
          <a:p>
            <a:pPr algn="ctr"/>
            <a:r>
              <a:rPr lang="en-US" sz="3200" b="1" dirty="0" smtClean="0"/>
              <a:t>Lecture 5</a:t>
            </a:r>
          </a:p>
          <a:p>
            <a:pPr algn="ctr"/>
            <a:endParaRPr lang="en-US" sz="2000" b="1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Entropy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Second law of thermodynamics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Variable dependences of thermodynamic relationships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3686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5569-F856-49B5-A1C6-C7FD7447113C}" type="datetime1">
              <a:rPr lang="en-US" smtClean="0"/>
              <a:t>1/27/2012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762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Mathematical transformations for continuous functions of several variables &amp; Legendre transforms continued:</a:t>
            </a:r>
            <a:endParaRPr lang="en-US" sz="2400" dirty="0" smtClean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3952728"/>
              </p:ext>
            </p:extLst>
          </p:nvPr>
        </p:nvGraphicFramePr>
        <p:xfrm>
          <a:off x="609600" y="685802"/>
          <a:ext cx="4953000" cy="21385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6" name="数式" r:id="rId3" imgW="2234880" imgH="965160" progId="Equation.3">
                  <p:embed/>
                </p:oleObj>
              </mc:Choice>
              <mc:Fallback>
                <p:oleObj name="数式" r:id="rId3" imgW="2234880" imgH="9651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685802"/>
                        <a:ext cx="4953000" cy="21385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5489036"/>
              </p:ext>
            </p:extLst>
          </p:nvPr>
        </p:nvGraphicFramePr>
        <p:xfrm>
          <a:off x="381000" y="2971800"/>
          <a:ext cx="8463824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7" name="数式" r:id="rId5" imgW="4051080" imgH="1422360" progId="Equation.3">
                  <p:embed/>
                </p:oleObj>
              </mc:Choice>
              <mc:Fallback>
                <p:oleObj name="数式" r:id="rId5" imgW="4051080" imgH="14223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971800"/>
                        <a:ext cx="8463824" cy="297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055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5569-F856-49B5-A1C6-C7FD7447113C}" type="datetime1">
              <a:rPr lang="en-US" smtClean="0"/>
              <a:t>1/27/2012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2930553"/>
              </p:ext>
            </p:extLst>
          </p:nvPr>
        </p:nvGraphicFramePr>
        <p:xfrm>
          <a:off x="1260641" y="914400"/>
          <a:ext cx="7415019" cy="495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7" name="数式" r:id="rId3" imgW="3746160" imgH="2501640" progId="Equation.3">
                  <p:embed/>
                </p:oleObj>
              </mc:Choice>
              <mc:Fallback>
                <p:oleObj name="数式" r:id="rId3" imgW="3746160" imgH="2501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0641" y="914400"/>
                        <a:ext cx="7415019" cy="495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228600"/>
            <a:ext cx="7315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For thermodynamic functions: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97412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5569-F856-49B5-A1C6-C7FD7447113C}" type="datetime1">
              <a:rPr lang="en-US" smtClean="0"/>
              <a:t>1/27/2012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13" t="45281" r="15435" b="18050"/>
          <a:stretch/>
        </p:blipFill>
        <p:spPr bwMode="auto">
          <a:xfrm>
            <a:off x="166969" y="609600"/>
            <a:ext cx="8824631" cy="2853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968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5569-F856-49B5-A1C6-C7FD7447113C}" type="datetime1">
              <a:rPr lang="en-US" smtClean="0"/>
              <a:t>1/27/2012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8206161"/>
              </p:ext>
            </p:extLst>
          </p:nvPr>
        </p:nvGraphicFramePr>
        <p:xfrm>
          <a:off x="746125" y="457200"/>
          <a:ext cx="5291138" cy="192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6" name="数式" r:id="rId3" imgW="1815840" imgH="660240" progId="Equation.3">
                  <p:embed/>
                </p:oleObj>
              </mc:Choice>
              <mc:Fallback>
                <p:oleObj name="数式" r:id="rId3" imgW="1815840" imgH="660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6125" y="457200"/>
                        <a:ext cx="5291138" cy="1924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9636048"/>
              </p:ext>
            </p:extLst>
          </p:nvPr>
        </p:nvGraphicFramePr>
        <p:xfrm>
          <a:off x="990600" y="2514600"/>
          <a:ext cx="6696076" cy="177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7" name="数式" r:id="rId5" imgW="2298600" imgH="609480" progId="Equation.3">
                  <p:embed/>
                </p:oleObj>
              </mc:Choice>
              <mc:Fallback>
                <p:oleObj name="数式" r:id="rId5" imgW="2298600" imgH="609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514600"/>
                        <a:ext cx="6696076" cy="177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9111570"/>
              </p:ext>
            </p:extLst>
          </p:nvPr>
        </p:nvGraphicFramePr>
        <p:xfrm>
          <a:off x="1066800" y="4419600"/>
          <a:ext cx="621665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8" name="数式" r:id="rId7" imgW="2133360" imgH="444240" progId="Equation.3">
                  <p:embed/>
                </p:oleObj>
              </mc:Choice>
              <mc:Fallback>
                <p:oleObj name="数式" r:id="rId7" imgW="213336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419600"/>
                        <a:ext cx="621665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37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5569-F856-49B5-A1C6-C7FD7447113C}" type="datetime1">
              <a:rPr lang="en-US" smtClean="0"/>
              <a:t>1/27/2012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8565044"/>
              </p:ext>
            </p:extLst>
          </p:nvPr>
        </p:nvGraphicFramePr>
        <p:xfrm>
          <a:off x="990601" y="990601"/>
          <a:ext cx="1676400" cy="11303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5" name="数式" r:id="rId3" imgW="583920" imgH="393480" progId="Equation.3">
                  <p:embed/>
                </p:oleObj>
              </mc:Choice>
              <mc:Fallback>
                <p:oleObj name="数式" r:id="rId3" imgW="58392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1" y="990601"/>
                        <a:ext cx="1676400" cy="11303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3048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Entropy for a reversible process (quasi-static via continuous changes in the variables):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3400" y="1972269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Note that </a:t>
            </a:r>
            <a:r>
              <a:rPr lang="en-US" sz="2400" i="1" dirty="0" err="1" smtClean="0"/>
              <a:t>dS</a:t>
            </a:r>
            <a:r>
              <a:rPr lang="en-US" sz="2400" dirty="0" smtClean="0"/>
              <a:t> is an “exact  differential” </a:t>
            </a:r>
            <a:r>
              <a:rPr lang="en-US" sz="2400" i="1" dirty="0" err="1" smtClean="0"/>
              <a:t>dQ</a:t>
            </a:r>
            <a:r>
              <a:rPr lang="en-US" sz="2400" dirty="0" smtClean="0"/>
              <a:t> is not.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90" t="18038" r="23085" b="16514"/>
          <a:stretch/>
        </p:blipFill>
        <p:spPr bwMode="auto">
          <a:xfrm>
            <a:off x="533400" y="2433934"/>
            <a:ext cx="3659886" cy="321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676400" y="2467569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Carnot cycle.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4942245"/>
              </p:ext>
            </p:extLst>
          </p:nvPr>
        </p:nvGraphicFramePr>
        <p:xfrm>
          <a:off x="2784475" y="3001962"/>
          <a:ext cx="5637213" cy="1493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6" name="数式" r:id="rId6" imgW="2628720" imgH="660240" progId="Equation.3">
                  <p:embed/>
                </p:oleObj>
              </mc:Choice>
              <mc:Fallback>
                <p:oleObj name="数式" r:id="rId6" imgW="2628720" imgH="660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4475" y="3001962"/>
                        <a:ext cx="5637213" cy="1493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221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5569-F856-49B5-A1C6-C7FD7447113C}" type="datetime1">
              <a:rPr lang="en-US" smtClean="0"/>
              <a:t>1/27/2012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91" t="18922" r="27548" b="23537"/>
          <a:stretch/>
        </p:blipFill>
        <p:spPr bwMode="auto">
          <a:xfrm>
            <a:off x="381000" y="766465"/>
            <a:ext cx="3891778" cy="2828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2000" y="304800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Square cycle: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9239603"/>
              </p:ext>
            </p:extLst>
          </p:nvPr>
        </p:nvGraphicFramePr>
        <p:xfrm>
          <a:off x="979488" y="4116388"/>
          <a:ext cx="5964237" cy="103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6" name="数式" r:id="rId4" imgW="2781000" imgH="457200" progId="Equation.3">
                  <p:embed/>
                </p:oleObj>
              </mc:Choice>
              <mc:Fallback>
                <p:oleObj name="数式" r:id="rId4" imgW="2781000" imgH="4572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9488" y="4116388"/>
                        <a:ext cx="5964237" cy="1033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658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5569-F856-49B5-A1C6-C7FD7447113C}" type="datetime1">
              <a:rPr lang="en-US" smtClean="0"/>
              <a:t>1/27/2012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66294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Second law of thermodynamics</a:t>
            </a:r>
          </a:p>
          <a:p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Kelvin-Planck</a:t>
            </a:r>
            <a:r>
              <a:rPr lang="en-US" sz="2400" dirty="0" smtClean="0"/>
              <a:t>: It is impossible to construct an engine which, operation in a cycle, will produce no other effect than the extraction of energy from a reservoir and the performance of an equivalent amount of work.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err="1" smtClean="0"/>
              <a:t>Clausius</a:t>
            </a:r>
            <a:r>
              <a:rPr lang="en-US" sz="2400" dirty="0" smtClean="0"/>
              <a:t>: No process is possible whose sole result is cooling a colder body and heating a hotter body.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err="1" smtClean="0"/>
              <a:t>Gould-Tobochnik:There</a:t>
            </a:r>
            <a:r>
              <a:rPr lang="en-US" sz="2400" dirty="0" smtClean="0"/>
              <a:t> exists an additive function of state known as the entropy S that can never decrease in an isolated system. </a:t>
            </a:r>
          </a:p>
        </p:txBody>
      </p:sp>
    </p:spTree>
    <p:extLst>
      <p:ext uri="{BB962C8B-B14F-4D97-AF65-F5344CB8AC3E}">
        <p14:creationId xmlns:p14="http://schemas.microsoft.com/office/powerpoint/2010/main" val="164263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5569-F856-49B5-A1C6-C7FD7447113C}" type="datetime1">
              <a:rPr lang="en-US" smtClean="0"/>
              <a:t>1/27/2012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290277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Comment on “quasi-static” restrictions</a:t>
            </a: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84" t="10503" r="25855" b="46188"/>
          <a:stretch/>
        </p:blipFill>
        <p:spPr bwMode="auto">
          <a:xfrm>
            <a:off x="337519" y="1066800"/>
            <a:ext cx="3535162" cy="2128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48100" y="901162"/>
            <a:ext cx="49911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Consider the free expansion of an isolated ideal gas, initially in left chamber at V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with vacuum in right chamber and finally occupying full volume V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0856" y="3195394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 order to use the laws of thermodynamics, we must envision a quasi-static process that accomplishes the free expansion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3838000"/>
              </p:ext>
            </p:extLst>
          </p:nvPr>
        </p:nvGraphicFramePr>
        <p:xfrm>
          <a:off x="1176338" y="4406900"/>
          <a:ext cx="6367462" cy="152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9" name="数式" r:id="rId4" imgW="2755800" imgH="660240" progId="Equation.3">
                  <p:embed/>
                </p:oleObj>
              </mc:Choice>
              <mc:Fallback>
                <p:oleObj name="数式" r:id="rId4" imgW="2755800" imgH="660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76338" y="4406900"/>
                        <a:ext cx="6367462" cy="1525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562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5569-F856-49B5-A1C6-C7FD7447113C}" type="datetime1">
              <a:rPr lang="en-US" smtClean="0"/>
              <a:t>1/27/2012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0" y="6096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Variables and functions: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8104084"/>
              </p:ext>
            </p:extLst>
          </p:nvPr>
        </p:nvGraphicFramePr>
        <p:xfrm>
          <a:off x="1752600" y="1295400"/>
          <a:ext cx="4216400" cy="36932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3" name="数式" r:id="rId3" imgW="1574640" imgH="1346040" progId="Equation.3">
                  <p:embed/>
                </p:oleObj>
              </mc:Choice>
              <mc:Fallback>
                <p:oleObj name="数式" r:id="rId3" imgW="1574640" imgH="1346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2600" y="1295400"/>
                        <a:ext cx="4216400" cy="36932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325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5569-F856-49B5-A1C6-C7FD7447113C}" type="datetime1">
              <a:rPr lang="en-US" smtClean="0"/>
              <a:t>1/27/2012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90600" y="60960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Assume N constant --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980684"/>
              </p:ext>
            </p:extLst>
          </p:nvPr>
        </p:nvGraphicFramePr>
        <p:xfrm>
          <a:off x="1152525" y="1295400"/>
          <a:ext cx="7108825" cy="350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1" name="数式" r:id="rId3" imgW="2730240" imgH="1346040" progId="Equation.3">
                  <p:embed/>
                </p:oleObj>
              </mc:Choice>
              <mc:Fallback>
                <p:oleObj name="数式" r:id="rId3" imgW="2730240" imgH="1346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52525" y="1295400"/>
                        <a:ext cx="7108825" cy="350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606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5569-F856-49B5-A1C6-C7FD7447113C}" type="datetime1">
              <a:rPr lang="en-US" smtClean="0"/>
              <a:t>1/27/2012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6241050"/>
              </p:ext>
            </p:extLst>
          </p:nvPr>
        </p:nvGraphicFramePr>
        <p:xfrm>
          <a:off x="1143000" y="1030288"/>
          <a:ext cx="5456238" cy="476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4" name="数式" r:id="rId3" imgW="2095200" imgH="1828800" progId="Equation.3">
                  <p:embed/>
                </p:oleObj>
              </mc:Choice>
              <mc:Fallback>
                <p:oleObj name="数式" r:id="rId3" imgW="2095200" imgH="1828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030288"/>
                        <a:ext cx="5456238" cy="4760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14400" y="4572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Further relations:</a:t>
            </a:r>
          </a:p>
        </p:txBody>
      </p:sp>
    </p:spTree>
    <p:extLst>
      <p:ext uri="{BB962C8B-B14F-4D97-AF65-F5344CB8AC3E}">
        <p14:creationId xmlns:p14="http://schemas.microsoft.com/office/powerpoint/2010/main" val="224703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5569-F856-49B5-A1C6-C7FD7447113C}" type="datetime1">
              <a:rPr lang="en-US" smtClean="0"/>
              <a:t>1/27/2012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5137368"/>
              </p:ext>
            </p:extLst>
          </p:nvPr>
        </p:nvGraphicFramePr>
        <p:xfrm>
          <a:off x="623887" y="1143000"/>
          <a:ext cx="49720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0" name="数式" r:id="rId3" imgW="1473120" imgH="203040" progId="Equation.3">
                  <p:embed/>
                </p:oleObj>
              </mc:Choice>
              <mc:Fallback>
                <p:oleObj name="数式" r:id="rId3" imgW="147312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3887" y="1143000"/>
                        <a:ext cx="497205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2017811"/>
              </p:ext>
            </p:extLst>
          </p:nvPr>
        </p:nvGraphicFramePr>
        <p:xfrm>
          <a:off x="609600" y="1652155"/>
          <a:ext cx="7467600" cy="32246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1" name="数式" r:id="rId5" imgW="2234880" imgH="965160" progId="Equation.3">
                  <p:embed/>
                </p:oleObj>
              </mc:Choice>
              <mc:Fallback>
                <p:oleObj name="数式" r:id="rId5" imgW="2234880" imgH="9651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652155"/>
                        <a:ext cx="7467600" cy="32246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4202134"/>
              </p:ext>
            </p:extLst>
          </p:nvPr>
        </p:nvGraphicFramePr>
        <p:xfrm>
          <a:off x="1876425" y="4572000"/>
          <a:ext cx="5557837" cy="157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2" name="数式" r:id="rId7" imgW="1663560" imgH="469800" progId="Equation.3">
                  <p:embed/>
                </p:oleObj>
              </mc:Choice>
              <mc:Fallback>
                <p:oleObj name="数式" r:id="rId7" imgW="1663560" imgH="469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6425" y="4572000"/>
                        <a:ext cx="5557837" cy="1570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1524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Mathematical transformations for continuous functions of several variables &amp; Legendre transforms: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32494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3366</TotalTime>
  <Words>346</Words>
  <Application>Microsoft Office PowerPoint</Application>
  <PresentationFormat>On-screen Show (4:3)</PresentationFormat>
  <Paragraphs>65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Office Theme</vt:lpstr>
      <vt:lpstr>数式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WFU2011</cp:lastModifiedBy>
  <cp:revision>196</cp:revision>
  <cp:lastPrinted>2012-01-18T03:18:48Z</cp:lastPrinted>
  <dcterms:created xsi:type="dcterms:W3CDTF">2012-01-10T18:32:24Z</dcterms:created>
  <dcterms:modified xsi:type="dcterms:W3CDTF">2012-01-27T16:04:11Z</dcterms:modified>
</cp:coreProperties>
</file>