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7" r:id="rId2"/>
    <p:sldId id="310" r:id="rId3"/>
    <p:sldId id="316" r:id="rId4"/>
    <p:sldId id="324" r:id="rId5"/>
    <p:sldId id="322" r:id="rId6"/>
    <p:sldId id="323" r:id="rId7"/>
    <p:sldId id="325" r:id="rId8"/>
    <p:sldId id="326" r:id="rId9"/>
    <p:sldId id="328" r:id="rId10"/>
    <p:sldId id="329" r:id="rId11"/>
    <p:sldId id="330" r:id="rId12"/>
    <p:sldId id="331" r:id="rId1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0" autoAdjust="0"/>
    <p:restoredTop sz="94718" autoAdjust="0"/>
  </p:normalViewPr>
  <p:slideViewPr>
    <p:cSldViewPr>
      <p:cViewPr varScale="1">
        <p:scale>
          <a:sx n="67" d="100"/>
          <a:sy n="67" d="100"/>
        </p:scale>
        <p:origin x="-56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5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070FD-CC2F-49DC-937B-54A5FFA27C60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7BF41-931B-429E-8CBB-4B52882D5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782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96B74-B57D-46CA-B3E8-8E0348439BB5}" type="datetime1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A0B8C-F45D-4D57-9736-4FDE723B913E}" type="datetime1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8429F-B7F4-4DC2-87C8-37B9FAB2922A}" type="datetime1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BE743-5455-40C8-A81F-E1C58E47A43D}" type="datetime1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3610D-4E20-49C6-B7DB-B935DFED3D28}" type="datetime1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1B4F1-EC16-423C-B9E7-634131CEFD29}" type="datetime1">
              <a:rPr lang="en-US" smtClean="0"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4514-A682-4204-BB0C-7DFA12071FCA}" type="datetime1">
              <a:rPr lang="en-US" smtClean="0"/>
              <a:t>2/1/2012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DF13E-F40C-40FC-862B-F93DD4A8BC4E}" type="datetime1">
              <a:rPr lang="en-US" smtClean="0"/>
              <a:t>2/1/2012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8D4F4-CF23-4C75-8BB2-87CF12DD4F6C}" type="datetime1">
              <a:rPr lang="en-US" smtClean="0"/>
              <a:t>2/1/2012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5DB71-5BC7-41F8-B74A-9475C3803325}" type="datetime1">
              <a:rPr lang="en-US" smtClean="0"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0A960-C93B-436E-9A1F-026954636FED}" type="datetime1">
              <a:rPr lang="en-US" smtClean="0"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4296B-C11A-48AE-89B3-6078ADE2415F}" type="datetime1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341/641 Spring 2012 -- Lecture 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4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742CA-BBB6-4CD6-9EF3-6982BC65C31D}" type="datetime1">
              <a:rPr lang="en-US" smtClean="0"/>
              <a:t>2/1/2012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1371600"/>
            <a:ext cx="77724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341/641 </a:t>
            </a:r>
          </a:p>
          <a:p>
            <a:pPr algn="ctr"/>
            <a:r>
              <a:rPr lang="en-US" sz="3200" b="1" dirty="0" smtClean="0"/>
              <a:t>Thermodynamics and Statistical Physics</a:t>
            </a:r>
          </a:p>
          <a:p>
            <a:pPr algn="ctr"/>
            <a:endParaRPr lang="en-US" sz="3200" b="1" dirty="0" smtClean="0"/>
          </a:p>
          <a:p>
            <a:pPr algn="ctr"/>
            <a:r>
              <a:rPr lang="en-US" sz="3200" b="1" dirty="0" smtClean="0"/>
              <a:t>Lecture 7</a:t>
            </a:r>
          </a:p>
          <a:p>
            <a:pPr algn="ctr"/>
            <a:endParaRPr lang="en-US" sz="2000" b="1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Chemical potential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Gibbs-</a:t>
            </a:r>
            <a:r>
              <a:rPr lang="en-US" sz="2400" dirty="0" err="1" smtClean="0"/>
              <a:t>Duhem</a:t>
            </a:r>
            <a:r>
              <a:rPr lang="en-US" sz="2400" dirty="0" smtClean="0"/>
              <a:t> equation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Thermodynamic derivatives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3686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8D4F4-CF23-4C75-8BB2-87CF12DD4F6C}" type="datetime1">
              <a:rPr lang="en-US" smtClean="0"/>
              <a:t>2/1/2012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0913368"/>
              </p:ext>
            </p:extLst>
          </p:nvPr>
        </p:nvGraphicFramePr>
        <p:xfrm>
          <a:off x="215900" y="565150"/>
          <a:ext cx="8672513" cy="4894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5" name="数式" r:id="rId3" imgW="4140000" imgH="2336760" progId="Equation.3">
                  <p:embed/>
                </p:oleObj>
              </mc:Choice>
              <mc:Fallback>
                <p:oleObj name="数式" r:id="rId3" imgW="4140000" imgH="23367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900" y="565150"/>
                        <a:ext cx="8672513" cy="4894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41414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8D4F4-CF23-4C75-8BB2-87CF12DD4F6C}" type="datetime1">
              <a:rPr lang="en-US" smtClean="0"/>
              <a:t>2/1/2012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5334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Other useful thermodynamic derivatives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9768019"/>
              </p:ext>
            </p:extLst>
          </p:nvPr>
        </p:nvGraphicFramePr>
        <p:xfrm>
          <a:off x="914400" y="1295400"/>
          <a:ext cx="4591050" cy="3672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8" name="数式" r:id="rId3" imgW="1714320" imgH="1371600" progId="Equation.3">
                  <p:embed/>
                </p:oleObj>
              </mc:Choice>
              <mc:Fallback>
                <p:oleObj name="数式" r:id="rId3" imgW="1714320" imgH="1371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1295400"/>
                        <a:ext cx="4591050" cy="36728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523448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8D4F4-CF23-4C75-8BB2-87CF12DD4F6C}" type="datetime1">
              <a:rPr lang="en-US" smtClean="0"/>
              <a:t>2/1/2012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3810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Example from your text on functional dependences in black body radiation following analysis by Boltzmann in 1884.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6935020"/>
              </p:ext>
            </p:extLst>
          </p:nvPr>
        </p:nvGraphicFramePr>
        <p:xfrm>
          <a:off x="152400" y="1495821"/>
          <a:ext cx="8889999" cy="46001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9" name="数式" r:id="rId3" imgW="4368600" imgH="2260440" progId="Equation.3">
                  <p:embed/>
                </p:oleObj>
              </mc:Choice>
              <mc:Fallback>
                <p:oleObj name="数式" r:id="rId3" imgW="4368600" imgH="22604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495821"/>
                        <a:ext cx="8889999" cy="46001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22546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4AA3F-9913-4703-966D-677A4EC6B7C7}" type="datetime1">
              <a:rPr lang="en-US" smtClean="0"/>
              <a:t>2/1/2012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13" t="45281" r="15435" b="18050"/>
          <a:stretch/>
        </p:blipFill>
        <p:spPr bwMode="auto">
          <a:xfrm>
            <a:off x="166969" y="2099446"/>
            <a:ext cx="8824631" cy="2853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2000" y="8382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Summary of thermodynamic potential functions</a:t>
            </a:r>
          </a:p>
        </p:txBody>
      </p:sp>
    </p:spTree>
    <p:extLst>
      <p:ext uri="{BB962C8B-B14F-4D97-AF65-F5344CB8AC3E}">
        <p14:creationId xmlns:p14="http://schemas.microsoft.com/office/powerpoint/2010/main" val="307968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CA475-5113-4630-B3CA-C01FB6A5C0DA}" type="datetime1">
              <a:rPr lang="en-US" smtClean="0"/>
              <a:t>2/1/2012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8200" y="6096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Variables and functions: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4103947"/>
              </p:ext>
            </p:extLst>
          </p:nvPr>
        </p:nvGraphicFramePr>
        <p:xfrm>
          <a:off x="1735138" y="982663"/>
          <a:ext cx="4249737" cy="431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78" name="数式" r:id="rId3" imgW="1587240" imgH="1574640" progId="Equation.3">
                  <p:embed/>
                </p:oleObj>
              </mc:Choice>
              <mc:Fallback>
                <p:oleObj name="数式" r:id="rId3" imgW="1587240" imgH="1574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35138" y="982663"/>
                        <a:ext cx="4249737" cy="4319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475280"/>
              </p:ext>
            </p:extLst>
          </p:nvPr>
        </p:nvGraphicFramePr>
        <p:xfrm>
          <a:off x="2514600" y="5334000"/>
          <a:ext cx="2667000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79" name="数式" r:id="rId5" imgW="1015920" imgH="457200" progId="Equation.3">
                  <p:embed/>
                </p:oleObj>
              </mc:Choice>
              <mc:Fallback>
                <p:oleObj name="数式" r:id="rId5" imgW="101592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14600" y="5334000"/>
                        <a:ext cx="2667000" cy="1200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626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8D4F4-CF23-4C75-8BB2-87CF12DD4F6C}" type="datetime1">
              <a:rPr lang="en-US" smtClean="0"/>
              <a:t>2/1/2012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95400" y="552271"/>
            <a:ext cx="6248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Categories  of  functions  and variables</a:t>
            </a:r>
          </a:p>
          <a:p>
            <a:pPr algn="ctr"/>
            <a:r>
              <a:rPr lang="en-US" sz="2400" dirty="0" smtClean="0"/>
              <a:t>Extensive </a:t>
            </a:r>
            <a:r>
              <a:rPr lang="en-US" sz="2400" dirty="0" smtClean="0">
                <a:sym typeface="Wingdings" pitchFamily="2" charset="2"/>
              </a:rPr>
              <a:t> depends on system size</a:t>
            </a:r>
          </a:p>
          <a:p>
            <a:pPr algn="ctr"/>
            <a:r>
              <a:rPr lang="en-US" sz="2400" dirty="0" smtClean="0">
                <a:sym typeface="Wingdings" pitchFamily="2" charset="2"/>
              </a:rPr>
              <a:t>Intensive  independent of system size</a:t>
            </a:r>
          </a:p>
          <a:p>
            <a:pPr algn="ctr"/>
            <a:endParaRPr lang="en-US" sz="24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8671974"/>
              </p:ext>
            </p:extLst>
          </p:nvPr>
        </p:nvGraphicFramePr>
        <p:xfrm>
          <a:off x="990600" y="2286000"/>
          <a:ext cx="7162800" cy="373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/>
                <a:gridCol w="3581400"/>
              </a:tblGrid>
              <a:tr h="46672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Extensive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Intensive</a:t>
                      </a:r>
                      <a:endParaRPr lang="en-US" dirty="0"/>
                    </a:p>
                  </a:txBody>
                  <a:tcPr/>
                </a:tc>
              </a:tr>
              <a:tr h="466725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particles     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Temperature                T</a:t>
                      </a:r>
                      <a:endParaRPr lang="en-US" dirty="0"/>
                    </a:p>
                  </a:txBody>
                  <a:tcPr/>
                </a:tc>
              </a:tr>
              <a:tr h="466725">
                <a:tc>
                  <a:txBody>
                    <a:bodyPr/>
                    <a:lstStyle/>
                    <a:p>
                      <a:r>
                        <a:rPr lang="en-US" dirty="0" smtClean="0"/>
                        <a:t>Volume                           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Pressure                        P</a:t>
                      </a:r>
                      <a:endParaRPr lang="en-US" dirty="0"/>
                    </a:p>
                  </a:txBody>
                  <a:tcPr/>
                </a:tc>
              </a:tr>
              <a:tr h="466725">
                <a:tc>
                  <a:txBody>
                    <a:bodyPr/>
                    <a:lstStyle/>
                    <a:p>
                      <a:r>
                        <a:rPr lang="en-US" dirty="0" smtClean="0"/>
                        <a:t>Entropy</a:t>
                      </a:r>
                      <a:r>
                        <a:rPr lang="en-US" baseline="0" dirty="0" smtClean="0"/>
                        <a:t>                           S(U,V,N)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Density                          </a:t>
                      </a:r>
                      <a:r>
                        <a:rPr lang="en-US" dirty="0" smtClean="0">
                          <a:latin typeface="Symbol" pitchFamily="18" charset="2"/>
                        </a:rPr>
                        <a:t> r</a:t>
                      </a:r>
                      <a:endParaRPr lang="en-US" dirty="0">
                        <a:latin typeface="Symbol" pitchFamily="18" charset="2"/>
                      </a:endParaRPr>
                    </a:p>
                  </a:txBody>
                  <a:tcPr/>
                </a:tc>
              </a:tr>
              <a:tr h="466725">
                <a:tc>
                  <a:txBody>
                    <a:bodyPr/>
                    <a:lstStyle/>
                    <a:p>
                      <a:r>
                        <a:rPr lang="en-US" dirty="0" smtClean="0"/>
                        <a:t>Internal energy              U(S,V,N)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Chemical potential       </a:t>
                      </a:r>
                      <a:r>
                        <a:rPr lang="en-US" dirty="0" smtClean="0">
                          <a:latin typeface="Symbol" pitchFamily="18" charset="2"/>
                        </a:rPr>
                        <a:t>m</a:t>
                      </a:r>
                      <a:endParaRPr lang="en-US" dirty="0">
                        <a:latin typeface="Symbol" pitchFamily="18" charset="2"/>
                      </a:endParaRPr>
                    </a:p>
                  </a:txBody>
                  <a:tcPr/>
                </a:tc>
              </a:tr>
              <a:tr h="466725">
                <a:tc>
                  <a:txBody>
                    <a:bodyPr/>
                    <a:lstStyle/>
                    <a:p>
                      <a:r>
                        <a:rPr lang="en-US" dirty="0" smtClean="0"/>
                        <a:t>Enthalpy                          H(S,P,N)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672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Helmholz</a:t>
                      </a:r>
                      <a:r>
                        <a:rPr lang="en-US" baseline="0" dirty="0" smtClean="0"/>
                        <a:t> Free energy    F(T,V,N)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6725">
                <a:tc>
                  <a:txBody>
                    <a:bodyPr/>
                    <a:lstStyle/>
                    <a:p>
                      <a:r>
                        <a:rPr lang="en-US" dirty="0" smtClean="0"/>
                        <a:t>Gibbs Free energy           G(T,P,N)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1890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20B0B-9989-4DE8-9246-64E17F8D2CC7}" type="datetime1">
              <a:rPr lang="en-US" smtClean="0"/>
              <a:t>2/1/2012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7878620"/>
              </p:ext>
            </p:extLst>
          </p:nvPr>
        </p:nvGraphicFramePr>
        <p:xfrm>
          <a:off x="533400" y="1719263"/>
          <a:ext cx="8287028" cy="338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41" name="数式" r:id="rId3" imgW="3416040" imgH="1396800" progId="Equation.3">
                  <p:embed/>
                </p:oleObj>
              </mc:Choice>
              <mc:Fallback>
                <p:oleObj name="数式" r:id="rId3" imgW="3416040" imgH="1396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719263"/>
                        <a:ext cx="8287028" cy="3386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413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20B0B-9989-4DE8-9246-64E17F8D2CC7}" type="datetime1">
              <a:rPr lang="en-US" smtClean="0"/>
              <a:t>2/1/2012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2937527"/>
              </p:ext>
            </p:extLst>
          </p:nvPr>
        </p:nvGraphicFramePr>
        <p:xfrm>
          <a:off x="128342" y="1008063"/>
          <a:ext cx="8939458" cy="470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6" name="数式" r:id="rId3" imgW="4241520" imgH="2234880" progId="Equation.3">
                  <p:embed/>
                </p:oleObj>
              </mc:Choice>
              <mc:Fallback>
                <p:oleObj name="数式" r:id="rId3" imgW="4241520" imgH="223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342" y="1008063"/>
                        <a:ext cx="8939458" cy="4706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8567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8D4F4-CF23-4C75-8BB2-87CF12DD4F6C}" type="datetime1">
              <a:rPr lang="en-US" smtClean="0"/>
              <a:t>2/1/2012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6096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Some materials parameters  based on thermodynamic variables and functions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2480505"/>
              </p:ext>
            </p:extLst>
          </p:nvPr>
        </p:nvGraphicFramePr>
        <p:xfrm>
          <a:off x="457200" y="1600200"/>
          <a:ext cx="3708400" cy="132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94" name="数式" r:id="rId3" imgW="1854000" imgH="660240" progId="Equation.3">
                  <p:embed/>
                </p:oleObj>
              </mc:Choice>
              <mc:Fallback>
                <p:oleObj name="数式" r:id="rId3" imgW="1854000" imgH="660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1600200"/>
                        <a:ext cx="3708400" cy="1320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1000" y="3055203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 fact, this should be easy, but as we have seen the “natural” variables of U are </a:t>
            </a:r>
            <a:r>
              <a:rPr lang="en-US" sz="2400" i="1" dirty="0" smtClean="0"/>
              <a:t>U=U(S,V,N)</a:t>
            </a:r>
            <a:r>
              <a:rPr lang="en-US" sz="2400" dirty="0" smtClean="0"/>
              <a:t> and </a:t>
            </a:r>
            <a:r>
              <a:rPr lang="en-US" sz="2400" i="1" dirty="0" smtClean="0"/>
              <a:t>S=S(U,V,N)</a:t>
            </a:r>
            <a:r>
              <a:rPr lang="en-US" sz="2400" dirty="0" smtClean="0"/>
              <a:t>.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0536673"/>
              </p:ext>
            </p:extLst>
          </p:nvPr>
        </p:nvGraphicFramePr>
        <p:xfrm>
          <a:off x="1333500" y="4114800"/>
          <a:ext cx="4445000" cy="187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95" name="数式" r:id="rId5" imgW="2222280" imgH="939600" progId="Equation.3">
                  <p:embed/>
                </p:oleObj>
              </mc:Choice>
              <mc:Fallback>
                <p:oleObj name="数式" r:id="rId5" imgW="2222280" imgH="939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3500" y="4114800"/>
                        <a:ext cx="4445000" cy="187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15437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8D4F4-CF23-4C75-8BB2-87CF12DD4F6C}" type="datetime1">
              <a:rPr lang="en-US" smtClean="0"/>
              <a:t>2/1/2012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6096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Some materials parameters  based on thermodynamic variables and functions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2148950"/>
              </p:ext>
            </p:extLst>
          </p:nvPr>
        </p:nvGraphicFramePr>
        <p:xfrm>
          <a:off x="457200" y="1600200"/>
          <a:ext cx="3708400" cy="132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10" name="数式" r:id="rId3" imgW="1854000" imgH="660240" progId="Equation.3">
                  <p:embed/>
                </p:oleObj>
              </mc:Choice>
              <mc:Fallback>
                <p:oleObj name="数式" r:id="rId3" imgW="1854000" imgH="660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1600200"/>
                        <a:ext cx="3708400" cy="1320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1000" y="3055203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</a:t>
            </a:r>
            <a:r>
              <a:rPr lang="en-US" sz="2400" dirty="0" smtClean="0"/>
              <a:t>his again should be easy, but as we have seen the “natural” variables of H are </a:t>
            </a:r>
            <a:r>
              <a:rPr lang="en-US" sz="2400" i="1" dirty="0" smtClean="0"/>
              <a:t>H=H(S,P,N)</a:t>
            </a:r>
            <a:r>
              <a:rPr lang="en-US" sz="2400" dirty="0" smtClean="0"/>
              <a:t> and </a:t>
            </a:r>
            <a:r>
              <a:rPr lang="en-US" sz="2400" i="1" dirty="0" smtClean="0"/>
              <a:t>S=S(U,V,N)</a:t>
            </a:r>
            <a:r>
              <a:rPr lang="en-US" sz="2400" dirty="0" smtClean="0"/>
              <a:t>.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6010989"/>
              </p:ext>
            </p:extLst>
          </p:nvPr>
        </p:nvGraphicFramePr>
        <p:xfrm>
          <a:off x="1295400" y="4114800"/>
          <a:ext cx="4521200" cy="187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11" name="数式" r:id="rId5" imgW="2260440" imgH="939600" progId="Equation.3">
                  <p:embed/>
                </p:oleObj>
              </mc:Choice>
              <mc:Fallback>
                <p:oleObj name="数式" r:id="rId5" imgW="226044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114800"/>
                        <a:ext cx="4521200" cy="187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89009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05569-F856-49B5-A1C6-C7FD7447113C}" type="datetime1">
              <a:rPr lang="en-US" smtClean="0"/>
              <a:t>2/1/2012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0025750"/>
              </p:ext>
            </p:extLst>
          </p:nvPr>
        </p:nvGraphicFramePr>
        <p:xfrm>
          <a:off x="228600" y="152400"/>
          <a:ext cx="8645525" cy="287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6" name="数式" r:id="rId3" imgW="4127400" imgH="1371600" progId="Equation.3">
                  <p:embed/>
                </p:oleObj>
              </mc:Choice>
              <mc:Fallback>
                <p:oleObj name="数式" r:id="rId3" imgW="4127400" imgH="1371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52400"/>
                        <a:ext cx="8645525" cy="287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4230605"/>
              </p:ext>
            </p:extLst>
          </p:nvPr>
        </p:nvGraphicFramePr>
        <p:xfrm>
          <a:off x="1447800" y="2590800"/>
          <a:ext cx="5405438" cy="38554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7" name="数式" r:id="rId5" imgW="2666880" imgH="1904760" progId="Equation.3">
                  <p:embed/>
                </p:oleObj>
              </mc:Choice>
              <mc:Fallback>
                <p:oleObj name="数式" r:id="rId5" imgW="2666880" imgH="19047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590800"/>
                        <a:ext cx="5405438" cy="38554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606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4577</TotalTime>
  <Words>277</Words>
  <Application>Microsoft Office PowerPoint</Application>
  <PresentationFormat>On-screen Show (4:3)</PresentationFormat>
  <Paragraphs>68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Office Theme</vt:lpstr>
      <vt:lpstr>数式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WFU2011</cp:lastModifiedBy>
  <cp:revision>243</cp:revision>
  <cp:lastPrinted>2012-01-30T14:52:45Z</cp:lastPrinted>
  <dcterms:created xsi:type="dcterms:W3CDTF">2012-01-10T18:32:24Z</dcterms:created>
  <dcterms:modified xsi:type="dcterms:W3CDTF">2012-02-02T00:38:01Z</dcterms:modified>
</cp:coreProperties>
</file>