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310" r:id="rId3"/>
    <p:sldId id="316" r:id="rId4"/>
    <p:sldId id="324" r:id="rId5"/>
    <p:sldId id="322" r:id="rId6"/>
    <p:sldId id="323" r:id="rId7"/>
    <p:sldId id="325" r:id="rId8"/>
    <p:sldId id="326" r:id="rId9"/>
    <p:sldId id="328" r:id="rId10"/>
    <p:sldId id="329" r:id="rId11"/>
    <p:sldId id="330" r:id="rId12"/>
    <p:sldId id="331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6B74-B57D-46CA-B3E8-8E0348439BB5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0B8C-F45D-4D57-9736-4FDE723B913E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429F-B7F4-4DC2-87C8-37B9FAB2922A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E743-5455-40C8-A81F-E1C58E47A43D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610D-4E20-49C6-B7DB-B935DFED3D28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B4F1-EC16-423C-B9E7-634131CEFD29}" type="datetime1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4514-A682-4204-BB0C-7DFA12071FCA}" type="datetime1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13E-F40C-40FC-862B-F93DD4A8BC4E}" type="datetime1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DB71-5BC7-41F8-B74A-9475C3803325}" type="datetime1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A960-C93B-436E-9A1F-026954636FED}" type="datetime1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296B-C11A-48AE-89B3-6078ADE2415F}" type="datetime1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42CA-BBB6-4CD6-9EF3-6982BC65C31D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77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7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Chemical potential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Gibbs-</a:t>
            </a:r>
            <a:r>
              <a:rPr lang="en-US" sz="2400" dirty="0" err="1" smtClean="0"/>
              <a:t>Duhem</a:t>
            </a:r>
            <a:r>
              <a:rPr lang="en-US" sz="2400" dirty="0" smtClean="0"/>
              <a:t>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Thermodynamic derivatives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913368"/>
              </p:ext>
            </p:extLst>
          </p:nvPr>
        </p:nvGraphicFramePr>
        <p:xfrm>
          <a:off x="215900" y="565150"/>
          <a:ext cx="8672513" cy="489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数式" r:id="rId3" imgW="4140000" imgH="2336760" progId="Equation.3">
                  <p:embed/>
                </p:oleObj>
              </mc:Choice>
              <mc:Fallback>
                <p:oleObj name="数式" r:id="rId3" imgW="414000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565150"/>
                        <a:ext cx="8672513" cy="489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14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useful thermodynamic derivatives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768019"/>
              </p:ext>
            </p:extLst>
          </p:nvPr>
        </p:nvGraphicFramePr>
        <p:xfrm>
          <a:off x="914400" y="1295400"/>
          <a:ext cx="4591050" cy="3672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数式" r:id="rId3" imgW="1714320" imgH="1371600" progId="Equation.3">
                  <p:embed/>
                </p:oleObj>
              </mc:Choice>
              <mc:Fallback>
                <p:oleObj name="数式" r:id="rId3" imgW="1714320" imgH="1371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4591050" cy="3672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2344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from your text on functional dependences in black body radiation following analysis by Boltzmann in 1884.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935020"/>
              </p:ext>
            </p:extLst>
          </p:nvPr>
        </p:nvGraphicFramePr>
        <p:xfrm>
          <a:off x="152400" y="1495821"/>
          <a:ext cx="8889999" cy="460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数式" r:id="rId3" imgW="4368600" imgH="2260440" progId="Equation.3">
                  <p:embed/>
                </p:oleObj>
              </mc:Choice>
              <mc:Fallback>
                <p:oleObj name="数式" r:id="rId3" imgW="436860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95821"/>
                        <a:ext cx="8889999" cy="4600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254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AA3F-9913-4703-966D-677A4EC6B7C7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2099446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838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thermodynamic potential functions</a:t>
            </a:r>
          </a:p>
        </p:txBody>
      </p:sp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475-5113-4630-B3CA-C01FB6A5C0DA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Variables and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103947"/>
              </p:ext>
            </p:extLst>
          </p:nvPr>
        </p:nvGraphicFramePr>
        <p:xfrm>
          <a:off x="1735138" y="982663"/>
          <a:ext cx="4249737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8" name="数式" r:id="rId3" imgW="1587240" imgH="1574640" progId="Equation.3">
                  <p:embed/>
                </p:oleObj>
              </mc:Choice>
              <mc:Fallback>
                <p:oleObj name="数式" r:id="rId3" imgW="1587240" imgH="1574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138" y="982663"/>
                        <a:ext cx="4249737" cy="431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75280"/>
              </p:ext>
            </p:extLst>
          </p:nvPr>
        </p:nvGraphicFramePr>
        <p:xfrm>
          <a:off x="2514600" y="5334000"/>
          <a:ext cx="2667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9" name="数式" r:id="rId5" imgW="1015920" imgH="457200" progId="Equation.3">
                  <p:embed/>
                </p:oleObj>
              </mc:Choice>
              <mc:Fallback>
                <p:oleObj name="数式" r:id="rId5" imgW="10159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5334000"/>
                        <a:ext cx="2667000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62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552271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Categories  of  functions  and variables</a:t>
            </a:r>
          </a:p>
          <a:p>
            <a:pPr algn="ctr"/>
            <a:r>
              <a:rPr lang="en-US" sz="2400" dirty="0" smtClean="0"/>
              <a:t>Extensive </a:t>
            </a:r>
            <a:r>
              <a:rPr lang="en-US" sz="2400" dirty="0" smtClean="0">
                <a:sym typeface="Wingdings" pitchFamily="2" charset="2"/>
              </a:rPr>
              <a:t> depends on system size</a:t>
            </a:r>
          </a:p>
          <a:p>
            <a:pPr algn="ctr"/>
            <a:r>
              <a:rPr lang="en-US" sz="2400" dirty="0" smtClean="0">
                <a:sym typeface="Wingdings" pitchFamily="2" charset="2"/>
              </a:rPr>
              <a:t>Intensive  independent of system size</a:t>
            </a:r>
          </a:p>
          <a:p>
            <a:pPr algn="ctr"/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671974"/>
              </p:ext>
            </p:extLst>
          </p:nvPr>
        </p:nvGraphicFramePr>
        <p:xfrm>
          <a:off x="990600" y="2286000"/>
          <a:ext cx="7162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4667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Intensive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particles    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               T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Volume                          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                       P</a:t>
                      </a:r>
                      <a:endParaRPr lang="en-US" dirty="0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Entropy</a:t>
                      </a:r>
                      <a:r>
                        <a:rPr lang="en-US" baseline="0" dirty="0" smtClean="0"/>
                        <a:t>                           S(U,V,N)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                         </a:t>
                      </a:r>
                      <a:r>
                        <a:rPr lang="en-US" dirty="0" smtClean="0">
                          <a:latin typeface="Symbol" pitchFamily="18" charset="2"/>
                        </a:rPr>
                        <a:t> r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energy              U(S,V,N)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potential       </a:t>
                      </a:r>
                      <a:r>
                        <a:rPr lang="en-US" dirty="0" smtClean="0">
                          <a:latin typeface="Symbol" pitchFamily="18" charset="2"/>
                        </a:rPr>
                        <a:t>m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Enthalpy                          H(S,P,N)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Helmholz</a:t>
                      </a:r>
                      <a:r>
                        <a:rPr lang="en-US" baseline="0" dirty="0" smtClean="0"/>
                        <a:t> Free energy    F(T,V,N)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dirty="0" smtClean="0"/>
                        <a:t>Gibbs Free energy           G(T,P,N)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9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0B0B-9989-4DE8-9246-64E17F8D2CC7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878620"/>
              </p:ext>
            </p:extLst>
          </p:nvPr>
        </p:nvGraphicFramePr>
        <p:xfrm>
          <a:off x="533400" y="1719263"/>
          <a:ext cx="8287028" cy="338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1" name="数式" r:id="rId3" imgW="3416040" imgH="1396800" progId="Equation.3">
                  <p:embed/>
                </p:oleObj>
              </mc:Choice>
              <mc:Fallback>
                <p:oleObj name="数式" r:id="rId3" imgW="341604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19263"/>
                        <a:ext cx="8287028" cy="338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1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0B0B-9989-4DE8-9246-64E17F8D2CC7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937527"/>
              </p:ext>
            </p:extLst>
          </p:nvPr>
        </p:nvGraphicFramePr>
        <p:xfrm>
          <a:off x="128342" y="1008063"/>
          <a:ext cx="8939458" cy="470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数式" r:id="rId3" imgW="4241520" imgH="2234880" progId="Equation.3">
                  <p:embed/>
                </p:oleObj>
              </mc:Choice>
              <mc:Fallback>
                <p:oleObj name="数式" r:id="rId3" imgW="4241520" imgH="223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42" y="1008063"/>
                        <a:ext cx="8939458" cy="470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56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Some materials parameters  based on thermodynamic variables and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80505"/>
              </p:ext>
            </p:extLst>
          </p:nvPr>
        </p:nvGraphicFramePr>
        <p:xfrm>
          <a:off x="457200" y="1600200"/>
          <a:ext cx="37084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4" name="数式" r:id="rId3" imgW="1854000" imgH="660240" progId="Equation.3">
                  <p:embed/>
                </p:oleObj>
              </mc:Choice>
              <mc:Fallback>
                <p:oleObj name="数式" r:id="rId3" imgW="18540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600200"/>
                        <a:ext cx="3708400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0552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fact, this should be easy, but as we have seen the “natural” variables of U are </a:t>
            </a:r>
            <a:r>
              <a:rPr lang="en-US" sz="2400" i="1" dirty="0" smtClean="0"/>
              <a:t>U=U(S,V,N)</a:t>
            </a:r>
            <a:r>
              <a:rPr lang="en-US" sz="2400" dirty="0" smtClean="0"/>
              <a:t> and </a:t>
            </a:r>
            <a:r>
              <a:rPr lang="en-US" sz="2400" i="1" dirty="0" smtClean="0"/>
              <a:t>S=S(U,V,N)</a:t>
            </a:r>
            <a:r>
              <a:rPr lang="en-US" sz="2400" dirty="0" smtClean="0"/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536673"/>
              </p:ext>
            </p:extLst>
          </p:nvPr>
        </p:nvGraphicFramePr>
        <p:xfrm>
          <a:off x="1333500" y="4114800"/>
          <a:ext cx="44450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5" name="数式" r:id="rId5" imgW="2222280" imgH="939600" progId="Equation.3">
                  <p:embed/>
                </p:oleObj>
              </mc:Choice>
              <mc:Fallback>
                <p:oleObj name="数式" r:id="rId5" imgW="22222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4114800"/>
                        <a:ext cx="44450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543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D4F4-CF23-4C75-8BB2-87CF12DD4F6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Some materials parameters  based on thermodynamic variables and functions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148950"/>
              </p:ext>
            </p:extLst>
          </p:nvPr>
        </p:nvGraphicFramePr>
        <p:xfrm>
          <a:off x="457200" y="1600200"/>
          <a:ext cx="37084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0" name="数式" r:id="rId3" imgW="1854000" imgH="660240" progId="Equation.3">
                  <p:embed/>
                </p:oleObj>
              </mc:Choice>
              <mc:Fallback>
                <p:oleObj name="数式" r:id="rId3" imgW="18540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600200"/>
                        <a:ext cx="3708400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0552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his again should be easy, but as we have seen the “natural” variables of H are </a:t>
            </a:r>
            <a:r>
              <a:rPr lang="en-US" sz="2400" i="1" dirty="0" smtClean="0"/>
              <a:t>H=H(S,P,N)</a:t>
            </a:r>
            <a:r>
              <a:rPr lang="en-US" sz="2400" dirty="0" smtClean="0"/>
              <a:t> and </a:t>
            </a:r>
            <a:r>
              <a:rPr lang="en-US" sz="2400" i="1" dirty="0" smtClean="0"/>
              <a:t>S=S(U,V,N)</a:t>
            </a:r>
            <a:r>
              <a:rPr lang="en-US" sz="2400" dirty="0" smtClean="0"/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010989"/>
              </p:ext>
            </p:extLst>
          </p:nvPr>
        </p:nvGraphicFramePr>
        <p:xfrm>
          <a:off x="1295400" y="4114800"/>
          <a:ext cx="45212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1" name="数式" r:id="rId5" imgW="2260440" imgH="939600" progId="Equation.3">
                  <p:embed/>
                </p:oleObj>
              </mc:Choice>
              <mc:Fallback>
                <p:oleObj name="数式" r:id="rId5" imgW="2260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45212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00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025750"/>
              </p:ext>
            </p:extLst>
          </p:nvPr>
        </p:nvGraphicFramePr>
        <p:xfrm>
          <a:off x="228600" y="152400"/>
          <a:ext cx="8645525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6" name="数式" r:id="rId3" imgW="4127400" imgH="1371600" progId="Equation.3">
                  <p:embed/>
                </p:oleObj>
              </mc:Choice>
              <mc:Fallback>
                <p:oleObj name="数式" r:id="rId3" imgW="412740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8645525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230605"/>
              </p:ext>
            </p:extLst>
          </p:nvPr>
        </p:nvGraphicFramePr>
        <p:xfrm>
          <a:off x="1447800" y="2590800"/>
          <a:ext cx="5405438" cy="3855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7" name="数式" r:id="rId5" imgW="2666880" imgH="1904760" progId="Equation.3">
                  <p:embed/>
                </p:oleObj>
              </mc:Choice>
              <mc:Fallback>
                <p:oleObj name="数式" r:id="rId5" imgW="2666880" imgH="1904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90800"/>
                        <a:ext cx="5405438" cy="3855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0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</TotalTime>
  <Words>277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243</cp:revision>
  <cp:lastPrinted>2012-01-30T14:52:45Z</cp:lastPrinted>
  <dcterms:created xsi:type="dcterms:W3CDTF">2012-01-10T18:32:24Z</dcterms:created>
  <dcterms:modified xsi:type="dcterms:W3CDTF">2012-02-02T00:38:01Z</dcterms:modified>
</cp:coreProperties>
</file>