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7" r:id="rId2"/>
    <p:sldId id="331" r:id="rId3"/>
    <p:sldId id="332" r:id="rId4"/>
    <p:sldId id="333" r:id="rId5"/>
    <p:sldId id="334" r:id="rId6"/>
    <p:sldId id="335" r:id="rId7"/>
    <p:sldId id="336" r:id="rId8"/>
    <p:sldId id="337" r:id="rId9"/>
    <p:sldId id="338" r:id="rId10"/>
    <p:sldId id="339" r:id="rId11"/>
    <p:sldId id="341"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0" autoAdjust="0"/>
    <p:restoredTop sz="94718" autoAdjust="0"/>
  </p:normalViewPr>
  <p:slideViewPr>
    <p:cSldViewPr>
      <p:cViewPr varScale="1">
        <p:scale>
          <a:sx n="67" d="100"/>
          <a:sy n="67" d="100"/>
        </p:scale>
        <p:origin x="-56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5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567070FD-CC2F-49DC-937B-54A5FFA27C60}" type="datetimeFigureOut">
              <a:rPr lang="en-US" smtClean="0"/>
              <a:t>2/3/2012</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207BF41-931B-429E-8CBB-4B52882D533E}" type="slidenum">
              <a:rPr lang="en-US" smtClean="0"/>
              <a:t>‹#›</a:t>
            </a:fld>
            <a:endParaRPr lang="en-US"/>
          </a:p>
        </p:txBody>
      </p:sp>
    </p:spTree>
    <p:extLst>
      <p:ext uri="{BB962C8B-B14F-4D97-AF65-F5344CB8AC3E}">
        <p14:creationId xmlns:p14="http://schemas.microsoft.com/office/powerpoint/2010/main" val="2110782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2/3/2012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04F7FD-F63C-4310-8F6F-0D71B868F40E}" type="datetime1">
              <a:rPr lang="en-US" smtClean="0"/>
              <a:t>2/3/2012</a:t>
            </a:fld>
            <a:endParaRPr lang="en-US"/>
          </a:p>
        </p:txBody>
      </p:sp>
      <p:sp>
        <p:nvSpPr>
          <p:cNvPr id="5" name="Footer Placeholder 4"/>
          <p:cNvSpPr>
            <a:spLocks noGrp="1"/>
          </p:cNvSpPr>
          <p:nvPr>
            <p:ph type="ftr" sz="quarter" idx="11"/>
          </p:nvPr>
        </p:nvSpPr>
        <p:spPr/>
        <p:txBody>
          <a:bodyPr/>
          <a:lstStyle/>
          <a:p>
            <a:r>
              <a:rPr lang="en-US" smtClean="0"/>
              <a:t>PHY 341/641 Spring 2012 -- Lecture 8</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B56871-68FB-422A-A5B0-4E702F62A08A}" type="datetime1">
              <a:rPr lang="en-US" smtClean="0"/>
              <a:t>2/3/2012</a:t>
            </a:fld>
            <a:endParaRPr lang="en-US"/>
          </a:p>
        </p:txBody>
      </p:sp>
      <p:sp>
        <p:nvSpPr>
          <p:cNvPr id="5" name="Footer Placeholder 4"/>
          <p:cNvSpPr>
            <a:spLocks noGrp="1"/>
          </p:cNvSpPr>
          <p:nvPr>
            <p:ph type="ftr" sz="quarter" idx="11"/>
          </p:nvPr>
        </p:nvSpPr>
        <p:spPr/>
        <p:txBody>
          <a:bodyPr/>
          <a:lstStyle/>
          <a:p>
            <a:r>
              <a:rPr lang="en-US" smtClean="0"/>
              <a:t>PHY 341/641 Spring 2012 -- Lecture 8</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C850A2-A101-412F-BD52-B6539E12FF1C}" type="datetime1">
              <a:rPr lang="en-US" smtClean="0"/>
              <a:t>2/3/2012</a:t>
            </a:fld>
            <a:endParaRPr lang="en-US"/>
          </a:p>
        </p:txBody>
      </p:sp>
      <p:sp>
        <p:nvSpPr>
          <p:cNvPr id="5" name="Footer Placeholder 4"/>
          <p:cNvSpPr>
            <a:spLocks noGrp="1"/>
          </p:cNvSpPr>
          <p:nvPr>
            <p:ph type="ftr" sz="quarter" idx="11"/>
          </p:nvPr>
        </p:nvSpPr>
        <p:spPr/>
        <p:txBody>
          <a:bodyPr/>
          <a:lstStyle/>
          <a:p>
            <a:r>
              <a:rPr lang="en-US" smtClean="0"/>
              <a:t>PHY 341/641 Spring 2012 -- Lecture 8</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3152AC-4415-4CA0-9603-12C0A825F913}" type="datetime1">
              <a:rPr lang="en-US" smtClean="0"/>
              <a:t>2/3/2012</a:t>
            </a:fld>
            <a:endParaRPr lang="en-US"/>
          </a:p>
        </p:txBody>
      </p:sp>
      <p:sp>
        <p:nvSpPr>
          <p:cNvPr id="5" name="Footer Placeholder 4"/>
          <p:cNvSpPr>
            <a:spLocks noGrp="1"/>
          </p:cNvSpPr>
          <p:nvPr>
            <p:ph type="ftr" sz="quarter" idx="11"/>
          </p:nvPr>
        </p:nvSpPr>
        <p:spPr/>
        <p:txBody>
          <a:bodyPr/>
          <a:lstStyle/>
          <a:p>
            <a:r>
              <a:rPr lang="en-US" smtClean="0"/>
              <a:t>PHY 341/641 Spring 2012 -- Lecture 8</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B00126-DAFE-404A-8B8C-ED8AB902C5A9}" type="datetime1">
              <a:rPr lang="en-US" smtClean="0"/>
              <a:t>2/3/2012</a:t>
            </a:fld>
            <a:endParaRPr lang="en-US"/>
          </a:p>
        </p:txBody>
      </p:sp>
      <p:sp>
        <p:nvSpPr>
          <p:cNvPr id="5" name="Footer Placeholder 4"/>
          <p:cNvSpPr>
            <a:spLocks noGrp="1"/>
          </p:cNvSpPr>
          <p:nvPr>
            <p:ph type="ftr" sz="quarter" idx="11"/>
          </p:nvPr>
        </p:nvSpPr>
        <p:spPr/>
        <p:txBody>
          <a:bodyPr/>
          <a:lstStyle/>
          <a:p>
            <a:r>
              <a:rPr lang="en-US" smtClean="0"/>
              <a:t>PHY 341/641 Spring 2012 -- Lecture 8</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ADD7CD-9A91-4C88-8C0A-DFA102997867}" type="datetime1">
              <a:rPr lang="en-US" smtClean="0"/>
              <a:t>2/3/2012</a:t>
            </a:fld>
            <a:endParaRPr lang="en-US"/>
          </a:p>
        </p:txBody>
      </p:sp>
      <p:sp>
        <p:nvSpPr>
          <p:cNvPr id="6" name="Footer Placeholder 5"/>
          <p:cNvSpPr>
            <a:spLocks noGrp="1"/>
          </p:cNvSpPr>
          <p:nvPr>
            <p:ph type="ftr" sz="quarter" idx="11"/>
          </p:nvPr>
        </p:nvSpPr>
        <p:spPr/>
        <p:txBody>
          <a:bodyPr/>
          <a:lstStyle/>
          <a:p>
            <a:r>
              <a:rPr lang="en-US" smtClean="0"/>
              <a:t>PHY 341/641 Spring 2012 -- Lecture 8</a:t>
            </a:r>
            <a:endParaRPr lang="en-US"/>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450400-A6F8-432A-B9EA-34BA0284F14C}" type="datetime1">
              <a:rPr lang="en-US" smtClean="0"/>
              <a:t>2/3/2012</a:t>
            </a:fld>
            <a:endParaRPr lang="en-US"/>
          </a:p>
        </p:txBody>
      </p:sp>
      <p:sp>
        <p:nvSpPr>
          <p:cNvPr id="8" name="Footer Placeholder 7"/>
          <p:cNvSpPr>
            <a:spLocks noGrp="1"/>
          </p:cNvSpPr>
          <p:nvPr>
            <p:ph type="ftr" sz="quarter" idx="11"/>
          </p:nvPr>
        </p:nvSpPr>
        <p:spPr/>
        <p:txBody>
          <a:bodyPr/>
          <a:lstStyle/>
          <a:p>
            <a:r>
              <a:rPr lang="en-US" smtClean="0"/>
              <a:t>PHY 341/641 Spring 2012 -- Lecture 8</a:t>
            </a:r>
            <a:endParaRPr lang="en-US"/>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30FD17-959B-4698-A937-0AB680D2AC0D}" type="datetime1">
              <a:rPr lang="en-US" smtClean="0"/>
              <a:t>2/3/2012</a:t>
            </a:fld>
            <a:endParaRPr lang="en-US"/>
          </a:p>
        </p:txBody>
      </p:sp>
      <p:sp>
        <p:nvSpPr>
          <p:cNvPr id="4" name="Footer Placeholder 3"/>
          <p:cNvSpPr>
            <a:spLocks noGrp="1"/>
          </p:cNvSpPr>
          <p:nvPr>
            <p:ph type="ftr" sz="quarter" idx="11"/>
          </p:nvPr>
        </p:nvSpPr>
        <p:spPr/>
        <p:txBody>
          <a:bodyPr/>
          <a:lstStyle/>
          <a:p>
            <a:r>
              <a:rPr lang="en-US" smtClean="0"/>
              <a:t>PHY 341/641 Spring 2012 -- Lecture 8</a:t>
            </a:r>
            <a:endParaRPr lang="en-US"/>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928F1-542D-49D0-B86B-7661FAF02A22}"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23E1EB-A31D-4207-AB9D-0562EB8E1CC5}" type="datetime1">
              <a:rPr lang="en-US" smtClean="0"/>
              <a:t>2/3/2012</a:t>
            </a:fld>
            <a:endParaRPr lang="en-US"/>
          </a:p>
        </p:txBody>
      </p:sp>
      <p:sp>
        <p:nvSpPr>
          <p:cNvPr id="6" name="Footer Placeholder 5"/>
          <p:cNvSpPr>
            <a:spLocks noGrp="1"/>
          </p:cNvSpPr>
          <p:nvPr>
            <p:ph type="ftr" sz="quarter" idx="11"/>
          </p:nvPr>
        </p:nvSpPr>
        <p:spPr/>
        <p:txBody>
          <a:bodyPr/>
          <a:lstStyle/>
          <a:p>
            <a:r>
              <a:rPr lang="en-US" smtClean="0"/>
              <a:t>PHY 341/641 Spring 2012 -- Lecture 8</a:t>
            </a:r>
            <a:endParaRPr lang="en-US"/>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FAB278-FC78-4B3E-B05D-0D9E74C2602D}" type="datetime1">
              <a:rPr lang="en-US" smtClean="0"/>
              <a:t>2/3/2012</a:t>
            </a:fld>
            <a:endParaRPr lang="en-US"/>
          </a:p>
        </p:txBody>
      </p:sp>
      <p:sp>
        <p:nvSpPr>
          <p:cNvPr id="6" name="Footer Placeholder 5"/>
          <p:cNvSpPr>
            <a:spLocks noGrp="1"/>
          </p:cNvSpPr>
          <p:nvPr>
            <p:ph type="ftr" sz="quarter" idx="11"/>
          </p:nvPr>
        </p:nvSpPr>
        <p:spPr/>
        <p:txBody>
          <a:bodyPr/>
          <a:lstStyle/>
          <a:p>
            <a:r>
              <a:rPr lang="en-US" smtClean="0"/>
              <a:t>PHY 341/641 Spring 2012 -- Lecture 8</a:t>
            </a:r>
            <a:endParaRPr lang="en-US"/>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3A946-760F-4041-8365-817D1580767C}" type="datetime1">
              <a:rPr lang="en-US" smtClean="0"/>
              <a:t>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PHY 341/641 Spring 2012 -- Lecture 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0.wmf"/><Relationship Id="rId4" Type="http://schemas.openxmlformats.org/officeDocument/2006/relationships/oleObject" Target="../embeddings/oleObject8.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file:///D:\Userdata\Userdata\Coursework\s12phy341\Lecturenotes\Lecture8\stp_CoinToss.jar"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F39BA-06C3-448C-838F-9F5743C8C343}"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a:p>
        </p:txBody>
      </p:sp>
      <p:sp>
        <p:nvSpPr>
          <p:cNvPr id="5" name="TextBox 4"/>
          <p:cNvSpPr txBox="1"/>
          <p:nvPr/>
        </p:nvSpPr>
        <p:spPr>
          <a:xfrm>
            <a:off x="685800" y="1371600"/>
            <a:ext cx="7543800" cy="3477875"/>
          </a:xfrm>
          <a:prstGeom prst="rect">
            <a:avLst/>
          </a:prstGeom>
          <a:noFill/>
        </p:spPr>
        <p:txBody>
          <a:bodyPr wrap="square" rtlCol="0">
            <a:spAutoFit/>
          </a:bodyPr>
          <a:lstStyle/>
          <a:p>
            <a:pPr algn="ctr"/>
            <a:r>
              <a:rPr lang="en-US" sz="3200" b="1" dirty="0" smtClean="0"/>
              <a:t>PHY 341/641 </a:t>
            </a:r>
          </a:p>
          <a:p>
            <a:pPr algn="ctr"/>
            <a:r>
              <a:rPr lang="en-US" sz="3200" b="1" dirty="0" smtClean="0"/>
              <a:t>Thermodynamics and Statistical Physics</a:t>
            </a:r>
          </a:p>
          <a:p>
            <a:pPr algn="ctr"/>
            <a:endParaRPr lang="en-US" sz="3200" b="1" dirty="0" smtClean="0"/>
          </a:p>
          <a:p>
            <a:pPr algn="ctr"/>
            <a:r>
              <a:rPr lang="en-US" sz="3200" b="1" dirty="0" smtClean="0"/>
              <a:t>Lecture 8</a:t>
            </a:r>
          </a:p>
          <a:p>
            <a:pPr algn="ctr"/>
            <a:endParaRPr lang="en-US" sz="2000" b="1" dirty="0"/>
          </a:p>
          <a:p>
            <a:pPr marL="457200" indent="-457200">
              <a:buFont typeface="+mj-lt"/>
              <a:buAutoNum type="arabicPeriod"/>
            </a:pPr>
            <a:r>
              <a:rPr lang="en-US" sz="2400" dirty="0" smtClean="0"/>
              <a:t>Complete discussion of example 2.21</a:t>
            </a:r>
          </a:p>
          <a:p>
            <a:pPr marL="457200" indent="-457200">
              <a:buFont typeface="+mj-lt"/>
              <a:buAutoNum type="arabicPeriod"/>
            </a:pPr>
            <a:r>
              <a:rPr lang="en-US" sz="2400" dirty="0" smtClean="0"/>
              <a:t>Begin introduction to probability concepts (Chapter 3 in STP)</a:t>
            </a:r>
            <a:endParaRPr lang="en-US" sz="2400" dirty="0"/>
          </a:p>
        </p:txBody>
      </p:sp>
    </p:spTree>
    <p:extLst>
      <p:ext uri="{BB962C8B-B14F-4D97-AF65-F5344CB8AC3E}">
        <p14:creationId xmlns:p14="http://schemas.microsoft.com/office/powerpoint/2010/main" val="836863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928F1-542D-49D0-B86B-7661FAF02A22}"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61006099"/>
              </p:ext>
            </p:extLst>
          </p:nvPr>
        </p:nvGraphicFramePr>
        <p:xfrm>
          <a:off x="1219200" y="914400"/>
          <a:ext cx="6096001" cy="2225040"/>
        </p:xfrm>
        <a:graphic>
          <a:graphicData uri="http://schemas.openxmlformats.org/drawingml/2006/table">
            <a:tbl>
              <a:tblPr firstRow="1" bandRow="1">
                <a:tableStyleId>{5C22544A-7EE6-4342-B048-85BDC9FD1C3A}</a:tableStyleId>
              </a:tblPr>
              <a:tblGrid>
                <a:gridCol w="1143000"/>
                <a:gridCol w="2921001"/>
                <a:gridCol w="2032000"/>
              </a:tblGrid>
              <a:tr h="370840">
                <a:tc>
                  <a:txBody>
                    <a:bodyPr/>
                    <a:lstStyle/>
                    <a:p>
                      <a:pPr algn="ctr"/>
                      <a:r>
                        <a:rPr lang="en-US" dirty="0" smtClean="0"/>
                        <a:t>Grade</a:t>
                      </a:r>
                      <a:endParaRPr lang="en-US" dirty="0"/>
                    </a:p>
                  </a:txBody>
                  <a:tcPr/>
                </a:tc>
                <a:tc>
                  <a:txBody>
                    <a:bodyPr/>
                    <a:lstStyle/>
                    <a:p>
                      <a:pPr algn="ctr"/>
                      <a:r>
                        <a:rPr lang="en-US" dirty="0" smtClean="0"/>
                        <a:t>100</a:t>
                      </a:r>
                      <a:r>
                        <a:rPr lang="en-US" baseline="0" dirty="0" smtClean="0"/>
                        <a:t> student </a:t>
                      </a:r>
                      <a:r>
                        <a:rPr lang="en-US" dirty="0" smtClean="0"/>
                        <a:t>Distribution</a:t>
                      </a:r>
                      <a:endParaRPr lang="en-US" dirty="0"/>
                    </a:p>
                  </a:txBody>
                  <a:tcPr/>
                </a:tc>
                <a:tc>
                  <a:txBody>
                    <a:bodyPr/>
                    <a:lstStyle/>
                    <a:p>
                      <a:pPr algn="ctr"/>
                      <a:r>
                        <a:rPr lang="en-US" dirty="0" err="1" smtClean="0"/>
                        <a:t>Probabilty</a:t>
                      </a:r>
                      <a:endParaRPr lang="en-US" dirty="0"/>
                    </a:p>
                  </a:txBody>
                  <a:tcPr/>
                </a:tc>
              </a:tr>
              <a:tr h="370840">
                <a:tc>
                  <a:txBody>
                    <a:bodyPr/>
                    <a:lstStyle/>
                    <a:p>
                      <a:pPr algn="ctr"/>
                      <a:r>
                        <a:rPr lang="en-US" dirty="0" smtClean="0"/>
                        <a:t>A (4)</a:t>
                      </a:r>
                      <a:endParaRPr lang="en-US" dirty="0"/>
                    </a:p>
                  </a:txBody>
                  <a:tcPr/>
                </a:tc>
                <a:tc>
                  <a:txBody>
                    <a:bodyPr/>
                    <a:lstStyle/>
                    <a:p>
                      <a:pPr algn="ctr"/>
                      <a:r>
                        <a:rPr lang="en-US" dirty="0" smtClean="0"/>
                        <a:t>16</a:t>
                      </a:r>
                      <a:endParaRPr lang="en-US" dirty="0"/>
                    </a:p>
                  </a:txBody>
                  <a:tcPr/>
                </a:tc>
                <a:tc>
                  <a:txBody>
                    <a:bodyPr/>
                    <a:lstStyle/>
                    <a:p>
                      <a:pPr algn="ctr"/>
                      <a:r>
                        <a:rPr lang="en-US" dirty="0" smtClean="0"/>
                        <a:t>0.16</a:t>
                      </a:r>
                      <a:endParaRPr lang="en-US" dirty="0"/>
                    </a:p>
                  </a:txBody>
                  <a:tcPr/>
                </a:tc>
              </a:tr>
              <a:tr h="370840">
                <a:tc>
                  <a:txBody>
                    <a:bodyPr/>
                    <a:lstStyle/>
                    <a:p>
                      <a:pPr algn="ctr"/>
                      <a:r>
                        <a:rPr lang="en-US" dirty="0" smtClean="0"/>
                        <a:t>B (3)</a:t>
                      </a:r>
                      <a:endParaRPr lang="en-US" dirty="0"/>
                    </a:p>
                  </a:txBody>
                  <a:tcPr/>
                </a:tc>
                <a:tc>
                  <a:txBody>
                    <a:bodyPr/>
                    <a:lstStyle/>
                    <a:p>
                      <a:pPr algn="ctr"/>
                      <a:r>
                        <a:rPr lang="en-US" dirty="0" smtClean="0"/>
                        <a:t>32</a:t>
                      </a:r>
                      <a:endParaRPr lang="en-US" dirty="0"/>
                    </a:p>
                  </a:txBody>
                  <a:tcPr/>
                </a:tc>
                <a:tc>
                  <a:txBody>
                    <a:bodyPr/>
                    <a:lstStyle/>
                    <a:p>
                      <a:pPr algn="ctr"/>
                      <a:r>
                        <a:rPr lang="en-US" dirty="0" smtClean="0"/>
                        <a:t>0.32</a:t>
                      </a:r>
                      <a:endParaRPr lang="en-US" dirty="0"/>
                    </a:p>
                  </a:txBody>
                  <a:tcPr/>
                </a:tc>
              </a:tr>
              <a:tr h="370840">
                <a:tc>
                  <a:txBody>
                    <a:bodyPr/>
                    <a:lstStyle/>
                    <a:p>
                      <a:pPr algn="ctr"/>
                      <a:r>
                        <a:rPr lang="en-US" dirty="0" smtClean="0"/>
                        <a:t>C (2)</a:t>
                      </a:r>
                      <a:endParaRPr lang="en-US" dirty="0"/>
                    </a:p>
                  </a:txBody>
                  <a:tcPr/>
                </a:tc>
                <a:tc>
                  <a:txBody>
                    <a:bodyPr/>
                    <a:lstStyle/>
                    <a:p>
                      <a:pPr algn="ctr"/>
                      <a:r>
                        <a:rPr lang="en-US" dirty="0" smtClean="0"/>
                        <a:t>48</a:t>
                      </a:r>
                      <a:endParaRPr lang="en-US" dirty="0"/>
                    </a:p>
                  </a:txBody>
                  <a:tcPr/>
                </a:tc>
                <a:tc>
                  <a:txBody>
                    <a:bodyPr/>
                    <a:lstStyle/>
                    <a:p>
                      <a:pPr algn="ctr"/>
                      <a:r>
                        <a:rPr lang="en-US" dirty="0" smtClean="0"/>
                        <a:t>0.48</a:t>
                      </a:r>
                      <a:endParaRPr lang="en-US" dirty="0"/>
                    </a:p>
                  </a:txBody>
                  <a:tcPr/>
                </a:tc>
              </a:tr>
              <a:tr h="370840">
                <a:tc>
                  <a:txBody>
                    <a:bodyPr/>
                    <a:lstStyle/>
                    <a:p>
                      <a:pPr algn="ctr"/>
                      <a:r>
                        <a:rPr lang="en-US" dirty="0" smtClean="0"/>
                        <a:t>D (1)</a:t>
                      </a:r>
                      <a:endParaRPr lang="en-US" dirty="0"/>
                    </a:p>
                  </a:txBody>
                  <a:tcPr/>
                </a:tc>
                <a:tc>
                  <a:txBody>
                    <a:bodyPr/>
                    <a:lstStyle/>
                    <a:p>
                      <a:pPr algn="ctr"/>
                      <a:r>
                        <a:rPr lang="en-US" dirty="0" smtClean="0"/>
                        <a:t>4</a:t>
                      </a:r>
                      <a:endParaRPr lang="en-US" dirty="0"/>
                    </a:p>
                  </a:txBody>
                  <a:tcPr/>
                </a:tc>
                <a:tc>
                  <a:txBody>
                    <a:bodyPr/>
                    <a:lstStyle/>
                    <a:p>
                      <a:pPr algn="ctr"/>
                      <a:r>
                        <a:rPr lang="en-US" dirty="0" smtClean="0"/>
                        <a:t>0.04</a:t>
                      </a:r>
                      <a:endParaRPr lang="en-US" dirty="0"/>
                    </a:p>
                  </a:txBody>
                  <a:tcPr/>
                </a:tc>
              </a:tr>
              <a:tr h="370840">
                <a:tc>
                  <a:txBody>
                    <a:bodyPr/>
                    <a:lstStyle/>
                    <a:p>
                      <a:pPr algn="ctr"/>
                      <a:r>
                        <a:rPr lang="en-US" dirty="0" smtClean="0"/>
                        <a:t>F (0)</a:t>
                      </a:r>
                      <a:endParaRPr lang="en-US" dirty="0"/>
                    </a:p>
                  </a:txBody>
                  <a:tcPr/>
                </a:tc>
                <a:tc>
                  <a:txBody>
                    <a:bodyPr/>
                    <a:lstStyle/>
                    <a:p>
                      <a:pPr algn="ctr"/>
                      <a:r>
                        <a:rPr lang="en-US" dirty="0" smtClean="0"/>
                        <a:t>0</a:t>
                      </a:r>
                      <a:endParaRPr lang="en-US" dirty="0"/>
                    </a:p>
                  </a:txBody>
                  <a:tcPr/>
                </a:tc>
                <a:tc>
                  <a:txBody>
                    <a:bodyPr/>
                    <a:lstStyle/>
                    <a:p>
                      <a:pPr algn="ctr"/>
                      <a:r>
                        <a:rPr lang="en-US" dirty="0" smtClean="0"/>
                        <a:t>0.00</a:t>
                      </a:r>
                      <a:endParaRPr lang="en-US" dirty="0"/>
                    </a:p>
                  </a:txBody>
                  <a:tcPr/>
                </a:tc>
              </a:tr>
            </a:tbl>
          </a:graphicData>
        </a:graphic>
      </p:graphicFrame>
      <p:sp>
        <p:nvSpPr>
          <p:cNvPr id="7" name="TextBox 6"/>
          <p:cNvSpPr txBox="1"/>
          <p:nvPr/>
        </p:nvSpPr>
        <p:spPr>
          <a:xfrm>
            <a:off x="838200" y="304800"/>
            <a:ext cx="6324600" cy="461665"/>
          </a:xfrm>
          <a:prstGeom prst="rect">
            <a:avLst/>
          </a:prstGeom>
          <a:noFill/>
        </p:spPr>
        <p:txBody>
          <a:bodyPr wrap="square" rtlCol="0">
            <a:spAutoFit/>
          </a:bodyPr>
          <a:lstStyle/>
          <a:p>
            <a:r>
              <a:rPr lang="en-US" sz="2400" dirty="0" smtClean="0"/>
              <a:t>Example:</a:t>
            </a:r>
          </a:p>
        </p:txBody>
      </p:sp>
      <p:graphicFrame>
        <p:nvGraphicFramePr>
          <p:cNvPr id="9" name="Object 8"/>
          <p:cNvGraphicFramePr>
            <a:graphicFrameLocks noChangeAspect="1"/>
          </p:cNvGraphicFramePr>
          <p:nvPr>
            <p:extLst>
              <p:ext uri="{D42A27DB-BD31-4B8C-83A1-F6EECF244321}">
                <p14:modId xmlns:p14="http://schemas.microsoft.com/office/powerpoint/2010/main" val="2484530772"/>
              </p:ext>
            </p:extLst>
          </p:nvPr>
        </p:nvGraphicFramePr>
        <p:xfrm>
          <a:off x="177800" y="3640138"/>
          <a:ext cx="8813800" cy="2074862"/>
        </p:xfrm>
        <a:graphic>
          <a:graphicData uri="http://schemas.openxmlformats.org/presentationml/2006/ole">
            <mc:AlternateContent xmlns:mc="http://schemas.openxmlformats.org/markup-compatibility/2006">
              <mc:Choice xmlns:v="urn:schemas-microsoft-com:vml" Requires="v">
                <p:oleObj spid="_x0000_s58387" name="数式" r:id="rId3" imgW="3454200" imgH="812520" progId="Equation.3">
                  <p:embed/>
                </p:oleObj>
              </mc:Choice>
              <mc:Fallback>
                <p:oleObj name="数式" r:id="rId3" imgW="3454200" imgH="812520" progId="Equation.3">
                  <p:embed/>
                  <p:pic>
                    <p:nvPicPr>
                      <p:cNvPr id="0" name="Object 5"/>
                      <p:cNvPicPr>
                        <a:picLocks noChangeAspect="1" noChangeArrowheads="1"/>
                      </p:cNvPicPr>
                      <p:nvPr/>
                    </p:nvPicPr>
                    <p:blipFill>
                      <a:blip r:embed="rId4"/>
                      <a:srcRect/>
                      <a:stretch>
                        <a:fillRect/>
                      </a:stretch>
                    </p:blipFill>
                    <p:spPr bwMode="auto">
                      <a:xfrm>
                        <a:off x="177800" y="3640138"/>
                        <a:ext cx="8813800" cy="207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63800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928F1-542D-49D0-B86B-7661FAF02A22}"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a:p>
        </p:txBody>
      </p:sp>
      <p:sp>
        <p:nvSpPr>
          <p:cNvPr id="5" name="TextBox 4"/>
          <p:cNvSpPr txBox="1"/>
          <p:nvPr/>
        </p:nvSpPr>
        <p:spPr>
          <a:xfrm>
            <a:off x="457200" y="533400"/>
            <a:ext cx="8229600" cy="461665"/>
          </a:xfrm>
          <a:prstGeom prst="rect">
            <a:avLst/>
          </a:prstGeom>
          <a:noFill/>
        </p:spPr>
        <p:txBody>
          <a:bodyPr wrap="square" rtlCol="0">
            <a:spAutoFit/>
          </a:bodyPr>
          <a:lstStyle/>
          <a:p>
            <a:r>
              <a:rPr lang="en-US" sz="2400" dirty="0" smtClean="0"/>
              <a:t>Example:   Dice throws</a:t>
            </a:r>
          </a:p>
        </p:txBody>
      </p:sp>
      <p:pic>
        <p:nvPicPr>
          <p:cNvPr id="5939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8919" t="56564" r="27501" b="28192"/>
          <a:stretch/>
        </p:blipFill>
        <p:spPr bwMode="auto">
          <a:xfrm>
            <a:off x="3492910" y="381000"/>
            <a:ext cx="5117690" cy="1248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33400" y="1828800"/>
            <a:ext cx="6477000" cy="830997"/>
          </a:xfrm>
          <a:prstGeom prst="rect">
            <a:avLst/>
          </a:prstGeom>
          <a:noFill/>
        </p:spPr>
        <p:txBody>
          <a:bodyPr wrap="square" rtlCol="0">
            <a:spAutoFit/>
          </a:bodyPr>
          <a:lstStyle/>
          <a:p>
            <a:r>
              <a:rPr lang="en-US" sz="2400" dirty="0" smtClean="0"/>
              <a:t>Example 3.10.  On average, how many times must a die be thrown until “4”  appears?</a:t>
            </a:r>
          </a:p>
        </p:txBody>
      </p:sp>
      <p:graphicFrame>
        <p:nvGraphicFramePr>
          <p:cNvPr id="7" name="Object 6"/>
          <p:cNvGraphicFramePr>
            <a:graphicFrameLocks noChangeAspect="1"/>
          </p:cNvGraphicFramePr>
          <p:nvPr>
            <p:extLst>
              <p:ext uri="{D42A27DB-BD31-4B8C-83A1-F6EECF244321}">
                <p14:modId xmlns:p14="http://schemas.microsoft.com/office/powerpoint/2010/main" val="3388089572"/>
              </p:ext>
            </p:extLst>
          </p:nvPr>
        </p:nvGraphicFramePr>
        <p:xfrm>
          <a:off x="609600" y="2714625"/>
          <a:ext cx="7772400" cy="3527425"/>
        </p:xfrm>
        <a:graphic>
          <a:graphicData uri="http://schemas.openxmlformats.org/presentationml/2006/ole">
            <mc:AlternateContent xmlns:mc="http://schemas.openxmlformats.org/markup-compatibility/2006">
              <mc:Choice xmlns:v="urn:schemas-microsoft-com:vml" Requires="v">
                <p:oleObj spid="_x0000_s59407" name="数式" r:id="rId4" imgW="3720960" imgH="1688760" progId="Equation.3">
                  <p:embed/>
                </p:oleObj>
              </mc:Choice>
              <mc:Fallback>
                <p:oleObj name="数式" r:id="rId4" imgW="3720960" imgH="1688760" progId="Equation.3">
                  <p:embed/>
                  <p:pic>
                    <p:nvPicPr>
                      <p:cNvPr id="0" name=""/>
                      <p:cNvPicPr/>
                      <p:nvPr/>
                    </p:nvPicPr>
                    <p:blipFill>
                      <a:blip r:embed="rId5"/>
                      <a:stretch>
                        <a:fillRect/>
                      </a:stretch>
                    </p:blipFill>
                    <p:spPr>
                      <a:xfrm>
                        <a:off x="609600" y="2714625"/>
                        <a:ext cx="7772400" cy="3527425"/>
                      </a:xfrm>
                      <a:prstGeom prst="rect">
                        <a:avLst/>
                      </a:prstGeom>
                    </p:spPr>
                  </p:pic>
                </p:oleObj>
              </mc:Fallback>
            </mc:AlternateContent>
          </a:graphicData>
        </a:graphic>
      </p:graphicFrame>
    </p:spTree>
    <p:extLst>
      <p:ext uri="{BB962C8B-B14F-4D97-AF65-F5344CB8AC3E}">
        <p14:creationId xmlns:p14="http://schemas.microsoft.com/office/powerpoint/2010/main" val="17872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1524000"/>
            <a:ext cx="7239000" cy="1676400"/>
          </a:xfrm>
          <a:prstGeom prst="rect">
            <a:avLst/>
          </a:prstGeom>
          <a:solidFill>
            <a:srgbClr val="FFFF00">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0B1596B-BD66-493E-8703-603938E22B2C}"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a:p>
        </p:txBody>
      </p:sp>
      <p:sp>
        <p:nvSpPr>
          <p:cNvPr id="5" name="TextBox 4"/>
          <p:cNvSpPr txBox="1"/>
          <p:nvPr/>
        </p:nvSpPr>
        <p:spPr>
          <a:xfrm>
            <a:off x="685800" y="381000"/>
            <a:ext cx="7772400" cy="830997"/>
          </a:xfrm>
          <a:prstGeom prst="rect">
            <a:avLst/>
          </a:prstGeom>
          <a:noFill/>
        </p:spPr>
        <p:txBody>
          <a:bodyPr wrap="square" rtlCol="0">
            <a:spAutoFit/>
          </a:bodyPr>
          <a:lstStyle/>
          <a:p>
            <a:r>
              <a:rPr lang="en-US" sz="2400" dirty="0" smtClean="0"/>
              <a:t>Example from your text on functional dependences in black body radiation following analysis by Boltzmann in 1884.</a:t>
            </a:r>
          </a:p>
        </p:txBody>
      </p:sp>
      <p:graphicFrame>
        <p:nvGraphicFramePr>
          <p:cNvPr id="6" name="Object 5"/>
          <p:cNvGraphicFramePr>
            <a:graphicFrameLocks noChangeAspect="1"/>
          </p:cNvGraphicFramePr>
          <p:nvPr>
            <p:extLst>
              <p:ext uri="{D42A27DB-BD31-4B8C-83A1-F6EECF244321}">
                <p14:modId xmlns:p14="http://schemas.microsoft.com/office/powerpoint/2010/main" val="1746389745"/>
              </p:ext>
            </p:extLst>
          </p:nvPr>
        </p:nvGraphicFramePr>
        <p:xfrm>
          <a:off x="152400" y="1495425"/>
          <a:ext cx="8890000" cy="4600575"/>
        </p:xfrm>
        <a:graphic>
          <a:graphicData uri="http://schemas.openxmlformats.org/presentationml/2006/ole">
            <mc:AlternateContent xmlns:mc="http://schemas.openxmlformats.org/markup-compatibility/2006">
              <mc:Choice xmlns:v="urn:schemas-microsoft-com:vml" Requires="v">
                <p:oleObj spid="_x0000_s54317" name="数式" r:id="rId3" imgW="4368600" imgH="2260440" progId="Equation.3">
                  <p:embed/>
                </p:oleObj>
              </mc:Choice>
              <mc:Fallback>
                <p:oleObj name="数式" r:id="rId3" imgW="4368600" imgH="2260440" progId="Equation.3">
                  <p:embed/>
                  <p:pic>
                    <p:nvPicPr>
                      <p:cNvPr id="0" name="Object 5"/>
                      <p:cNvPicPr>
                        <a:picLocks noChangeAspect="1" noChangeArrowheads="1"/>
                      </p:cNvPicPr>
                      <p:nvPr/>
                    </p:nvPicPr>
                    <p:blipFill>
                      <a:blip r:embed="rId4"/>
                      <a:srcRect/>
                      <a:stretch>
                        <a:fillRect/>
                      </a:stretch>
                    </p:blipFill>
                    <p:spPr bwMode="auto">
                      <a:xfrm>
                        <a:off x="152400" y="1495425"/>
                        <a:ext cx="8890000" cy="4600575"/>
                      </a:xfrm>
                      <a:prstGeom prst="rect">
                        <a:avLst/>
                      </a:prstGeom>
                      <a:noFill/>
                      <a:ln>
                        <a:noFill/>
                      </a:ln>
                    </p:spPr>
                  </p:pic>
                </p:oleObj>
              </mc:Fallback>
            </mc:AlternateContent>
          </a:graphicData>
        </a:graphic>
      </p:graphicFrame>
      <p:sp>
        <p:nvSpPr>
          <p:cNvPr id="8" name="Down Arrow 7"/>
          <p:cNvSpPr/>
          <p:nvPr/>
        </p:nvSpPr>
        <p:spPr>
          <a:xfrm>
            <a:off x="990600" y="4076700"/>
            <a:ext cx="228600" cy="2667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2438400" y="4038600"/>
            <a:ext cx="228600" cy="2667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2546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B1596B-BD66-493E-8703-603938E22B2C}"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a:p>
        </p:txBody>
      </p:sp>
      <p:sp>
        <p:nvSpPr>
          <p:cNvPr id="5" name="TextBox 4"/>
          <p:cNvSpPr txBox="1"/>
          <p:nvPr/>
        </p:nvSpPr>
        <p:spPr>
          <a:xfrm>
            <a:off x="685800" y="381000"/>
            <a:ext cx="7772400" cy="1200329"/>
          </a:xfrm>
          <a:prstGeom prst="rect">
            <a:avLst/>
          </a:prstGeom>
          <a:noFill/>
        </p:spPr>
        <p:txBody>
          <a:bodyPr wrap="square" rtlCol="0">
            <a:spAutoFit/>
          </a:bodyPr>
          <a:lstStyle/>
          <a:p>
            <a:r>
              <a:rPr lang="en-US" sz="2400" dirty="0" smtClean="0"/>
              <a:t>Example from your text on functional dependences in black body radiation following analysis by Boltzmann in 1884 – continued --</a:t>
            </a:r>
          </a:p>
        </p:txBody>
      </p:sp>
      <p:graphicFrame>
        <p:nvGraphicFramePr>
          <p:cNvPr id="6" name="Object 5"/>
          <p:cNvGraphicFramePr>
            <a:graphicFrameLocks noChangeAspect="1"/>
          </p:cNvGraphicFramePr>
          <p:nvPr>
            <p:extLst>
              <p:ext uri="{D42A27DB-BD31-4B8C-83A1-F6EECF244321}">
                <p14:modId xmlns:p14="http://schemas.microsoft.com/office/powerpoint/2010/main" val="1711007734"/>
              </p:ext>
            </p:extLst>
          </p:nvPr>
        </p:nvGraphicFramePr>
        <p:xfrm>
          <a:off x="838200" y="1581150"/>
          <a:ext cx="5762625" cy="4057650"/>
        </p:xfrm>
        <a:graphic>
          <a:graphicData uri="http://schemas.openxmlformats.org/presentationml/2006/ole">
            <mc:AlternateContent xmlns:mc="http://schemas.openxmlformats.org/markup-compatibility/2006">
              <mc:Choice xmlns:v="urn:schemas-microsoft-com:vml" Requires="v">
                <p:oleObj spid="_x0000_s55334" name="数式" r:id="rId3" imgW="2831760" imgH="1993680" progId="Equation.3">
                  <p:embed/>
                </p:oleObj>
              </mc:Choice>
              <mc:Fallback>
                <p:oleObj name="数式" r:id="rId3" imgW="2831760" imgH="1993680" progId="Equation.3">
                  <p:embed/>
                  <p:pic>
                    <p:nvPicPr>
                      <p:cNvPr id="0" name=""/>
                      <p:cNvPicPr>
                        <a:picLocks noChangeAspect="1" noChangeArrowheads="1"/>
                      </p:cNvPicPr>
                      <p:nvPr/>
                    </p:nvPicPr>
                    <p:blipFill>
                      <a:blip r:embed="rId4"/>
                      <a:srcRect/>
                      <a:stretch>
                        <a:fillRect/>
                      </a:stretch>
                    </p:blipFill>
                    <p:spPr bwMode="auto">
                      <a:xfrm>
                        <a:off x="838200" y="1581150"/>
                        <a:ext cx="5762625" cy="4057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92233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928F1-542D-49D0-B86B-7661FAF02A22}"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a:p>
        </p:txBody>
      </p:sp>
      <p:sp>
        <p:nvSpPr>
          <p:cNvPr id="5" name="TextBox 4"/>
          <p:cNvSpPr txBox="1"/>
          <p:nvPr/>
        </p:nvSpPr>
        <p:spPr>
          <a:xfrm>
            <a:off x="1143000" y="228600"/>
            <a:ext cx="5791200" cy="461665"/>
          </a:xfrm>
          <a:prstGeom prst="rect">
            <a:avLst/>
          </a:prstGeom>
          <a:noFill/>
        </p:spPr>
        <p:txBody>
          <a:bodyPr wrap="square" rtlCol="0">
            <a:spAutoFit/>
          </a:bodyPr>
          <a:lstStyle/>
          <a:p>
            <a:pPr algn="ctr"/>
            <a:r>
              <a:rPr lang="en-US" sz="2400" dirty="0" smtClean="0"/>
              <a:t>Concepts of Probability – Chapter 3 of STP</a:t>
            </a:r>
          </a:p>
        </p:txBody>
      </p:sp>
      <p:sp>
        <p:nvSpPr>
          <p:cNvPr id="6" name="TextBox 5"/>
          <p:cNvSpPr txBox="1"/>
          <p:nvPr/>
        </p:nvSpPr>
        <p:spPr>
          <a:xfrm>
            <a:off x="685800" y="685800"/>
            <a:ext cx="8153400" cy="3416320"/>
          </a:xfrm>
          <a:prstGeom prst="rect">
            <a:avLst/>
          </a:prstGeom>
          <a:noFill/>
        </p:spPr>
        <p:txBody>
          <a:bodyPr wrap="square" rtlCol="0">
            <a:spAutoFit/>
          </a:bodyPr>
          <a:lstStyle/>
          <a:p>
            <a:r>
              <a:rPr lang="en-US" sz="2400" dirty="0" smtClean="0"/>
              <a:t>Probability analysis is helpful for correlating microscopic and macroscopic physics.</a:t>
            </a:r>
          </a:p>
          <a:p>
            <a:endParaRPr lang="en-US" sz="2400" dirty="0"/>
          </a:p>
          <a:p>
            <a:r>
              <a:rPr lang="en-US" sz="2400" dirty="0" smtClean="0"/>
              <a:t>Example – 2-sided coin toss</a:t>
            </a:r>
          </a:p>
          <a:p>
            <a:r>
              <a:rPr lang="en-US" sz="2400" dirty="0"/>
              <a:t> </a:t>
            </a:r>
            <a:r>
              <a:rPr lang="en-US" sz="2400" dirty="0" smtClean="0"/>
              <a:t>     P(heads) = ½</a:t>
            </a:r>
          </a:p>
          <a:p>
            <a:r>
              <a:rPr lang="en-US" sz="2400" dirty="0"/>
              <a:t> </a:t>
            </a:r>
            <a:r>
              <a:rPr lang="en-US" sz="2400" dirty="0" smtClean="0"/>
              <a:t>     P(tails)     = ½</a:t>
            </a:r>
          </a:p>
          <a:p>
            <a:endParaRPr lang="en-US" sz="2400" dirty="0"/>
          </a:p>
          <a:p>
            <a:r>
              <a:rPr lang="en-US" sz="2400" dirty="0" smtClean="0"/>
              <a:t> Suppose we have 4 coins tossed at once.   On any given toss, what is the probability of having  n occurrences of heads? </a:t>
            </a:r>
          </a:p>
        </p:txBody>
      </p:sp>
    </p:spTree>
    <p:extLst>
      <p:ext uri="{BB962C8B-B14F-4D97-AF65-F5344CB8AC3E}">
        <p14:creationId xmlns:p14="http://schemas.microsoft.com/office/powerpoint/2010/main" val="2167595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928F1-542D-49D0-B86B-7661FAF02A22}"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87303531"/>
              </p:ext>
            </p:extLst>
          </p:nvPr>
        </p:nvGraphicFramePr>
        <p:xfrm>
          <a:off x="1524000" y="1397000"/>
          <a:ext cx="6096000" cy="2225040"/>
        </p:xfrm>
        <a:graphic>
          <a:graphicData uri="http://schemas.openxmlformats.org/drawingml/2006/table">
            <a:tbl>
              <a:tblPr firstRow="1" bandRow="1">
                <a:tableStyleId>{5C22544A-7EE6-4342-B048-85BDC9FD1C3A}</a:tableStyleId>
              </a:tblPr>
              <a:tblGrid>
                <a:gridCol w="4191000"/>
                <a:gridCol w="609600"/>
                <a:gridCol w="1295400"/>
              </a:tblGrid>
              <a:tr h="370840">
                <a:tc>
                  <a:txBody>
                    <a:bodyPr/>
                    <a:lstStyle/>
                    <a:p>
                      <a:pPr algn="ctr"/>
                      <a:r>
                        <a:rPr lang="en-US" dirty="0" smtClean="0"/>
                        <a:t>Configurations</a:t>
                      </a:r>
                      <a:endParaRPr lang="en-US" dirty="0"/>
                    </a:p>
                  </a:txBody>
                  <a:tcPr/>
                </a:tc>
                <a:tc>
                  <a:txBody>
                    <a:bodyPr/>
                    <a:lstStyle/>
                    <a:p>
                      <a:pPr algn="ctr"/>
                      <a:r>
                        <a:rPr lang="en-US" dirty="0" smtClean="0"/>
                        <a:t>n</a:t>
                      </a:r>
                      <a:endParaRPr lang="en-US" dirty="0"/>
                    </a:p>
                  </a:txBody>
                  <a:tcPr/>
                </a:tc>
                <a:tc>
                  <a:txBody>
                    <a:bodyPr/>
                    <a:lstStyle/>
                    <a:p>
                      <a:pPr algn="ctr"/>
                      <a:r>
                        <a:rPr lang="en-US" dirty="0" smtClean="0"/>
                        <a:t>P(n)</a:t>
                      </a:r>
                      <a:endParaRPr lang="en-US" dirty="0"/>
                    </a:p>
                  </a:txBody>
                  <a:tcPr/>
                </a:tc>
              </a:tr>
              <a:tr h="370840">
                <a:tc>
                  <a:txBody>
                    <a:bodyPr/>
                    <a:lstStyle/>
                    <a:p>
                      <a:r>
                        <a:rPr lang="en-US" dirty="0" smtClean="0"/>
                        <a:t>TTTT</a:t>
                      </a:r>
                      <a:endParaRPr lang="en-US" dirty="0"/>
                    </a:p>
                  </a:txBody>
                  <a:tcPr/>
                </a:tc>
                <a:tc>
                  <a:txBody>
                    <a:bodyPr/>
                    <a:lstStyle/>
                    <a:p>
                      <a:pPr algn="ctr"/>
                      <a:r>
                        <a:rPr lang="en-US" dirty="0" smtClean="0"/>
                        <a:t>0</a:t>
                      </a:r>
                      <a:endParaRPr lang="en-US" dirty="0"/>
                    </a:p>
                  </a:txBody>
                  <a:tcPr/>
                </a:tc>
                <a:tc>
                  <a:txBody>
                    <a:bodyPr/>
                    <a:lstStyle/>
                    <a:p>
                      <a:pPr algn="ctr"/>
                      <a:r>
                        <a:rPr lang="en-US" dirty="0" smtClean="0"/>
                        <a:t>1/16</a:t>
                      </a:r>
                      <a:endParaRPr lang="en-US" dirty="0"/>
                    </a:p>
                  </a:txBody>
                  <a:tcPr/>
                </a:tc>
              </a:tr>
              <a:tr h="370840">
                <a:tc>
                  <a:txBody>
                    <a:bodyPr/>
                    <a:lstStyle/>
                    <a:p>
                      <a:r>
                        <a:rPr lang="en-US" dirty="0" smtClean="0"/>
                        <a:t>HTTT,THTT,TTHT,TTTH</a:t>
                      </a:r>
                      <a:endParaRPr lang="en-US" dirty="0"/>
                    </a:p>
                  </a:txBody>
                  <a:tcPr/>
                </a:tc>
                <a:tc>
                  <a:txBody>
                    <a:bodyPr/>
                    <a:lstStyle/>
                    <a:p>
                      <a:pPr algn="ctr"/>
                      <a:r>
                        <a:rPr lang="en-US" dirty="0" smtClean="0"/>
                        <a:t>1</a:t>
                      </a:r>
                      <a:endParaRPr lang="en-US" dirty="0"/>
                    </a:p>
                  </a:txBody>
                  <a:tcPr/>
                </a:tc>
                <a:tc>
                  <a:txBody>
                    <a:bodyPr/>
                    <a:lstStyle/>
                    <a:p>
                      <a:pPr algn="ctr"/>
                      <a:r>
                        <a:rPr lang="en-US" dirty="0" smtClean="0"/>
                        <a:t>4/16</a:t>
                      </a:r>
                      <a:endParaRPr lang="en-US" dirty="0"/>
                    </a:p>
                  </a:txBody>
                  <a:tcPr/>
                </a:tc>
              </a:tr>
              <a:tr h="370840">
                <a:tc>
                  <a:txBody>
                    <a:bodyPr/>
                    <a:lstStyle/>
                    <a:p>
                      <a:r>
                        <a:rPr lang="en-US" dirty="0" smtClean="0"/>
                        <a:t>TTHH,THHT,HHTT,THTH,HTHT,HTTH</a:t>
                      </a:r>
                      <a:endParaRPr lang="en-US" dirty="0"/>
                    </a:p>
                  </a:txBody>
                  <a:tcPr/>
                </a:tc>
                <a:tc>
                  <a:txBody>
                    <a:bodyPr/>
                    <a:lstStyle/>
                    <a:p>
                      <a:pPr algn="ctr"/>
                      <a:r>
                        <a:rPr lang="en-US" dirty="0" smtClean="0"/>
                        <a:t>2</a:t>
                      </a:r>
                      <a:endParaRPr lang="en-US" dirty="0"/>
                    </a:p>
                  </a:txBody>
                  <a:tcPr/>
                </a:tc>
                <a:tc>
                  <a:txBody>
                    <a:bodyPr/>
                    <a:lstStyle/>
                    <a:p>
                      <a:pPr algn="ctr"/>
                      <a:r>
                        <a:rPr lang="en-US" dirty="0" smtClean="0"/>
                        <a:t>6/16</a:t>
                      </a:r>
                      <a:endParaRPr lang="en-US" dirty="0"/>
                    </a:p>
                  </a:txBody>
                  <a:tcPr/>
                </a:tc>
              </a:tr>
              <a:tr h="370840">
                <a:tc>
                  <a:txBody>
                    <a:bodyPr/>
                    <a:lstStyle/>
                    <a:p>
                      <a:r>
                        <a:rPr lang="en-US" dirty="0" smtClean="0"/>
                        <a:t>THHH,HTHH,HHTH,HHHT</a:t>
                      </a:r>
                      <a:endParaRPr lang="en-US" dirty="0"/>
                    </a:p>
                  </a:txBody>
                  <a:tcPr/>
                </a:tc>
                <a:tc>
                  <a:txBody>
                    <a:bodyPr/>
                    <a:lstStyle/>
                    <a:p>
                      <a:pPr algn="ctr"/>
                      <a:r>
                        <a:rPr lang="en-US" dirty="0" smtClean="0"/>
                        <a:t>3</a:t>
                      </a:r>
                      <a:endParaRPr lang="en-US" dirty="0"/>
                    </a:p>
                  </a:txBody>
                  <a:tcPr/>
                </a:tc>
                <a:tc>
                  <a:txBody>
                    <a:bodyPr/>
                    <a:lstStyle/>
                    <a:p>
                      <a:pPr algn="ctr"/>
                      <a:r>
                        <a:rPr lang="en-US" dirty="0" smtClean="0"/>
                        <a:t>4/16</a:t>
                      </a:r>
                      <a:endParaRPr lang="en-US" dirty="0"/>
                    </a:p>
                  </a:txBody>
                  <a:tcPr/>
                </a:tc>
              </a:tr>
              <a:tr h="370840">
                <a:tc>
                  <a:txBody>
                    <a:bodyPr/>
                    <a:lstStyle/>
                    <a:p>
                      <a:r>
                        <a:rPr lang="en-US" dirty="0" smtClean="0"/>
                        <a:t>HHHH</a:t>
                      </a:r>
                      <a:endParaRPr lang="en-US" dirty="0"/>
                    </a:p>
                  </a:txBody>
                  <a:tcPr/>
                </a:tc>
                <a:tc>
                  <a:txBody>
                    <a:bodyPr/>
                    <a:lstStyle/>
                    <a:p>
                      <a:pPr algn="ctr"/>
                      <a:r>
                        <a:rPr lang="en-US" dirty="0" smtClean="0"/>
                        <a:t>4</a:t>
                      </a:r>
                      <a:endParaRPr lang="en-US" dirty="0"/>
                    </a:p>
                  </a:txBody>
                  <a:tcPr/>
                </a:tc>
                <a:tc>
                  <a:txBody>
                    <a:bodyPr/>
                    <a:lstStyle/>
                    <a:p>
                      <a:pPr algn="ctr"/>
                      <a:r>
                        <a:rPr lang="en-US" dirty="0" smtClean="0"/>
                        <a:t>1/16</a:t>
                      </a:r>
                      <a:endParaRPr lang="en-US" dirty="0"/>
                    </a:p>
                  </a:txBody>
                  <a:tcPr/>
                </a:tc>
              </a:tr>
            </a:tbl>
          </a:graphicData>
        </a:graphic>
      </p:graphicFrame>
      <p:sp>
        <p:nvSpPr>
          <p:cNvPr id="6" name="TextBox 5"/>
          <p:cNvSpPr txBox="1"/>
          <p:nvPr/>
        </p:nvSpPr>
        <p:spPr>
          <a:xfrm>
            <a:off x="1447800" y="381000"/>
            <a:ext cx="6400800" cy="461665"/>
          </a:xfrm>
          <a:prstGeom prst="rect">
            <a:avLst/>
          </a:prstGeom>
          <a:noFill/>
        </p:spPr>
        <p:txBody>
          <a:bodyPr wrap="square" rtlCol="0">
            <a:spAutoFit/>
          </a:bodyPr>
          <a:lstStyle/>
          <a:p>
            <a:pPr algn="ctr"/>
            <a:r>
              <a:rPr lang="en-US" sz="2400" dirty="0" smtClean="0"/>
              <a:t>Outcomes for tossing 4 coins</a:t>
            </a:r>
          </a:p>
        </p:txBody>
      </p:sp>
      <p:sp>
        <p:nvSpPr>
          <p:cNvPr id="7" name="TextBox 6"/>
          <p:cNvSpPr txBox="1"/>
          <p:nvPr/>
        </p:nvSpPr>
        <p:spPr>
          <a:xfrm>
            <a:off x="838200" y="4419600"/>
            <a:ext cx="6705600" cy="830997"/>
          </a:xfrm>
          <a:prstGeom prst="rect">
            <a:avLst/>
          </a:prstGeom>
          <a:noFill/>
        </p:spPr>
        <p:txBody>
          <a:bodyPr wrap="square" rtlCol="0">
            <a:spAutoFit/>
          </a:bodyPr>
          <a:lstStyle/>
          <a:p>
            <a:r>
              <a:rPr lang="en-US" sz="2400" dirty="0" smtClean="0"/>
              <a:t>Simulation of coin tosses:</a:t>
            </a:r>
          </a:p>
          <a:p>
            <a:r>
              <a:rPr lang="en-US" sz="2400" dirty="0"/>
              <a:t> </a:t>
            </a:r>
            <a:r>
              <a:rPr lang="en-US" sz="2400" dirty="0">
                <a:hlinkClick r:id="rId2" action="ppaction://program"/>
              </a:rPr>
              <a:t>stp_CoinToss.jar</a:t>
            </a:r>
            <a:endParaRPr lang="en-US" sz="2400" dirty="0" smtClean="0"/>
          </a:p>
        </p:txBody>
      </p:sp>
    </p:spTree>
    <p:extLst>
      <p:ext uri="{BB962C8B-B14F-4D97-AF65-F5344CB8AC3E}">
        <p14:creationId xmlns:p14="http://schemas.microsoft.com/office/powerpoint/2010/main" val="1909171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928F1-542D-49D0-B86B-7661FAF02A22}"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3124200"/>
            <a:ext cx="2857500" cy="2638425"/>
          </a:xfrm>
          <a:prstGeom prst="rect">
            <a:avLst/>
          </a:prstGeom>
        </p:spPr>
      </p:pic>
      <p:sp>
        <p:nvSpPr>
          <p:cNvPr id="7" name="TextBox 6"/>
          <p:cNvSpPr txBox="1"/>
          <p:nvPr/>
        </p:nvSpPr>
        <p:spPr>
          <a:xfrm>
            <a:off x="457200" y="2362200"/>
            <a:ext cx="2705100" cy="461665"/>
          </a:xfrm>
          <a:prstGeom prst="rect">
            <a:avLst/>
          </a:prstGeom>
          <a:noFill/>
        </p:spPr>
        <p:txBody>
          <a:bodyPr wrap="square" rtlCol="0">
            <a:spAutoFit/>
          </a:bodyPr>
          <a:lstStyle/>
          <a:p>
            <a:r>
              <a:rPr lang="en-US" sz="2400" dirty="0" smtClean="0"/>
              <a:t>N=4  -- 316 trials</a:t>
            </a:r>
          </a:p>
        </p:txBody>
      </p:sp>
      <p:sp>
        <p:nvSpPr>
          <p:cNvPr id="8" name="TextBox 7"/>
          <p:cNvSpPr txBox="1"/>
          <p:nvPr/>
        </p:nvSpPr>
        <p:spPr>
          <a:xfrm>
            <a:off x="533400" y="457200"/>
            <a:ext cx="8001000" cy="461665"/>
          </a:xfrm>
          <a:prstGeom prst="rect">
            <a:avLst/>
          </a:prstGeom>
          <a:noFill/>
        </p:spPr>
        <p:txBody>
          <a:bodyPr wrap="square" rtlCol="0">
            <a:spAutoFit/>
          </a:bodyPr>
          <a:lstStyle/>
          <a:p>
            <a:r>
              <a:rPr lang="en-US" sz="2400" dirty="0" smtClean="0"/>
              <a:t>Distribution of outcomes for tossing N coins</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3076575"/>
            <a:ext cx="2857500" cy="2638425"/>
          </a:xfrm>
          <a:prstGeom prst="rect">
            <a:avLst/>
          </a:prstGeom>
        </p:spPr>
      </p:pic>
      <p:sp>
        <p:nvSpPr>
          <p:cNvPr id="10" name="TextBox 9"/>
          <p:cNvSpPr txBox="1"/>
          <p:nvPr/>
        </p:nvSpPr>
        <p:spPr>
          <a:xfrm>
            <a:off x="4610100" y="2438400"/>
            <a:ext cx="2705100" cy="461665"/>
          </a:xfrm>
          <a:prstGeom prst="rect">
            <a:avLst/>
          </a:prstGeom>
          <a:noFill/>
        </p:spPr>
        <p:txBody>
          <a:bodyPr wrap="square" rtlCol="0">
            <a:spAutoFit/>
          </a:bodyPr>
          <a:lstStyle/>
          <a:p>
            <a:r>
              <a:rPr lang="en-US" sz="2400" dirty="0" smtClean="0"/>
              <a:t>N=256  -- 443 trials</a:t>
            </a:r>
          </a:p>
        </p:txBody>
      </p:sp>
    </p:spTree>
    <p:extLst>
      <p:ext uri="{BB962C8B-B14F-4D97-AF65-F5344CB8AC3E}">
        <p14:creationId xmlns:p14="http://schemas.microsoft.com/office/powerpoint/2010/main" val="3358615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928F1-542D-49D0-B86B-7661FAF02A22}"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a:p>
        </p:txBody>
      </p:sp>
      <p:sp>
        <p:nvSpPr>
          <p:cNvPr id="5" name="TextBox 4"/>
          <p:cNvSpPr txBox="1"/>
          <p:nvPr/>
        </p:nvSpPr>
        <p:spPr>
          <a:xfrm>
            <a:off x="838200" y="533400"/>
            <a:ext cx="7239000" cy="4524315"/>
          </a:xfrm>
          <a:prstGeom prst="rect">
            <a:avLst/>
          </a:prstGeom>
          <a:noFill/>
        </p:spPr>
        <p:txBody>
          <a:bodyPr wrap="square" rtlCol="0">
            <a:spAutoFit/>
          </a:bodyPr>
          <a:lstStyle/>
          <a:p>
            <a:pPr algn="ctr"/>
            <a:r>
              <a:rPr lang="en-US" sz="2400" dirty="0" smtClean="0"/>
              <a:t>Mathematics of probability theory</a:t>
            </a:r>
          </a:p>
          <a:p>
            <a:endParaRPr lang="en-US" sz="2400" dirty="0"/>
          </a:p>
          <a:p>
            <a:pPr marL="342900" indent="-342900">
              <a:buFont typeface="Arial" pitchFamily="34" charset="0"/>
              <a:buChar char="•"/>
            </a:pPr>
            <a:r>
              <a:rPr lang="en-US" sz="2400" dirty="0" smtClean="0"/>
              <a:t>For each event I, we assign a probability P(i) with the conditions:</a:t>
            </a:r>
          </a:p>
          <a:p>
            <a:pPr marL="342900" indent="-342900">
              <a:buFont typeface="Arial" pitchFamily="34" charset="0"/>
              <a:buChar char="•"/>
            </a:pPr>
            <a:endParaRPr lang="en-US" sz="2400" dirty="0"/>
          </a:p>
          <a:p>
            <a:pPr marL="342900" indent="-342900">
              <a:buFont typeface="Arial" pitchFamily="34" charset="0"/>
              <a:buChar char="•"/>
            </a:pPr>
            <a:r>
              <a:rPr lang="en-US" sz="2400" dirty="0" smtClean="0"/>
              <a:t>For two independent events i and j, the probability of I or j is</a:t>
            </a:r>
          </a:p>
          <a:p>
            <a:pPr marL="342900" indent="-342900">
              <a:buFont typeface="Arial" pitchFamily="34" charset="0"/>
              <a:buChar char="•"/>
            </a:pPr>
            <a:endParaRPr lang="en-US" sz="2400" dirty="0"/>
          </a:p>
          <a:p>
            <a:pPr marL="342900" indent="-342900">
              <a:buFont typeface="Arial" pitchFamily="34" charset="0"/>
              <a:buChar char="•"/>
            </a:pPr>
            <a:endParaRPr lang="en-US" sz="2400" dirty="0" smtClean="0"/>
          </a:p>
          <a:p>
            <a:pPr marL="342900" indent="-342900">
              <a:buFont typeface="Arial" pitchFamily="34" charset="0"/>
              <a:buChar char="•"/>
            </a:pPr>
            <a:r>
              <a:rPr lang="en-US" sz="2400" dirty="0" smtClean="0"/>
              <a:t>For two independent events I and j, the probability of I and j is </a:t>
            </a:r>
          </a:p>
          <a:p>
            <a:endParaRPr lang="en-US" sz="2400" dirty="0" smtClean="0"/>
          </a:p>
        </p:txBody>
      </p:sp>
      <p:graphicFrame>
        <p:nvGraphicFramePr>
          <p:cNvPr id="6" name="Object 5"/>
          <p:cNvGraphicFramePr>
            <a:graphicFrameLocks noChangeAspect="1"/>
          </p:cNvGraphicFramePr>
          <p:nvPr>
            <p:extLst>
              <p:ext uri="{D42A27DB-BD31-4B8C-83A1-F6EECF244321}">
                <p14:modId xmlns:p14="http://schemas.microsoft.com/office/powerpoint/2010/main" val="2215373534"/>
              </p:ext>
            </p:extLst>
          </p:nvPr>
        </p:nvGraphicFramePr>
        <p:xfrm>
          <a:off x="2960511" y="1676400"/>
          <a:ext cx="5116689" cy="933450"/>
        </p:xfrm>
        <a:graphic>
          <a:graphicData uri="http://schemas.openxmlformats.org/presentationml/2006/ole">
            <mc:AlternateContent xmlns:mc="http://schemas.openxmlformats.org/markup-compatibility/2006">
              <mc:Choice xmlns:v="urn:schemas-microsoft-com:vml" Requires="v">
                <p:oleObj spid="_x0000_s56396" name="数式" r:id="rId3" imgW="1879560" imgH="342720" progId="Equation.3">
                  <p:embed/>
                </p:oleObj>
              </mc:Choice>
              <mc:Fallback>
                <p:oleObj name="数式" r:id="rId3" imgW="1879560" imgH="342720" progId="Equation.3">
                  <p:embed/>
                  <p:pic>
                    <p:nvPicPr>
                      <p:cNvPr id="0" name=""/>
                      <p:cNvPicPr/>
                      <p:nvPr/>
                    </p:nvPicPr>
                    <p:blipFill>
                      <a:blip r:embed="rId4"/>
                      <a:stretch>
                        <a:fillRect/>
                      </a:stretch>
                    </p:blipFill>
                    <p:spPr>
                      <a:xfrm>
                        <a:off x="2960511" y="1676400"/>
                        <a:ext cx="5116689" cy="93345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878875539"/>
              </p:ext>
            </p:extLst>
          </p:nvPr>
        </p:nvGraphicFramePr>
        <p:xfrm>
          <a:off x="3321050" y="3141663"/>
          <a:ext cx="4113213" cy="554037"/>
        </p:xfrm>
        <a:graphic>
          <a:graphicData uri="http://schemas.openxmlformats.org/presentationml/2006/ole">
            <mc:AlternateContent xmlns:mc="http://schemas.openxmlformats.org/markup-compatibility/2006">
              <mc:Choice xmlns:v="urn:schemas-microsoft-com:vml" Requires="v">
                <p:oleObj spid="_x0000_s56397" name="数式" r:id="rId5" imgW="1511280" imgH="203040" progId="Equation.3">
                  <p:embed/>
                </p:oleObj>
              </mc:Choice>
              <mc:Fallback>
                <p:oleObj name="数式" r:id="rId5" imgW="1511280" imgH="203040" progId="Equation.3">
                  <p:embed/>
                  <p:pic>
                    <p:nvPicPr>
                      <p:cNvPr id="0" name="Object 5"/>
                      <p:cNvPicPr>
                        <a:picLocks noChangeAspect="1" noChangeArrowheads="1"/>
                      </p:cNvPicPr>
                      <p:nvPr/>
                    </p:nvPicPr>
                    <p:blipFill>
                      <a:blip r:embed="rId6"/>
                      <a:srcRect/>
                      <a:stretch>
                        <a:fillRect/>
                      </a:stretch>
                    </p:blipFill>
                    <p:spPr bwMode="auto">
                      <a:xfrm>
                        <a:off x="3321050" y="3141663"/>
                        <a:ext cx="4113213"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0037615"/>
              </p:ext>
            </p:extLst>
          </p:nvPr>
        </p:nvGraphicFramePr>
        <p:xfrm>
          <a:off x="3344863" y="4398963"/>
          <a:ext cx="3975100" cy="554037"/>
        </p:xfrm>
        <a:graphic>
          <a:graphicData uri="http://schemas.openxmlformats.org/presentationml/2006/ole">
            <mc:AlternateContent xmlns:mc="http://schemas.openxmlformats.org/markup-compatibility/2006">
              <mc:Choice xmlns:v="urn:schemas-microsoft-com:vml" Requires="v">
                <p:oleObj spid="_x0000_s56398" name="数式" r:id="rId7" imgW="1460160" imgH="203040" progId="Equation.3">
                  <p:embed/>
                </p:oleObj>
              </mc:Choice>
              <mc:Fallback>
                <p:oleObj name="数式" r:id="rId7" imgW="1460160" imgH="203040" progId="Equation.3">
                  <p:embed/>
                  <p:pic>
                    <p:nvPicPr>
                      <p:cNvPr id="0" name="Object 6"/>
                      <p:cNvPicPr>
                        <a:picLocks noChangeAspect="1" noChangeArrowheads="1"/>
                      </p:cNvPicPr>
                      <p:nvPr/>
                    </p:nvPicPr>
                    <p:blipFill>
                      <a:blip r:embed="rId8"/>
                      <a:srcRect/>
                      <a:stretch>
                        <a:fillRect/>
                      </a:stretch>
                    </p:blipFill>
                    <p:spPr bwMode="auto">
                      <a:xfrm>
                        <a:off x="3344863" y="4398963"/>
                        <a:ext cx="39751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0384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928F1-542D-49D0-B86B-7661FAF02A22}"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a:p>
        </p:txBody>
      </p:sp>
      <p:sp>
        <p:nvSpPr>
          <p:cNvPr id="5" name="TextBox 4"/>
          <p:cNvSpPr txBox="1"/>
          <p:nvPr/>
        </p:nvSpPr>
        <p:spPr>
          <a:xfrm>
            <a:off x="990600" y="685800"/>
            <a:ext cx="7162800" cy="2308324"/>
          </a:xfrm>
          <a:prstGeom prst="rect">
            <a:avLst/>
          </a:prstGeom>
          <a:noFill/>
        </p:spPr>
        <p:txBody>
          <a:bodyPr wrap="square" rtlCol="0">
            <a:spAutoFit/>
          </a:bodyPr>
          <a:lstStyle/>
          <a:p>
            <a:r>
              <a:rPr lang="en-US" sz="2400" dirty="0" smtClean="0"/>
              <a:t>Example (similar to 3.8 of your textbook)</a:t>
            </a:r>
          </a:p>
          <a:p>
            <a:pPr lvl="1"/>
            <a:r>
              <a:rPr lang="en-US" sz="2400" dirty="0" smtClean="0"/>
              <a:t>Suppose that in a certain class of 100 students the grade distribution averaged over many years is given as shown in the second column.   What is the probability of getting each grade assuming that the distribution remains the same:</a:t>
            </a:r>
          </a:p>
        </p:txBody>
      </p:sp>
      <p:graphicFrame>
        <p:nvGraphicFramePr>
          <p:cNvPr id="6" name="Table 5"/>
          <p:cNvGraphicFramePr>
            <a:graphicFrameLocks noGrp="1"/>
          </p:cNvGraphicFramePr>
          <p:nvPr>
            <p:extLst>
              <p:ext uri="{D42A27DB-BD31-4B8C-83A1-F6EECF244321}">
                <p14:modId xmlns:p14="http://schemas.microsoft.com/office/powerpoint/2010/main" val="483766490"/>
              </p:ext>
            </p:extLst>
          </p:nvPr>
        </p:nvGraphicFramePr>
        <p:xfrm>
          <a:off x="1676399" y="3276600"/>
          <a:ext cx="6096001" cy="2225040"/>
        </p:xfrm>
        <a:graphic>
          <a:graphicData uri="http://schemas.openxmlformats.org/drawingml/2006/table">
            <a:tbl>
              <a:tblPr firstRow="1" bandRow="1">
                <a:tableStyleId>{5C22544A-7EE6-4342-B048-85BDC9FD1C3A}</a:tableStyleId>
              </a:tblPr>
              <a:tblGrid>
                <a:gridCol w="1143000"/>
                <a:gridCol w="2921001"/>
                <a:gridCol w="2032000"/>
              </a:tblGrid>
              <a:tr h="370840">
                <a:tc>
                  <a:txBody>
                    <a:bodyPr/>
                    <a:lstStyle/>
                    <a:p>
                      <a:pPr algn="ctr"/>
                      <a:r>
                        <a:rPr lang="en-US" dirty="0" smtClean="0"/>
                        <a:t>Grade</a:t>
                      </a:r>
                      <a:endParaRPr lang="en-US" dirty="0"/>
                    </a:p>
                  </a:txBody>
                  <a:tcPr/>
                </a:tc>
                <a:tc>
                  <a:txBody>
                    <a:bodyPr/>
                    <a:lstStyle/>
                    <a:p>
                      <a:pPr algn="ctr"/>
                      <a:r>
                        <a:rPr lang="en-US" dirty="0" smtClean="0"/>
                        <a:t>100</a:t>
                      </a:r>
                      <a:r>
                        <a:rPr lang="en-US" baseline="0" dirty="0" smtClean="0"/>
                        <a:t> student </a:t>
                      </a:r>
                      <a:r>
                        <a:rPr lang="en-US" dirty="0" smtClean="0"/>
                        <a:t>Distribution</a:t>
                      </a:r>
                      <a:endParaRPr lang="en-US" dirty="0"/>
                    </a:p>
                  </a:txBody>
                  <a:tcPr/>
                </a:tc>
                <a:tc>
                  <a:txBody>
                    <a:bodyPr/>
                    <a:lstStyle/>
                    <a:p>
                      <a:pPr algn="ctr"/>
                      <a:r>
                        <a:rPr lang="en-US" dirty="0" err="1" smtClean="0"/>
                        <a:t>Probabilty</a:t>
                      </a:r>
                      <a:endParaRPr lang="en-US" dirty="0"/>
                    </a:p>
                  </a:txBody>
                  <a:tcPr/>
                </a:tc>
              </a:tr>
              <a:tr h="370840">
                <a:tc>
                  <a:txBody>
                    <a:bodyPr/>
                    <a:lstStyle/>
                    <a:p>
                      <a:pPr algn="ctr"/>
                      <a:r>
                        <a:rPr lang="en-US" dirty="0" smtClean="0"/>
                        <a:t>A</a:t>
                      </a:r>
                      <a:endParaRPr lang="en-US" dirty="0"/>
                    </a:p>
                  </a:txBody>
                  <a:tcPr/>
                </a:tc>
                <a:tc>
                  <a:txBody>
                    <a:bodyPr/>
                    <a:lstStyle/>
                    <a:p>
                      <a:pPr algn="ctr"/>
                      <a:r>
                        <a:rPr lang="en-US" dirty="0" smtClean="0"/>
                        <a:t>16</a:t>
                      </a:r>
                      <a:endParaRPr lang="en-US" dirty="0"/>
                    </a:p>
                  </a:txBody>
                  <a:tcPr/>
                </a:tc>
                <a:tc>
                  <a:txBody>
                    <a:bodyPr/>
                    <a:lstStyle/>
                    <a:p>
                      <a:pPr algn="ctr"/>
                      <a:r>
                        <a:rPr lang="en-US" dirty="0" smtClean="0"/>
                        <a:t>0.16</a:t>
                      </a:r>
                      <a:endParaRPr lang="en-US" dirty="0"/>
                    </a:p>
                  </a:txBody>
                  <a:tcPr/>
                </a:tc>
              </a:tr>
              <a:tr h="370840">
                <a:tc>
                  <a:txBody>
                    <a:bodyPr/>
                    <a:lstStyle/>
                    <a:p>
                      <a:pPr algn="ctr"/>
                      <a:r>
                        <a:rPr lang="en-US" dirty="0" smtClean="0"/>
                        <a:t>B</a:t>
                      </a:r>
                      <a:endParaRPr lang="en-US" dirty="0"/>
                    </a:p>
                  </a:txBody>
                  <a:tcPr/>
                </a:tc>
                <a:tc>
                  <a:txBody>
                    <a:bodyPr/>
                    <a:lstStyle/>
                    <a:p>
                      <a:pPr algn="ctr"/>
                      <a:r>
                        <a:rPr lang="en-US" dirty="0" smtClean="0"/>
                        <a:t>32</a:t>
                      </a:r>
                      <a:endParaRPr lang="en-US" dirty="0"/>
                    </a:p>
                  </a:txBody>
                  <a:tcPr/>
                </a:tc>
                <a:tc>
                  <a:txBody>
                    <a:bodyPr/>
                    <a:lstStyle/>
                    <a:p>
                      <a:pPr algn="ctr"/>
                      <a:r>
                        <a:rPr lang="en-US" dirty="0" smtClean="0"/>
                        <a:t>0.32</a:t>
                      </a:r>
                      <a:endParaRPr lang="en-US" dirty="0"/>
                    </a:p>
                  </a:txBody>
                  <a:tcPr/>
                </a:tc>
              </a:tr>
              <a:tr h="370840">
                <a:tc>
                  <a:txBody>
                    <a:bodyPr/>
                    <a:lstStyle/>
                    <a:p>
                      <a:pPr algn="ctr"/>
                      <a:r>
                        <a:rPr lang="en-US" dirty="0" smtClean="0"/>
                        <a:t>C</a:t>
                      </a:r>
                      <a:endParaRPr lang="en-US" dirty="0"/>
                    </a:p>
                  </a:txBody>
                  <a:tcPr/>
                </a:tc>
                <a:tc>
                  <a:txBody>
                    <a:bodyPr/>
                    <a:lstStyle/>
                    <a:p>
                      <a:pPr algn="ctr"/>
                      <a:r>
                        <a:rPr lang="en-US" dirty="0" smtClean="0"/>
                        <a:t>48</a:t>
                      </a:r>
                      <a:endParaRPr lang="en-US" dirty="0"/>
                    </a:p>
                  </a:txBody>
                  <a:tcPr/>
                </a:tc>
                <a:tc>
                  <a:txBody>
                    <a:bodyPr/>
                    <a:lstStyle/>
                    <a:p>
                      <a:pPr algn="ctr"/>
                      <a:r>
                        <a:rPr lang="en-US" dirty="0" smtClean="0"/>
                        <a:t>0.48</a:t>
                      </a:r>
                      <a:endParaRPr lang="en-US" dirty="0"/>
                    </a:p>
                  </a:txBody>
                  <a:tcPr/>
                </a:tc>
              </a:tr>
              <a:tr h="370840">
                <a:tc>
                  <a:txBody>
                    <a:bodyPr/>
                    <a:lstStyle/>
                    <a:p>
                      <a:pPr algn="ctr"/>
                      <a:r>
                        <a:rPr lang="en-US" dirty="0" smtClean="0"/>
                        <a:t>D</a:t>
                      </a:r>
                      <a:endParaRPr lang="en-US" dirty="0"/>
                    </a:p>
                  </a:txBody>
                  <a:tcPr/>
                </a:tc>
                <a:tc>
                  <a:txBody>
                    <a:bodyPr/>
                    <a:lstStyle/>
                    <a:p>
                      <a:pPr algn="ctr"/>
                      <a:r>
                        <a:rPr lang="en-US" dirty="0" smtClean="0"/>
                        <a:t>4</a:t>
                      </a:r>
                      <a:endParaRPr lang="en-US" dirty="0"/>
                    </a:p>
                  </a:txBody>
                  <a:tcPr/>
                </a:tc>
                <a:tc>
                  <a:txBody>
                    <a:bodyPr/>
                    <a:lstStyle/>
                    <a:p>
                      <a:pPr algn="ctr"/>
                      <a:r>
                        <a:rPr lang="en-US" dirty="0" smtClean="0"/>
                        <a:t>0.04</a:t>
                      </a:r>
                      <a:endParaRPr lang="en-US" dirty="0"/>
                    </a:p>
                  </a:txBody>
                  <a:tcPr/>
                </a:tc>
              </a:tr>
              <a:tr h="370840">
                <a:tc>
                  <a:txBody>
                    <a:bodyPr/>
                    <a:lstStyle/>
                    <a:p>
                      <a:pPr algn="ctr"/>
                      <a:r>
                        <a:rPr lang="en-US" dirty="0" smtClean="0"/>
                        <a:t>F</a:t>
                      </a:r>
                      <a:endParaRPr lang="en-US" dirty="0"/>
                    </a:p>
                  </a:txBody>
                  <a:tcPr/>
                </a:tc>
                <a:tc>
                  <a:txBody>
                    <a:bodyPr/>
                    <a:lstStyle/>
                    <a:p>
                      <a:pPr algn="ctr"/>
                      <a:r>
                        <a:rPr lang="en-US" dirty="0" smtClean="0"/>
                        <a:t>0</a:t>
                      </a:r>
                      <a:endParaRPr lang="en-US" dirty="0"/>
                    </a:p>
                  </a:txBody>
                  <a:tcPr/>
                </a:tc>
                <a:tc>
                  <a:txBody>
                    <a:bodyPr/>
                    <a:lstStyle/>
                    <a:p>
                      <a:pPr algn="ctr"/>
                      <a:r>
                        <a:rPr lang="en-US" dirty="0" smtClean="0"/>
                        <a:t>0.00</a:t>
                      </a:r>
                      <a:endParaRPr lang="en-US" dirty="0"/>
                    </a:p>
                  </a:txBody>
                  <a:tcPr/>
                </a:tc>
              </a:tr>
            </a:tbl>
          </a:graphicData>
        </a:graphic>
      </p:graphicFrame>
    </p:spTree>
    <p:extLst>
      <p:ext uri="{BB962C8B-B14F-4D97-AF65-F5344CB8AC3E}">
        <p14:creationId xmlns:p14="http://schemas.microsoft.com/office/powerpoint/2010/main" val="1951164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928F1-542D-49D0-B86B-7661FAF02A22}" type="datetime1">
              <a:rPr lang="en-US" smtClean="0"/>
              <a:t>2/3/2012</a:t>
            </a:fld>
            <a:endParaRPr lang="en-US"/>
          </a:p>
        </p:txBody>
      </p:sp>
      <p:sp>
        <p:nvSpPr>
          <p:cNvPr id="3" name="Footer Placeholder 2"/>
          <p:cNvSpPr>
            <a:spLocks noGrp="1"/>
          </p:cNvSpPr>
          <p:nvPr>
            <p:ph type="ftr" sz="quarter" idx="11"/>
          </p:nvPr>
        </p:nvSpPr>
        <p:spPr/>
        <p:txBody>
          <a:bodyPr/>
          <a:lstStyle/>
          <a:p>
            <a:r>
              <a:rPr lang="en-US" smtClean="0"/>
              <a:t>PHY 341/641 Spring 2012 -- Lecture 8</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a:p>
        </p:txBody>
      </p:sp>
      <p:sp>
        <p:nvSpPr>
          <p:cNvPr id="5" name="TextBox 4"/>
          <p:cNvSpPr txBox="1"/>
          <p:nvPr/>
        </p:nvSpPr>
        <p:spPr>
          <a:xfrm>
            <a:off x="762000" y="381000"/>
            <a:ext cx="7010400" cy="461665"/>
          </a:xfrm>
          <a:prstGeom prst="rect">
            <a:avLst/>
          </a:prstGeom>
          <a:noFill/>
        </p:spPr>
        <p:txBody>
          <a:bodyPr wrap="square" rtlCol="0">
            <a:spAutoFit/>
          </a:bodyPr>
          <a:lstStyle/>
          <a:p>
            <a:pPr algn="ctr"/>
            <a:r>
              <a:rPr lang="en-US" sz="2400" dirty="0" smtClean="0"/>
              <a:t>Calculation of averages</a:t>
            </a:r>
          </a:p>
        </p:txBody>
      </p:sp>
      <p:graphicFrame>
        <p:nvGraphicFramePr>
          <p:cNvPr id="6" name="Object 5"/>
          <p:cNvGraphicFramePr>
            <a:graphicFrameLocks noChangeAspect="1"/>
          </p:cNvGraphicFramePr>
          <p:nvPr>
            <p:extLst>
              <p:ext uri="{D42A27DB-BD31-4B8C-83A1-F6EECF244321}">
                <p14:modId xmlns:p14="http://schemas.microsoft.com/office/powerpoint/2010/main" val="816821548"/>
              </p:ext>
            </p:extLst>
          </p:nvPr>
        </p:nvGraphicFramePr>
        <p:xfrm>
          <a:off x="523875" y="1246188"/>
          <a:ext cx="7939088" cy="4697412"/>
        </p:xfrm>
        <a:graphic>
          <a:graphicData uri="http://schemas.openxmlformats.org/presentationml/2006/ole">
            <mc:AlternateContent xmlns:mc="http://schemas.openxmlformats.org/markup-compatibility/2006">
              <mc:Choice xmlns:v="urn:schemas-microsoft-com:vml" Requires="v">
                <p:oleObj spid="_x0000_s57365" name="数式" r:id="rId3" imgW="3111480" imgH="1841400" progId="Equation.3">
                  <p:embed/>
                </p:oleObj>
              </mc:Choice>
              <mc:Fallback>
                <p:oleObj name="数式" r:id="rId3" imgW="3111480" imgH="1841400" progId="Equation.3">
                  <p:embed/>
                  <p:pic>
                    <p:nvPicPr>
                      <p:cNvPr id="0" name=""/>
                      <p:cNvPicPr/>
                      <p:nvPr/>
                    </p:nvPicPr>
                    <p:blipFill>
                      <a:blip r:embed="rId4"/>
                      <a:stretch>
                        <a:fillRect/>
                      </a:stretch>
                    </p:blipFill>
                    <p:spPr>
                      <a:xfrm>
                        <a:off x="523875" y="1246188"/>
                        <a:ext cx="7939088" cy="4697412"/>
                      </a:xfrm>
                      <a:prstGeom prst="rect">
                        <a:avLst/>
                      </a:prstGeom>
                    </p:spPr>
                  </p:pic>
                </p:oleObj>
              </mc:Fallback>
            </mc:AlternateContent>
          </a:graphicData>
        </a:graphic>
      </p:graphicFrame>
    </p:spTree>
    <p:extLst>
      <p:ext uri="{BB962C8B-B14F-4D97-AF65-F5344CB8AC3E}">
        <p14:creationId xmlns:p14="http://schemas.microsoft.com/office/powerpoint/2010/main" val="2478144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5367</TotalTime>
  <Words>450</Words>
  <Application>Microsoft Office PowerPoint</Application>
  <PresentationFormat>On-screen Show (4:3)</PresentationFormat>
  <Paragraphs>124</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WFU2011</cp:lastModifiedBy>
  <cp:revision>278</cp:revision>
  <cp:lastPrinted>2012-02-03T14:48:46Z</cp:lastPrinted>
  <dcterms:created xsi:type="dcterms:W3CDTF">2012-01-10T18:32:24Z</dcterms:created>
  <dcterms:modified xsi:type="dcterms:W3CDTF">2012-02-03T16:12:32Z</dcterms:modified>
</cp:coreProperties>
</file>