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67" r:id="rId2"/>
    <p:sldId id="342" r:id="rId3"/>
    <p:sldId id="343" r:id="rId4"/>
    <p:sldId id="344" r:id="rId5"/>
    <p:sldId id="345" r:id="rId6"/>
    <p:sldId id="346" r:id="rId7"/>
    <p:sldId id="347" r:id="rId8"/>
    <p:sldId id="348" r:id="rId9"/>
    <p:sldId id="349" r:id="rId10"/>
    <p:sldId id="350" r:id="rId11"/>
    <p:sldId id="351" r:id="rId12"/>
    <p:sldId id="352" r:id="rId13"/>
    <p:sldId id="353" r:id="rId14"/>
    <p:sldId id="354" r:id="rId15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00" autoAdjust="0"/>
    <p:restoredTop sz="94718" autoAdjust="0"/>
  </p:normalViewPr>
  <p:slideViewPr>
    <p:cSldViewPr>
      <p:cViewPr varScale="1">
        <p:scale>
          <a:sx n="67" d="100"/>
          <a:sy n="67" d="100"/>
        </p:scale>
        <p:origin x="-564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452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5.wmf"/><Relationship Id="rId1" Type="http://schemas.openxmlformats.org/officeDocument/2006/relationships/image" Target="../media/image14.wmf"/><Relationship Id="rId6" Type="http://schemas.openxmlformats.org/officeDocument/2006/relationships/image" Target="../media/image19.wmf"/><Relationship Id="rId5" Type="http://schemas.openxmlformats.org/officeDocument/2006/relationships/image" Target="../media/image18.wmf"/><Relationship Id="rId4" Type="http://schemas.openxmlformats.org/officeDocument/2006/relationships/image" Target="../media/image17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5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7070FD-CC2F-49DC-937B-54A5FFA27C60}" type="datetimeFigureOut">
              <a:rPr lang="en-US" smtClean="0"/>
              <a:t>2/6/2012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07BF41-931B-429E-8CBB-4B52882D53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078206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AC5D2E9F-93AF-4192-9362-BE5EFDABCE46}" type="datetimeFigureOut">
              <a:rPr lang="en-US" smtClean="0"/>
              <a:t>2/6/2012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615B37F0-B5B5-4873-843A-F6B8A32A0D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21609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4F7FD-F63C-4310-8F6F-0D71B868F40E}" type="datetime1">
              <a:rPr lang="en-US" smtClean="0"/>
              <a:t>2/6/2012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8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22542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56871-68FB-422A-A5B0-4E702F62A08A}" type="datetime1">
              <a:rPr lang="en-US" smtClean="0"/>
              <a:t>2/6/2012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8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01551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850A2-A101-412F-BD52-B6539E12FF1C}" type="datetime1">
              <a:rPr lang="en-US" smtClean="0"/>
              <a:t>2/6/2012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8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42887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152AC-4415-4CA0-9603-12C0A825F913}" type="datetime1">
              <a:rPr lang="en-US" smtClean="0"/>
              <a:t>2/6/2012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8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28557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00126-DAFE-404A-8B8C-ED8AB902C5A9}" type="datetime1">
              <a:rPr lang="en-US" smtClean="0"/>
              <a:t>2/6/2012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8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0383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DD7CD-9A91-4C88-8C0A-DFA102997867}" type="datetime1">
              <a:rPr lang="en-US" smtClean="0"/>
              <a:t>2/6/2012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8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3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50400-A6F8-432A-B9EA-34BA0284F14C}" type="datetime1">
              <a:rPr lang="en-US" smtClean="0"/>
              <a:t>2/6/2012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8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69225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0FD17-959B-4698-A937-0AB680D2AC0D}" type="datetime1">
              <a:rPr lang="en-US" smtClean="0"/>
              <a:t>2/6/2012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8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89163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928F1-542D-49D0-B86B-7661FAF02A22}" type="datetime1">
              <a:rPr lang="en-US" smtClean="0"/>
              <a:t>2/6/2012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8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5865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3E1EB-A31D-4207-AB9D-0562EB8E1CC5}" type="datetime1">
              <a:rPr lang="en-US" smtClean="0"/>
              <a:t>2/6/2012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8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2502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AB278-FC78-4B3E-B05D-0D9E74C2602D}" type="datetime1">
              <a:rPr lang="en-US" smtClean="0"/>
              <a:t>2/6/2012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8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0244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D3A946-760F-4041-8365-817D1580767C}" type="datetime1">
              <a:rPr lang="en-US" smtClean="0"/>
              <a:t>2/6/2012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PHY 341/641 Spring 2012 -- Lecture 8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368B07-CEBF-4C80-90AF-53B34FA04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0172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11.wmf"/><Relationship Id="rId5" Type="http://schemas.openxmlformats.org/officeDocument/2006/relationships/oleObject" Target="../embeddings/oleObject10.bin"/><Relationship Id="rId4" Type="http://schemas.openxmlformats.org/officeDocument/2006/relationships/image" Target="../media/image10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6" Type="http://schemas.openxmlformats.org/officeDocument/2006/relationships/hyperlink" Target="file:///D:\Userdata\Userdata\Coursework\s12phy341\Lecturenotes\Lecture9\stp_Binomial.jar" TargetMode="External"/><Relationship Id="rId5" Type="http://schemas.openxmlformats.org/officeDocument/2006/relationships/image" Target="../media/image13.png"/><Relationship Id="rId4" Type="http://schemas.openxmlformats.org/officeDocument/2006/relationships/image" Target="../media/image12.wmf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wmf"/><Relationship Id="rId13" Type="http://schemas.openxmlformats.org/officeDocument/2006/relationships/oleObject" Target="../embeddings/oleObject17.bin"/><Relationship Id="rId3" Type="http://schemas.openxmlformats.org/officeDocument/2006/relationships/oleObject" Target="../embeddings/oleObject12.bin"/><Relationship Id="rId7" Type="http://schemas.openxmlformats.org/officeDocument/2006/relationships/oleObject" Target="../embeddings/oleObject14.bin"/><Relationship Id="rId12" Type="http://schemas.openxmlformats.org/officeDocument/2006/relationships/image" Target="../media/image18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15.wmf"/><Relationship Id="rId11" Type="http://schemas.openxmlformats.org/officeDocument/2006/relationships/oleObject" Target="../embeddings/oleObject16.bin"/><Relationship Id="rId5" Type="http://schemas.openxmlformats.org/officeDocument/2006/relationships/oleObject" Target="../embeddings/oleObject13.bin"/><Relationship Id="rId10" Type="http://schemas.openxmlformats.org/officeDocument/2006/relationships/image" Target="../media/image17.wmf"/><Relationship Id="rId4" Type="http://schemas.openxmlformats.org/officeDocument/2006/relationships/image" Target="../media/image14.wmf"/><Relationship Id="rId9" Type="http://schemas.openxmlformats.org/officeDocument/2006/relationships/oleObject" Target="../embeddings/oleObject15.bin"/><Relationship Id="rId14" Type="http://schemas.openxmlformats.org/officeDocument/2006/relationships/image" Target="../media/image19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4" Type="http://schemas.openxmlformats.org/officeDocument/2006/relationships/image" Target="../media/image20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4" Type="http://schemas.openxmlformats.org/officeDocument/2006/relationships/image" Target="../media/image21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1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3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4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5.wmf"/><Relationship Id="rId4" Type="http://schemas.openxmlformats.org/officeDocument/2006/relationships/oleObject" Target="../embeddings/oleObject5.bin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8.wmf"/><Relationship Id="rId5" Type="http://schemas.openxmlformats.org/officeDocument/2006/relationships/oleObject" Target="../embeddings/oleObject7.bin"/><Relationship Id="rId4" Type="http://schemas.openxmlformats.org/officeDocument/2006/relationships/image" Target="../media/image7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9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F39BA-06C3-448C-838F-9F5743C8C343}" type="datetime1">
              <a:rPr lang="en-US" smtClean="0"/>
              <a:t>2/6/2012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8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85800" y="1371600"/>
            <a:ext cx="7543800" cy="38472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/>
              <a:t>PHY 341/641 </a:t>
            </a:r>
          </a:p>
          <a:p>
            <a:pPr algn="ctr"/>
            <a:r>
              <a:rPr lang="en-US" sz="3200" b="1" dirty="0" smtClean="0"/>
              <a:t>Thermodynamics and Statistical Physics</a:t>
            </a:r>
          </a:p>
          <a:p>
            <a:pPr algn="ctr"/>
            <a:endParaRPr lang="en-US" sz="3200" b="1" dirty="0" smtClean="0"/>
          </a:p>
          <a:p>
            <a:pPr algn="ctr"/>
            <a:r>
              <a:rPr lang="en-US" sz="3200" b="1" dirty="0" smtClean="0"/>
              <a:t>Lecture 9</a:t>
            </a:r>
          </a:p>
          <a:p>
            <a:pPr algn="ctr"/>
            <a:endParaRPr lang="en-US" sz="2000" b="1" dirty="0"/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Probability concepts (Chapter 3 in STP)</a:t>
            </a:r>
          </a:p>
          <a:p>
            <a:pPr marL="914400" lvl="1" indent="-457200">
              <a:buFont typeface="+mj-lt"/>
              <a:buAutoNum type="alphaUcPeriod"/>
            </a:pPr>
            <a:r>
              <a:rPr lang="en-US" sz="2400" dirty="0" smtClean="0"/>
              <a:t>Bayes’ </a:t>
            </a:r>
            <a:r>
              <a:rPr lang="en-US" sz="2400" dirty="0" err="1" smtClean="0"/>
              <a:t>theorm</a:t>
            </a:r>
            <a:endParaRPr lang="en-US" sz="2400" dirty="0" smtClean="0"/>
          </a:p>
          <a:p>
            <a:pPr marL="914400" lvl="1" indent="-457200">
              <a:buFont typeface="+mj-lt"/>
              <a:buAutoNum type="alphaUcPeriod"/>
            </a:pPr>
            <a:r>
              <a:rPr lang="en-US" sz="2400" smtClean="0"/>
              <a:t>Binomial distribution</a:t>
            </a:r>
            <a:endParaRPr lang="en-US" sz="2400" dirty="0" smtClean="0"/>
          </a:p>
          <a:p>
            <a:pPr lvl="1"/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836863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928F1-542D-49D0-B86B-7661FAF02A22}" type="datetime1">
              <a:rPr lang="en-US" smtClean="0"/>
              <a:t>2/6/2012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8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10</a:t>
            </a:fld>
            <a:endParaRPr lang="en-US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9630855"/>
              </p:ext>
            </p:extLst>
          </p:nvPr>
        </p:nvGraphicFramePr>
        <p:xfrm>
          <a:off x="1701800" y="609600"/>
          <a:ext cx="5613400" cy="3619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593" name="数式" r:id="rId3" imgW="2679480" imgH="1726920" progId="Equation.3">
                  <p:embed/>
                </p:oleObj>
              </mc:Choice>
              <mc:Fallback>
                <p:oleObj name="数式" r:id="rId3" imgW="2679480" imgH="172692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01800" y="609600"/>
                        <a:ext cx="5613400" cy="3619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89809544"/>
              </p:ext>
            </p:extLst>
          </p:nvPr>
        </p:nvGraphicFramePr>
        <p:xfrm>
          <a:off x="990600" y="4167188"/>
          <a:ext cx="7343775" cy="1728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594" name="数式" r:id="rId5" imgW="3504960" imgH="825480" progId="Equation.3">
                  <p:embed/>
                </p:oleObj>
              </mc:Choice>
              <mc:Fallback>
                <p:oleObj name="数式" r:id="rId5" imgW="3504960" imgH="82548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4167188"/>
                        <a:ext cx="7343775" cy="17287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05161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928F1-542D-49D0-B86B-7661FAF02A22}" type="datetime1">
              <a:rPr lang="en-US" smtClean="0"/>
              <a:t>2/6/2012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8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11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457200" y="152400"/>
            <a:ext cx="792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Binomial distribution in the limit N </a:t>
            </a:r>
            <a:r>
              <a:rPr lang="en-US" sz="2400" dirty="0" smtClean="0">
                <a:sym typeface="Wingdings" pitchFamily="2" charset="2"/>
              </a:rPr>
              <a:t></a:t>
            </a:r>
            <a:r>
              <a:rPr lang="en-US" sz="2400" dirty="0" smtClean="0">
                <a:sym typeface="Symbol"/>
              </a:rPr>
              <a:t></a:t>
            </a:r>
            <a:endParaRPr lang="en-US" sz="2400" dirty="0" smtClean="0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79912750"/>
              </p:ext>
            </p:extLst>
          </p:nvPr>
        </p:nvGraphicFramePr>
        <p:xfrm>
          <a:off x="1044575" y="533400"/>
          <a:ext cx="5189538" cy="2470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601" name="数式" r:id="rId3" imgW="1866600" imgH="888840" progId="Equation.3">
                  <p:embed/>
                </p:oleObj>
              </mc:Choice>
              <mc:Fallback>
                <p:oleObj name="数式" r:id="rId3" imgW="1866600" imgH="88884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44575" y="533400"/>
                        <a:ext cx="5189538" cy="2470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7" name="Picture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" y="3762375"/>
            <a:ext cx="2857500" cy="2638425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609600" y="3048000"/>
            <a:ext cx="762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Result from </a:t>
            </a:r>
            <a:r>
              <a:rPr lang="en-US" sz="2400" dirty="0" smtClean="0">
                <a:hlinkClick r:id="rId6" action="ppaction://program"/>
              </a:rPr>
              <a:t>stp_Binomial.jar</a:t>
            </a:r>
            <a:endParaRPr lang="en-US" sz="2400" dirty="0" smtClean="0"/>
          </a:p>
        </p:txBody>
      </p:sp>
      <p:sp>
        <p:nvSpPr>
          <p:cNvPr id="9" name="TextBox 8"/>
          <p:cNvSpPr txBox="1"/>
          <p:nvPr/>
        </p:nvSpPr>
        <p:spPr>
          <a:xfrm>
            <a:off x="4419600" y="3762375"/>
            <a:ext cx="3429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itchFamily="2" charset="2"/>
              <a:buChar char="§"/>
            </a:pPr>
            <a:r>
              <a:rPr lang="en-US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N=4</a:t>
            </a:r>
          </a:p>
          <a:p>
            <a:pPr marL="342900" indent="-342900">
              <a:buFont typeface="Wingdings" pitchFamily="2" charset="2"/>
              <a:buChar char="§"/>
            </a:pPr>
            <a:r>
              <a:rPr lang="en-US" sz="2400" b="1" dirty="0" smtClean="0">
                <a:solidFill>
                  <a:srgbClr val="FF0000"/>
                </a:solidFill>
              </a:rPr>
              <a:t>N=16</a:t>
            </a:r>
          </a:p>
          <a:p>
            <a:pPr marL="342900" indent="-342900">
              <a:buFont typeface="Wingdings" pitchFamily="2" charset="2"/>
              <a:buChar char="§"/>
            </a:pPr>
            <a:r>
              <a:rPr lang="en-US" sz="2400" b="1" dirty="0" smtClean="0"/>
              <a:t>N=60</a:t>
            </a:r>
          </a:p>
          <a:p>
            <a:pPr marL="342900" indent="-342900">
              <a:buFont typeface="Wingdings" pitchFamily="2" charset="2"/>
              <a:buChar char="§"/>
            </a:pPr>
            <a:r>
              <a:rPr lang="en-US" sz="2400" b="1" dirty="0" smtClean="0">
                <a:solidFill>
                  <a:srgbClr val="92D050"/>
                </a:solidFill>
              </a:rPr>
              <a:t>N=256</a:t>
            </a:r>
          </a:p>
        </p:txBody>
      </p:sp>
    </p:spTree>
    <p:extLst>
      <p:ext uri="{BB962C8B-B14F-4D97-AF65-F5344CB8AC3E}">
        <p14:creationId xmlns:p14="http://schemas.microsoft.com/office/powerpoint/2010/main" val="12862849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928F1-542D-49D0-B86B-7661FAF02A22}" type="datetime1">
              <a:rPr lang="en-US" smtClean="0"/>
              <a:t>2/6/2012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8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12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838200" y="533400"/>
            <a:ext cx="7239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/>
              <a:t>Stirling’s</a:t>
            </a:r>
            <a:r>
              <a:rPr lang="en-US" sz="2400" dirty="0" smtClean="0"/>
              <a:t> approximation to factorial 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8734645"/>
              </p:ext>
            </p:extLst>
          </p:nvPr>
        </p:nvGraphicFramePr>
        <p:xfrm>
          <a:off x="1295399" y="1018876"/>
          <a:ext cx="6506147" cy="141952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663" name="数式" r:id="rId3" imgW="2793960" imgH="609480" progId="Equation.3">
                  <p:embed/>
                </p:oleObj>
              </mc:Choice>
              <mc:Fallback>
                <p:oleObj name="数式" r:id="rId3" imgW="2793960" imgH="6094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295399" y="1018876"/>
                        <a:ext cx="6506147" cy="141952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828675" y="2250340"/>
            <a:ext cx="7086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Evaluate Binomial distribution as Taylor’s expansion of </a:t>
            </a:r>
          </a:p>
          <a:p>
            <a:r>
              <a:rPr lang="en-US" sz="2400" dirty="0" err="1" smtClean="0"/>
              <a:t>ln</a:t>
            </a:r>
            <a:r>
              <a:rPr lang="en-US" sz="2400" dirty="0" smtClean="0"/>
              <a:t> (P</a:t>
            </a:r>
            <a:r>
              <a:rPr lang="en-US" sz="2400" baseline="-25000" dirty="0" smtClean="0"/>
              <a:t>N</a:t>
            </a:r>
            <a:r>
              <a:rPr lang="en-US" sz="2400" dirty="0" smtClean="0"/>
              <a:t>(n)) about &lt;n&gt;:</a:t>
            </a: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29242965"/>
              </p:ext>
            </p:extLst>
          </p:nvPr>
        </p:nvGraphicFramePr>
        <p:xfrm>
          <a:off x="381000" y="3200400"/>
          <a:ext cx="8552985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664" name="数式" r:id="rId5" imgW="4495680" imgH="520560" progId="Equation.3">
                  <p:embed/>
                </p:oleObj>
              </mc:Choice>
              <mc:Fallback>
                <p:oleObj name="数式" r:id="rId5" imgW="4495680" imgH="52056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81000" y="3200400"/>
                        <a:ext cx="8552985" cy="990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66770259"/>
              </p:ext>
            </p:extLst>
          </p:nvPr>
        </p:nvGraphicFramePr>
        <p:xfrm>
          <a:off x="1828800" y="4343400"/>
          <a:ext cx="685800" cy="38796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665" name="数式" r:id="rId7" imgW="291960" imgH="164880" progId="Equation.3">
                  <p:embed/>
                </p:oleObj>
              </mc:Choice>
              <mc:Fallback>
                <p:oleObj name="数式" r:id="rId7" imgW="291960" imgH="16488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8800" y="4343400"/>
                        <a:ext cx="685800" cy="38796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61325847"/>
              </p:ext>
            </p:extLst>
          </p:nvPr>
        </p:nvGraphicFramePr>
        <p:xfrm>
          <a:off x="4384675" y="4405313"/>
          <a:ext cx="298450" cy="417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666" name="数式" r:id="rId9" imgW="126720" imgH="177480" progId="Equation.3">
                  <p:embed/>
                </p:oleObj>
              </mc:Choice>
              <mc:Fallback>
                <p:oleObj name="数式" r:id="rId9" imgW="126720" imgH="17748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84675" y="4405313"/>
                        <a:ext cx="298450" cy="4175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08473482"/>
              </p:ext>
            </p:extLst>
          </p:nvPr>
        </p:nvGraphicFramePr>
        <p:xfrm>
          <a:off x="7400925" y="4433888"/>
          <a:ext cx="596900" cy="387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667" name="数式" r:id="rId11" imgW="253800" imgH="164880" progId="Equation.3">
                  <p:embed/>
                </p:oleObj>
              </mc:Choice>
              <mc:Fallback>
                <p:oleObj name="数式" r:id="rId11" imgW="253800" imgH="164880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00925" y="4433888"/>
                        <a:ext cx="596900" cy="387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72577268"/>
              </p:ext>
            </p:extLst>
          </p:nvPr>
        </p:nvGraphicFramePr>
        <p:xfrm>
          <a:off x="2051050" y="5029200"/>
          <a:ext cx="4064000" cy="1016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668" name="数式" r:id="rId13" imgW="1371600" imgH="342720" progId="Equation.3">
                  <p:embed/>
                </p:oleObj>
              </mc:Choice>
              <mc:Fallback>
                <p:oleObj name="数式" r:id="rId13" imgW="1371600" imgH="34272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1050" y="5029200"/>
                        <a:ext cx="4064000" cy="1016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Down Arrow 12"/>
          <p:cNvSpPr/>
          <p:nvPr/>
        </p:nvSpPr>
        <p:spPr>
          <a:xfrm>
            <a:off x="2133600" y="3962400"/>
            <a:ext cx="304800" cy="4572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Down Arrow 13"/>
          <p:cNvSpPr/>
          <p:nvPr/>
        </p:nvSpPr>
        <p:spPr>
          <a:xfrm>
            <a:off x="4419600" y="4038600"/>
            <a:ext cx="304800" cy="4572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Down Arrow 14"/>
          <p:cNvSpPr/>
          <p:nvPr/>
        </p:nvSpPr>
        <p:spPr>
          <a:xfrm>
            <a:off x="7620000" y="3962400"/>
            <a:ext cx="304800" cy="4572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099522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928F1-542D-49D0-B86B-7661FAF02A22}" type="datetime1">
              <a:rPr lang="en-US" smtClean="0"/>
              <a:t>2/6/2012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8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13</a:t>
            </a:fld>
            <a:endParaRPr lang="en-US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22255929"/>
              </p:ext>
            </p:extLst>
          </p:nvPr>
        </p:nvGraphicFramePr>
        <p:xfrm>
          <a:off x="1908175" y="1084262"/>
          <a:ext cx="5330825" cy="4554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641" name="数式" r:id="rId3" imgW="1917360" imgH="1638000" progId="Equation.3">
                  <p:embed/>
                </p:oleObj>
              </mc:Choice>
              <mc:Fallback>
                <p:oleObj name="数式" r:id="rId3" imgW="1917360" imgH="16380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8175" y="1084262"/>
                        <a:ext cx="5330825" cy="45545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7843742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928F1-542D-49D0-B86B-7661FAF02A22}" type="datetime1">
              <a:rPr lang="en-US" smtClean="0"/>
              <a:t>2/6/2012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8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14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457200" y="457200"/>
            <a:ext cx="7848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Poisson probability distribution –</a:t>
            </a:r>
          </a:p>
          <a:p>
            <a:pPr lvl="1"/>
            <a:r>
              <a:rPr lang="en-US" sz="2400" dirty="0" smtClean="0"/>
              <a:t>Approximation to binomial distribution for small p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36805136"/>
              </p:ext>
            </p:extLst>
          </p:nvPr>
        </p:nvGraphicFramePr>
        <p:xfrm>
          <a:off x="1125538" y="1477963"/>
          <a:ext cx="6646862" cy="4389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0662" name="数式" r:id="rId3" imgW="2768400" imgH="1828800" progId="Equation.3">
                  <p:embed/>
                </p:oleObj>
              </mc:Choice>
              <mc:Fallback>
                <p:oleObj name="数式" r:id="rId3" imgW="2768400" imgH="18288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25538" y="1477963"/>
                        <a:ext cx="6646862" cy="43894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44812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928F1-542D-49D0-B86B-7661FAF02A22}" type="datetime1">
              <a:rPr lang="en-US" smtClean="0"/>
              <a:t>2/6/2012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8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066800" y="457200"/>
            <a:ext cx="6096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Construction of an “uncertainty” function</a:t>
            </a:r>
          </a:p>
          <a:p>
            <a:pPr algn="ctr"/>
            <a:endParaRPr lang="en-US" sz="2400" dirty="0"/>
          </a:p>
          <a:p>
            <a:endParaRPr lang="en-US" sz="2400" dirty="0" smtClean="0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71486152"/>
              </p:ext>
            </p:extLst>
          </p:nvPr>
        </p:nvGraphicFramePr>
        <p:xfrm>
          <a:off x="1028700" y="1219200"/>
          <a:ext cx="6679601" cy="2501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481" name="数式" r:id="rId3" imgW="3593880" imgH="1346040" progId="Equation.3">
                  <p:embed/>
                </p:oleObj>
              </mc:Choice>
              <mc:Fallback>
                <p:oleObj name="数式" r:id="rId3" imgW="3593880" imgH="13460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028700" y="1219200"/>
                        <a:ext cx="6679601" cy="2501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03994422"/>
              </p:ext>
            </p:extLst>
          </p:nvPr>
        </p:nvGraphicFramePr>
        <p:xfrm>
          <a:off x="1071562" y="4038600"/>
          <a:ext cx="7270750" cy="1958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482" name="数式" r:id="rId5" imgW="3911400" imgH="1054080" progId="Equation.3">
                  <p:embed/>
                </p:oleObj>
              </mc:Choice>
              <mc:Fallback>
                <p:oleObj name="数式" r:id="rId5" imgW="3911400" imgH="105408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71562" y="4038600"/>
                        <a:ext cx="7270750" cy="1958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617865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928F1-542D-49D0-B86B-7661FAF02A22}" type="datetime1">
              <a:rPr lang="en-US" smtClean="0"/>
              <a:t>2/6/2012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8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3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838200" y="381000"/>
            <a:ext cx="6400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Bayes’ </a:t>
            </a:r>
            <a:r>
              <a:rPr lang="en-US" sz="2400" dirty="0" err="1" smtClean="0"/>
              <a:t>theorm</a:t>
            </a:r>
            <a:endParaRPr lang="en-US" sz="2400" dirty="0" smtClean="0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04031106"/>
              </p:ext>
            </p:extLst>
          </p:nvPr>
        </p:nvGraphicFramePr>
        <p:xfrm>
          <a:off x="1295400" y="1149350"/>
          <a:ext cx="6464344" cy="4108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68" name="数式" r:id="rId3" imgW="2857320" imgH="1815840" progId="Equation.3">
                  <p:embed/>
                </p:oleObj>
              </mc:Choice>
              <mc:Fallback>
                <p:oleObj name="数式" r:id="rId3" imgW="2857320" imgH="18158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295400" y="1149350"/>
                        <a:ext cx="6464344" cy="41084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8777375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928F1-542D-49D0-B86B-7661FAF02A22}" type="datetime1">
              <a:rPr lang="en-US" smtClean="0"/>
              <a:t>2/6/2012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8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4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533400" y="533400"/>
            <a:ext cx="8001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Bayes’ theorem continued:</a:t>
            </a:r>
          </a:p>
          <a:p>
            <a:pPr lvl="1"/>
            <a:r>
              <a:rPr lang="en-US" sz="2400" dirty="0" smtClean="0"/>
              <a:t>Example:   Suppose B represents a data set and A represents a model which can be generalized to several mutually exclusive models A</a:t>
            </a:r>
            <a:r>
              <a:rPr lang="en-US" sz="2400" baseline="-25000" dirty="0" smtClean="0"/>
              <a:t>i</a:t>
            </a: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96125378"/>
              </p:ext>
            </p:extLst>
          </p:nvPr>
        </p:nvGraphicFramePr>
        <p:xfrm>
          <a:off x="304800" y="2216150"/>
          <a:ext cx="8677275" cy="4108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490" name="数式" r:id="rId3" imgW="3835080" imgH="1815840" progId="Equation.3">
                  <p:embed/>
                </p:oleObj>
              </mc:Choice>
              <mc:Fallback>
                <p:oleObj name="数式" r:id="rId3" imgW="3835080" imgH="181584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2216150"/>
                        <a:ext cx="8677275" cy="4108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258924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928F1-542D-49D0-B86B-7661FAF02A22}" type="datetime1">
              <a:rPr lang="en-US" smtClean="0"/>
              <a:t>2/6/2012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8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5</a:t>
            </a:fld>
            <a:endParaRPr lang="en-US"/>
          </a:p>
        </p:txBody>
      </p:sp>
      <p:pic>
        <p:nvPicPr>
          <p:cNvPr id="63490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774" t="52633" r="16145" b="23684"/>
          <a:stretch/>
        </p:blipFill>
        <p:spPr bwMode="auto">
          <a:xfrm>
            <a:off x="216310" y="304800"/>
            <a:ext cx="8546690" cy="19400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83364583"/>
              </p:ext>
            </p:extLst>
          </p:nvPr>
        </p:nvGraphicFramePr>
        <p:xfrm>
          <a:off x="582613" y="2249488"/>
          <a:ext cx="7993062" cy="3940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515" name="数式" r:id="rId4" imgW="4483080" imgH="2209680" progId="Equation.3">
                  <p:embed/>
                </p:oleObj>
              </mc:Choice>
              <mc:Fallback>
                <p:oleObj name="数式" r:id="rId4" imgW="4483080" imgH="22096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582613" y="2249488"/>
                        <a:ext cx="7993062" cy="39401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134318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928F1-542D-49D0-B86B-7661FAF02A22}" type="datetime1">
              <a:rPr lang="en-US" smtClean="0"/>
              <a:t>2/6/2012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8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6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09600" y="457200"/>
            <a:ext cx="78486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Binomial distribution</a:t>
            </a:r>
          </a:p>
          <a:p>
            <a:pPr lvl="1"/>
            <a:r>
              <a:rPr lang="en-US" sz="2400" dirty="0" smtClean="0"/>
              <a:t>Appropriate for describing systems with exactly two elemental outcomes such as   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400" dirty="0" smtClean="0"/>
              <a:t>Coin Toss – HT  -- P</a:t>
            </a:r>
            <a:r>
              <a:rPr lang="en-US" sz="2400" baseline="-25000" dirty="0" smtClean="0"/>
              <a:t>H</a:t>
            </a:r>
            <a:r>
              <a:rPr lang="en-US" sz="2400" dirty="0" smtClean="0"/>
              <a:t>=p, P</a:t>
            </a:r>
            <a:r>
              <a:rPr lang="en-US" sz="2400" baseline="-25000" dirty="0" smtClean="0"/>
              <a:t>T</a:t>
            </a:r>
            <a:r>
              <a:rPr lang="en-US" sz="2400" dirty="0" smtClean="0"/>
              <a:t>=1-p=q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400" dirty="0" smtClean="0"/>
              <a:t>Spin</a:t>
            </a:r>
            <a:r>
              <a:rPr lang="en-US" sz="2400" dirty="0" smtClean="0">
                <a:latin typeface="Symbol" pitchFamily="18" charset="2"/>
              </a:rPr>
              <a:t> </a:t>
            </a:r>
            <a:r>
              <a:rPr lang="en-US" sz="2400" dirty="0" smtClean="0"/>
              <a:t> </a:t>
            </a:r>
            <a:r>
              <a:rPr lang="en-US" sz="2400" dirty="0" smtClean="0">
                <a:latin typeface="SymbolPS" pitchFamily="18" charset="2"/>
                <a:sym typeface="Symbol"/>
              </a:rPr>
              <a:t>          </a:t>
            </a:r>
            <a:r>
              <a:rPr lang="en-US" sz="2400" dirty="0" smtClean="0">
                <a:sym typeface="Symbol"/>
              </a:rPr>
              <a:t> -- P</a:t>
            </a:r>
            <a:r>
              <a:rPr lang="en-US" sz="2400" baseline="-25000" dirty="0" smtClean="0">
                <a:latin typeface="SymbolPS" pitchFamily="18" charset="2"/>
                <a:sym typeface="Symbol"/>
              </a:rPr>
              <a:t></a:t>
            </a:r>
            <a:r>
              <a:rPr lang="en-US" sz="2400" dirty="0" smtClean="0">
                <a:latin typeface="SymbolPS" pitchFamily="18" charset="2"/>
                <a:sym typeface="Symbol"/>
              </a:rPr>
              <a:t>=</a:t>
            </a:r>
            <a:r>
              <a:rPr lang="en-US" sz="2400" dirty="0" smtClean="0">
                <a:sym typeface="Symbol"/>
              </a:rPr>
              <a:t>p, P</a:t>
            </a:r>
            <a:r>
              <a:rPr lang="en-US" sz="2400" baseline="-25000" dirty="0" smtClean="0">
                <a:latin typeface="SymbolPS" pitchFamily="18" charset="2"/>
                <a:sym typeface="Symbol"/>
              </a:rPr>
              <a:t></a:t>
            </a:r>
            <a:r>
              <a:rPr lang="en-US" sz="2400" dirty="0" smtClean="0">
                <a:latin typeface="SymbolPS" pitchFamily="18" charset="2"/>
                <a:sym typeface="Symbol"/>
              </a:rPr>
              <a:t>=1-</a:t>
            </a:r>
            <a:r>
              <a:rPr lang="en-US" sz="2400" dirty="0" smtClean="0">
                <a:sym typeface="Symbol"/>
              </a:rPr>
              <a:t>p=q</a:t>
            </a:r>
          </a:p>
          <a:p>
            <a:pPr lvl="1"/>
            <a:r>
              <a:rPr lang="en-US" sz="2400" dirty="0" smtClean="0">
                <a:sym typeface="Symbol"/>
              </a:rPr>
              <a:t>Typically, we are interested in the number n of elemental outcomes of type 1 (H, </a:t>
            </a:r>
            <a:r>
              <a:rPr lang="en-US" sz="2400" dirty="0" smtClean="0">
                <a:latin typeface="SymbolPS" pitchFamily="18" charset="2"/>
                <a:sym typeface="Symbol"/>
              </a:rPr>
              <a:t></a:t>
            </a:r>
            <a:r>
              <a:rPr lang="en-US" sz="2400" dirty="0" smtClean="0">
                <a:sym typeface="Symbol"/>
              </a:rPr>
              <a:t>, etc.) in a total of N processes.</a:t>
            </a:r>
          </a:p>
          <a:p>
            <a:pPr lvl="1"/>
            <a:endParaRPr lang="en-US" sz="2400" dirty="0">
              <a:sym typeface="Symbol"/>
            </a:endParaRPr>
          </a:p>
          <a:p>
            <a:pPr lvl="1"/>
            <a:r>
              <a:rPr lang="en-US" sz="2400" dirty="0" smtClean="0">
                <a:sym typeface="Symbol"/>
              </a:rPr>
              <a:t>Example:  N=4, n=#H’s, p=1/2=q</a:t>
            </a:r>
            <a:endParaRPr lang="en-US" sz="2400" dirty="0" smtClean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9336054"/>
              </p:ext>
            </p:extLst>
          </p:nvPr>
        </p:nvGraphicFramePr>
        <p:xfrm>
          <a:off x="1524000" y="3810000"/>
          <a:ext cx="609600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91000"/>
                <a:gridCol w="609600"/>
                <a:gridCol w="12954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Configurations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P(n)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TTTT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1/16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HTTT,THTT,TTHT,TTTH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4/16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TTHH,THHT,HHTT,THTH,HTHT,HTTH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6/16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THHH,HTHH,HHTH,HHHT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4/16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HHHH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1/16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72924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928F1-542D-49D0-B86B-7661FAF02A22}" type="datetime1">
              <a:rPr lang="en-US" smtClean="0"/>
              <a:t>2/6/2012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8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7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09600" y="457200"/>
            <a:ext cx="7848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Binomial distribution</a:t>
            </a:r>
          </a:p>
          <a:p>
            <a:pPr lvl="1"/>
            <a:r>
              <a:rPr lang="en-US" sz="2400" dirty="0" smtClean="0">
                <a:sym typeface="Symbol"/>
              </a:rPr>
              <a:t>Example:  N=4, n=#H’s, p=1/2=q</a:t>
            </a:r>
            <a:endParaRPr lang="en-US" sz="2400" dirty="0" smtClean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4001328"/>
              </p:ext>
            </p:extLst>
          </p:nvPr>
        </p:nvGraphicFramePr>
        <p:xfrm>
          <a:off x="1524000" y="1371600"/>
          <a:ext cx="609600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91000"/>
                <a:gridCol w="609600"/>
                <a:gridCol w="12954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Configurations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P(n)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TTTT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1/16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HTTT,THTT,TTHT,TTTH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4/16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TTHH,THHT,HHTT,THTH,HTHT,HTTH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6/16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THHH,HTHH,HHTH,HHHT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4/16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HHHH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1/16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143000" y="3657600"/>
            <a:ext cx="6553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Example: N=3, </a:t>
            </a:r>
            <a:r>
              <a:rPr lang="en-US" sz="2400" dirty="0" err="1" smtClean="0"/>
              <a:t>n#H’s</a:t>
            </a:r>
            <a:r>
              <a:rPr lang="en-US" sz="2400" dirty="0" smtClean="0"/>
              <a:t>, p=1/2=q</a:t>
            </a: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2832463"/>
              </p:ext>
            </p:extLst>
          </p:nvPr>
        </p:nvGraphicFramePr>
        <p:xfrm>
          <a:off x="1676400" y="4251960"/>
          <a:ext cx="60960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91000"/>
                <a:gridCol w="609600"/>
                <a:gridCol w="12954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Configurations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P(n)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TTT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1/8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HTT,THT,TTH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3/8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THH,HTH,HHT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3/8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HHH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1/8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26901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928F1-542D-49D0-B86B-7661FAF02A22}" type="datetime1">
              <a:rPr lang="en-US" smtClean="0"/>
              <a:t>2/6/2012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8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8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62000" y="152400"/>
            <a:ext cx="7162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Binomial distribution (continued)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19380784"/>
              </p:ext>
            </p:extLst>
          </p:nvPr>
        </p:nvGraphicFramePr>
        <p:xfrm>
          <a:off x="990600" y="609600"/>
          <a:ext cx="5295900" cy="1765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550" name="数式" r:id="rId3" imgW="1904760" imgH="634680" progId="Equation.3">
                  <p:embed/>
                </p:oleObj>
              </mc:Choice>
              <mc:Fallback>
                <p:oleObj name="数式" r:id="rId3" imgW="1904760" imgH="6346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990600" y="609600"/>
                        <a:ext cx="5295900" cy="1765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70534426"/>
              </p:ext>
            </p:extLst>
          </p:nvPr>
        </p:nvGraphicFramePr>
        <p:xfrm>
          <a:off x="985838" y="2590800"/>
          <a:ext cx="7167562" cy="3741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551" name="数式" r:id="rId5" imgW="2577960" imgH="1346040" progId="Equation.3">
                  <p:embed/>
                </p:oleObj>
              </mc:Choice>
              <mc:Fallback>
                <p:oleObj name="数式" r:id="rId5" imgW="2577960" imgH="134604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5838" y="2590800"/>
                        <a:ext cx="7167562" cy="37417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431731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928F1-542D-49D0-B86B-7661FAF02A22}" type="datetime1">
              <a:rPr lang="en-US" smtClean="0"/>
              <a:t>2/6/2012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8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9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533400" y="533400"/>
            <a:ext cx="6858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Average value of n in binomial distribution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656689"/>
              </p:ext>
            </p:extLst>
          </p:nvPr>
        </p:nvGraphicFramePr>
        <p:xfrm>
          <a:off x="852487" y="1219200"/>
          <a:ext cx="7529513" cy="306013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556" name="数式" r:id="rId3" imgW="3593880" imgH="1460160" progId="Equation.3">
                  <p:embed/>
                </p:oleObj>
              </mc:Choice>
              <mc:Fallback>
                <p:oleObj name="数式" r:id="rId3" imgW="3593880" imgH="146016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52487" y="1219200"/>
                        <a:ext cx="7529513" cy="306013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832594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sz="2400"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5605</TotalTime>
  <Words>384</Words>
  <Application>Microsoft Office PowerPoint</Application>
  <PresentationFormat>On-screen Show (4:3)</PresentationFormat>
  <Paragraphs>128</Paragraphs>
  <Slides>14</Slides>
  <Notes>0</Notes>
  <HiddenSlides>1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14</vt:i4>
      </vt:variant>
    </vt:vector>
  </HeadingPairs>
  <TitlesOfParts>
    <vt:vector size="17" baseType="lpstr">
      <vt:lpstr>Office Theme</vt:lpstr>
      <vt:lpstr>数式</vt:lpstr>
      <vt:lpstr>Microsoft Equation 3.0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WFU2011</dc:creator>
  <cp:lastModifiedBy>WFU2011</cp:lastModifiedBy>
  <cp:revision>308</cp:revision>
  <cp:lastPrinted>2012-02-03T14:48:46Z</cp:lastPrinted>
  <dcterms:created xsi:type="dcterms:W3CDTF">2012-01-10T18:32:24Z</dcterms:created>
  <dcterms:modified xsi:type="dcterms:W3CDTF">2012-02-06T16:00:09Z</dcterms:modified>
</cp:coreProperties>
</file>