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7" r:id="rId2"/>
    <p:sldId id="342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0" autoAdjust="0"/>
    <p:restoredTop sz="94718" autoAdjust="0"/>
  </p:normalViewPr>
  <p:slideViewPr>
    <p:cSldViewPr>
      <p:cViewPr varScale="1">
        <p:scale>
          <a:sx n="67" d="100"/>
          <a:sy n="67" d="100"/>
        </p:scale>
        <p:origin x="-5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5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70FD-CC2F-49DC-937B-54A5FFA27C6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F7FD-F63C-4310-8F6F-0D71B868F40E}" type="datetime1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56871-68FB-422A-A5B0-4E702F62A08A}" type="datetime1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50A2-A101-412F-BD52-B6539E12FF1C}" type="datetime1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52AC-4415-4CA0-9603-12C0A825F913}" type="datetime1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0126-DAFE-404A-8B8C-ED8AB902C5A9}" type="datetime1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D7CD-9A91-4C88-8C0A-DFA102997867}" type="datetime1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0400-A6F8-432A-B9EA-34BA0284F14C}" type="datetime1">
              <a:rPr lang="en-US" smtClean="0"/>
              <a:t>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FD17-959B-4698-A937-0AB680D2AC0D}" type="datetime1">
              <a:rPr lang="en-US" smtClean="0"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28F1-542D-49D0-B86B-7661FAF02A22}" type="datetime1">
              <a:rPr lang="en-US" smtClean="0"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E1EB-A31D-4207-AB9D-0562EB8E1CC5}" type="datetime1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B278-FC78-4B3E-B05D-0D9E74C2602D}" type="datetime1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3A946-760F-4041-8365-817D1580767C}" type="datetime1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hyperlink" Target="file:///D:\Userdata\Userdata\Coursework\s12phy341\Lecturenotes\Lecture9\stp_Binomial.jar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39BA-06C3-448C-838F-9F5743C8C343}" type="datetime1">
              <a:rPr lang="en-US" smtClean="0"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1371600"/>
            <a:ext cx="75438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9</a:t>
            </a:r>
          </a:p>
          <a:p>
            <a:pPr algn="ctr"/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Probability concepts (Chapter 3 in STP)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 smtClean="0"/>
              <a:t>Bayes’ </a:t>
            </a:r>
            <a:r>
              <a:rPr lang="en-US" sz="2400" dirty="0" err="1" smtClean="0"/>
              <a:t>theorm</a:t>
            </a:r>
            <a:endParaRPr lang="en-US" sz="2400" dirty="0" smtClean="0"/>
          </a:p>
          <a:p>
            <a:pPr marL="914400" lvl="1" indent="-457200">
              <a:buFont typeface="+mj-lt"/>
              <a:buAutoNum type="alphaUcPeriod"/>
            </a:pPr>
            <a:r>
              <a:rPr lang="en-US" sz="2400" smtClean="0"/>
              <a:t>Binomial distribution</a:t>
            </a:r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28F1-542D-49D0-B86B-7661FAF02A22}" type="datetime1">
              <a:rPr lang="en-US" smtClean="0"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30855"/>
              </p:ext>
            </p:extLst>
          </p:nvPr>
        </p:nvGraphicFramePr>
        <p:xfrm>
          <a:off x="1701800" y="609600"/>
          <a:ext cx="56134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3" name="数式" r:id="rId3" imgW="2679480" imgH="1726920" progId="Equation.3">
                  <p:embed/>
                </p:oleObj>
              </mc:Choice>
              <mc:Fallback>
                <p:oleObj name="数式" r:id="rId3" imgW="2679480" imgH="1726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1800" y="609600"/>
                        <a:ext cx="5613400" cy="361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809544"/>
              </p:ext>
            </p:extLst>
          </p:nvPr>
        </p:nvGraphicFramePr>
        <p:xfrm>
          <a:off x="990600" y="4167188"/>
          <a:ext cx="7343775" cy="172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4" name="数式" r:id="rId5" imgW="3504960" imgH="825480" progId="Equation.3">
                  <p:embed/>
                </p:oleObj>
              </mc:Choice>
              <mc:Fallback>
                <p:oleObj name="数式" r:id="rId5" imgW="3504960" imgH="825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167188"/>
                        <a:ext cx="7343775" cy="172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516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28F1-542D-49D0-B86B-7661FAF02A22}" type="datetime1">
              <a:rPr lang="en-US" smtClean="0"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Binomial distribution in the limit N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>
                <a:sym typeface="Symbol"/>
              </a:rPr>
              <a:t>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912750"/>
              </p:ext>
            </p:extLst>
          </p:nvPr>
        </p:nvGraphicFramePr>
        <p:xfrm>
          <a:off x="1044575" y="533400"/>
          <a:ext cx="518953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1" name="数式" r:id="rId3" imgW="1866600" imgH="888840" progId="Equation.3">
                  <p:embed/>
                </p:oleObj>
              </mc:Choice>
              <mc:Fallback>
                <p:oleObj name="数式" r:id="rId3" imgW="186660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533400"/>
                        <a:ext cx="5189538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762375"/>
            <a:ext cx="2857500" cy="26384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3048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Result from </a:t>
            </a:r>
            <a:r>
              <a:rPr lang="en-US" sz="2400" dirty="0" smtClean="0">
                <a:hlinkClick r:id="rId6" action="ppaction://program"/>
              </a:rPr>
              <a:t>stp_Binomial.jar</a:t>
            </a:r>
            <a:endParaRPr lang="en-US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419600" y="3762375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N=4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FF0000"/>
                </a:solidFill>
              </a:rPr>
              <a:t>N=16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1" dirty="0" smtClean="0"/>
              <a:t>N=60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92D050"/>
                </a:solidFill>
              </a:rPr>
              <a:t>N=256</a:t>
            </a:r>
          </a:p>
        </p:txBody>
      </p:sp>
    </p:spTree>
    <p:extLst>
      <p:ext uri="{BB962C8B-B14F-4D97-AF65-F5344CB8AC3E}">
        <p14:creationId xmlns:p14="http://schemas.microsoft.com/office/powerpoint/2010/main" val="1286284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28F1-542D-49D0-B86B-7661FAF02A22}" type="datetime1">
              <a:rPr lang="en-US" smtClean="0"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5334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Stirling’s</a:t>
            </a:r>
            <a:r>
              <a:rPr lang="en-US" sz="2400" dirty="0" smtClean="0"/>
              <a:t> approximation to factorial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34645"/>
              </p:ext>
            </p:extLst>
          </p:nvPr>
        </p:nvGraphicFramePr>
        <p:xfrm>
          <a:off x="1295399" y="1018876"/>
          <a:ext cx="6506147" cy="1419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3" name="数式" r:id="rId3" imgW="2793960" imgH="609480" progId="Equation.3">
                  <p:embed/>
                </p:oleObj>
              </mc:Choice>
              <mc:Fallback>
                <p:oleObj name="数式" r:id="rId3" imgW="2793960" imgH="609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399" y="1018876"/>
                        <a:ext cx="6506147" cy="14195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8675" y="225034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Evaluate Binomial distribution as Taylor’s expansion of </a:t>
            </a:r>
          </a:p>
          <a:p>
            <a:r>
              <a:rPr lang="en-US" sz="2400" dirty="0" err="1" smtClean="0"/>
              <a:t>ln</a:t>
            </a:r>
            <a:r>
              <a:rPr lang="en-US" sz="2400" dirty="0" smtClean="0"/>
              <a:t> (P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(n)) about &lt;n&gt;: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242965"/>
              </p:ext>
            </p:extLst>
          </p:nvPr>
        </p:nvGraphicFramePr>
        <p:xfrm>
          <a:off x="381000" y="3200400"/>
          <a:ext cx="855298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4" name="数式" r:id="rId5" imgW="4495680" imgH="520560" progId="Equation.3">
                  <p:embed/>
                </p:oleObj>
              </mc:Choice>
              <mc:Fallback>
                <p:oleObj name="数式" r:id="rId5" imgW="4495680" imgH="520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3200400"/>
                        <a:ext cx="8552985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770259"/>
              </p:ext>
            </p:extLst>
          </p:nvPr>
        </p:nvGraphicFramePr>
        <p:xfrm>
          <a:off x="1828800" y="4343400"/>
          <a:ext cx="685800" cy="387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5" name="数式" r:id="rId7" imgW="291960" imgH="164880" progId="Equation.3">
                  <p:embed/>
                </p:oleObj>
              </mc:Choice>
              <mc:Fallback>
                <p:oleObj name="数式" r:id="rId7" imgW="291960" imgH="1648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343400"/>
                        <a:ext cx="685800" cy="3879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325847"/>
              </p:ext>
            </p:extLst>
          </p:nvPr>
        </p:nvGraphicFramePr>
        <p:xfrm>
          <a:off x="4384675" y="4405313"/>
          <a:ext cx="29845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6" name="数式" r:id="rId9" imgW="126720" imgH="177480" progId="Equation.3">
                  <p:embed/>
                </p:oleObj>
              </mc:Choice>
              <mc:Fallback>
                <p:oleObj name="数式" r:id="rId9" imgW="12672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675" y="4405313"/>
                        <a:ext cx="29845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473482"/>
              </p:ext>
            </p:extLst>
          </p:nvPr>
        </p:nvGraphicFramePr>
        <p:xfrm>
          <a:off x="7400925" y="4433888"/>
          <a:ext cx="5969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7" name="数式" r:id="rId11" imgW="253800" imgH="164880" progId="Equation.3">
                  <p:embed/>
                </p:oleObj>
              </mc:Choice>
              <mc:Fallback>
                <p:oleObj name="数式" r:id="rId11" imgW="253800" imgH="1648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0925" y="4433888"/>
                        <a:ext cx="5969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577268"/>
              </p:ext>
            </p:extLst>
          </p:nvPr>
        </p:nvGraphicFramePr>
        <p:xfrm>
          <a:off x="2051050" y="5029200"/>
          <a:ext cx="40640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8" name="数式" r:id="rId13" imgW="1371600" imgH="342720" progId="Equation.3">
                  <p:embed/>
                </p:oleObj>
              </mc:Choice>
              <mc:Fallback>
                <p:oleObj name="数式" r:id="rId13" imgW="1371600" imgH="3427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029200"/>
                        <a:ext cx="40640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own Arrow 12"/>
          <p:cNvSpPr/>
          <p:nvPr/>
        </p:nvSpPr>
        <p:spPr>
          <a:xfrm>
            <a:off x="2133600" y="39624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419600" y="40386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7620000" y="39624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95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28F1-542D-49D0-B86B-7661FAF02A22}" type="datetime1">
              <a:rPr lang="en-US" smtClean="0"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255929"/>
              </p:ext>
            </p:extLst>
          </p:nvPr>
        </p:nvGraphicFramePr>
        <p:xfrm>
          <a:off x="1908175" y="1084262"/>
          <a:ext cx="5330825" cy="455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1" name="数式" r:id="rId3" imgW="1917360" imgH="1638000" progId="Equation.3">
                  <p:embed/>
                </p:oleObj>
              </mc:Choice>
              <mc:Fallback>
                <p:oleObj name="数式" r:id="rId3" imgW="1917360" imgH="1638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084262"/>
                        <a:ext cx="5330825" cy="455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8437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28F1-542D-49D0-B86B-7661FAF02A22}" type="datetime1">
              <a:rPr lang="en-US" smtClean="0"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Poisson probability distribution –</a:t>
            </a:r>
          </a:p>
          <a:p>
            <a:pPr lvl="1"/>
            <a:r>
              <a:rPr lang="en-US" sz="2400" dirty="0" smtClean="0"/>
              <a:t>Approximation to binomial distribution for small p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805136"/>
              </p:ext>
            </p:extLst>
          </p:nvPr>
        </p:nvGraphicFramePr>
        <p:xfrm>
          <a:off x="1125538" y="1477963"/>
          <a:ext cx="6646862" cy="438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2" name="数式" r:id="rId3" imgW="2768400" imgH="1828800" progId="Equation.3">
                  <p:embed/>
                </p:oleObj>
              </mc:Choice>
              <mc:Fallback>
                <p:oleObj name="数式" r:id="rId3" imgW="2768400" imgH="182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1477963"/>
                        <a:ext cx="6646862" cy="438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81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28F1-542D-49D0-B86B-7661FAF02A22}" type="datetime1">
              <a:rPr lang="en-US" smtClean="0"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4572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Construction of an “uncertainty” function</a:t>
            </a:r>
          </a:p>
          <a:p>
            <a:pPr algn="ctr"/>
            <a:endParaRPr lang="en-US" sz="2400" dirty="0"/>
          </a:p>
          <a:p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486152"/>
              </p:ext>
            </p:extLst>
          </p:nvPr>
        </p:nvGraphicFramePr>
        <p:xfrm>
          <a:off x="1028700" y="1219200"/>
          <a:ext cx="6679601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1" name="数式" r:id="rId3" imgW="3593880" imgH="1346040" progId="Equation.3">
                  <p:embed/>
                </p:oleObj>
              </mc:Choice>
              <mc:Fallback>
                <p:oleObj name="数式" r:id="rId3" imgW="3593880" imgH="1346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8700" y="1219200"/>
                        <a:ext cx="6679601" cy="250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994422"/>
              </p:ext>
            </p:extLst>
          </p:nvPr>
        </p:nvGraphicFramePr>
        <p:xfrm>
          <a:off x="1071562" y="4038600"/>
          <a:ext cx="7270750" cy="195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2" name="数式" r:id="rId5" imgW="3911400" imgH="1054080" progId="Equation.3">
                  <p:embed/>
                </p:oleObj>
              </mc:Choice>
              <mc:Fallback>
                <p:oleObj name="数式" r:id="rId5" imgW="3911400" imgH="1054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2" y="4038600"/>
                        <a:ext cx="7270750" cy="195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178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28F1-542D-49D0-B86B-7661FAF02A22}" type="datetime1">
              <a:rPr lang="en-US" smtClean="0"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3810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Bayes’ </a:t>
            </a:r>
            <a:r>
              <a:rPr lang="en-US" sz="2400" dirty="0" err="1" smtClean="0"/>
              <a:t>theorm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031106"/>
              </p:ext>
            </p:extLst>
          </p:nvPr>
        </p:nvGraphicFramePr>
        <p:xfrm>
          <a:off x="1295400" y="1149350"/>
          <a:ext cx="6464344" cy="410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8" name="数式" r:id="rId3" imgW="2857320" imgH="1815840" progId="Equation.3">
                  <p:embed/>
                </p:oleObj>
              </mc:Choice>
              <mc:Fallback>
                <p:oleObj name="数式" r:id="rId3" imgW="2857320" imgH="1815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1149350"/>
                        <a:ext cx="6464344" cy="4108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7737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28F1-542D-49D0-B86B-7661FAF02A22}" type="datetime1">
              <a:rPr lang="en-US" smtClean="0"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5334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Bayes’ theorem continued:</a:t>
            </a:r>
          </a:p>
          <a:p>
            <a:pPr lvl="1"/>
            <a:r>
              <a:rPr lang="en-US" sz="2400" dirty="0" smtClean="0"/>
              <a:t>Example:   Suppose B represents a data set and A represents a model which can be generalized to several mutually exclusive models A</a:t>
            </a:r>
            <a:r>
              <a:rPr lang="en-US" sz="2400" baseline="-25000" dirty="0" smtClean="0"/>
              <a:t>i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125378"/>
              </p:ext>
            </p:extLst>
          </p:nvPr>
        </p:nvGraphicFramePr>
        <p:xfrm>
          <a:off x="304800" y="2216150"/>
          <a:ext cx="8677275" cy="410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0" name="数式" r:id="rId3" imgW="3835080" imgH="1815840" progId="Equation.3">
                  <p:embed/>
                </p:oleObj>
              </mc:Choice>
              <mc:Fallback>
                <p:oleObj name="数式" r:id="rId3" imgW="3835080" imgH="1815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16150"/>
                        <a:ext cx="8677275" cy="410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5892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28F1-542D-49D0-B86B-7661FAF02A22}" type="datetime1">
              <a:rPr lang="en-US" smtClean="0"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4" t="52633" r="16145" b="23684"/>
          <a:stretch/>
        </p:blipFill>
        <p:spPr bwMode="auto">
          <a:xfrm>
            <a:off x="216310" y="304800"/>
            <a:ext cx="8546690" cy="1940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364583"/>
              </p:ext>
            </p:extLst>
          </p:nvPr>
        </p:nvGraphicFramePr>
        <p:xfrm>
          <a:off x="582613" y="2249488"/>
          <a:ext cx="7993062" cy="394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5" name="数式" r:id="rId4" imgW="4483080" imgH="2209680" progId="Equation.3">
                  <p:embed/>
                </p:oleObj>
              </mc:Choice>
              <mc:Fallback>
                <p:oleObj name="数式" r:id="rId4" imgW="4483080" imgH="220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2613" y="2249488"/>
                        <a:ext cx="7993062" cy="3940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3431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28F1-542D-49D0-B86B-7661FAF02A22}" type="datetime1">
              <a:rPr lang="en-US" smtClean="0"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Binomial distribution</a:t>
            </a:r>
          </a:p>
          <a:p>
            <a:pPr lvl="1"/>
            <a:r>
              <a:rPr lang="en-US" sz="2400" dirty="0" smtClean="0"/>
              <a:t>Appropriate for describing systems with exactly two elemental outcomes such as 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Coin Toss – HT  -- P</a:t>
            </a:r>
            <a:r>
              <a:rPr lang="en-US" sz="2400" baseline="-25000" dirty="0" smtClean="0"/>
              <a:t>H</a:t>
            </a:r>
            <a:r>
              <a:rPr lang="en-US" sz="2400" dirty="0" smtClean="0"/>
              <a:t>=p, P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=1-p=q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Spin</a:t>
            </a:r>
            <a:r>
              <a:rPr lang="en-US" sz="2400" dirty="0" smtClean="0">
                <a:latin typeface="Symbol" pitchFamily="18" charset="2"/>
              </a:rPr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SymbolPS" pitchFamily="18" charset="2"/>
                <a:sym typeface="Symbol"/>
              </a:rPr>
              <a:t>          </a:t>
            </a:r>
            <a:r>
              <a:rPr lang="en-US" sz="2400" dirty="0" smtClean="0">
                <a:sym typeface="Symbol"/>
              </a:rPr>
              <a:t> -- P</a:t>
            </a:r>
            <a:r>
              <a:rPr lang="en-US" sz="2400" baseline="-25000" dirty="0" smtClean="0">
                <a:latin typeface="SymbolPS" pitchFamily="18" charset="2"/>
                <a:sym typeface="Symbol"/>
              </a:rPr>
              <a:t></a:t>
            </a:r>
            <a:r>
              <a:rPr lang="en-US" sz="2400" dirty="0" smtClean="0">
                <a:latin typeface="SymbolPS" pitchFamily="18" charset="2"/>
                <a:sym typeface="Symbol"/>
              </a:rPr>
              <a:t>=</a:t>
            </a:r>
            <a:r>
              <a:rPr lang="en-US" sz="2400" dirty="0" smtClean="0">
                <a:sym typeface="Symbol"/>
              </a:rPr>
              <a:t>p, P</a:t>
            </a:r>
            <a:r>
              <a:rPr lang="en-US" sz="2400" baseline="-25000" dirty="0" smtClean="0">
                <a:latin typeface="SymbolPS" pitchFamily="18" charset="2"/>
                <a:sym typeface="Symbol"/>
              </a:rPr>
              <a:t></a:t>
            </a:r>
            <a:r>
              <a:rPr lang="en-US" sz="2400" dirty="0" smtClean="0">
                <a:latin typeface="SymbolPS" pitchFamily="18" charset="2"/>
                <a:sym typeface="Symbol"/>
              </a:rPr>
              <a:t>=1-</a:t>
            </a:r>
            <a:r>
              <a:rPr lang="en-US" sz="2400" dirty="0" smtClean="0">
                <a:sym typeface="Symbol"/>
              </a:rPr>
              <a:t>p=q</a:t>
            </a:r>
          </a:p>
          <a:p>
            <a:pPr lvl="1"/>
            <a:r>
              <a:rPr lang="en-US" sz="2400" dirty="0" smtClean="0">
                <a:sym typeface="Symbol"/>
              </a:rPr>
              <a:t>Typically, we are interested in the number n of elemental outcomes of type 1 (H, </a:t>
            </a:r>
            <a:r>
              <a:rPr lang="en-US" sz="2400" dirty="0" smtClean="0">
                <a:latin typeface="SymbolPS" pitchFamily="18" charset="2"/>
                <a:sym typeface="Symbol"/>
              </a:rPr>
              <a:t></a:t>
            </a:r>
            <a:r>
              <a:rPr lang="en-US" sz="2400" dirty="0" smtClean="0">
                <a:sym typeface="Symbol"/>
              </a:rPr>
              <a:t>, etc.) in a total of N processes.</a:t>
            </a:r>
          </a:p>
          <a:p>
            <a:pPr lvl="1"/>
            <a:endParaRPr lang="en-US" sz="2400" dirty="0">
              <a:sym typeface="Symbol"/>
            </a:endParaRPr>
          </a:p>
          <a:p>
            <a:pPr lvl="1"/>
            <a:r>
              <a:rPr lang="en-US" sz="2400" dirty="0" smtClean="0">
                <a:sym typeface="Symbol"/>
              </a:rPr>
              <a:t>Example:  N=4, n=#H’s, p=1/2=q</a:t>
            </a:r>
            <a:endParaRPr lang="en-US" sz="24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336054"/>
              </p:ext>
            </p:extLst>
          </p:nvPr>
        </p:nvGraphicFramePr>
        <p:xfrm>
          <a:off x="1524000" y="3810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6096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Configurations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TTTT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HTTT,THTT,TTHT,TTTH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4/16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TTHH,THHT,HHTT,THTH,HTHT,HTTH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6/16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THHH,HTHH,HHTH,HHHT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4/16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HHHH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292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28F1-542D-49D0-B86B-7661FAF02A22}" type="datetime1">
              <a:rPr lang="en-US" smtClean="0"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Binomial distribution</a:t>
            </a:r>
          </a:p>
          <a:p>
            <a:pPr lvl="1"/>
            <a:r>
              <a:rPr lang="en-US" sz="2400" dirty="0" smtClean="0">
                <a:sym typeface="Symbol"/>
              </a:rPr>
              <a:t>Example:  N=4, n=#H’s, p=1/2=q</a:t>
            </a:r>
            <a:endParaRPr lang="en-US" sz="24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001328"/>
              </p:ext>
            </p:extLst>
          </p:nvPr>
        </p:nvGraphicFramePr>
        <p:xfrm>
          <a:off x="1524000" y="13716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6096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Configurations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TTTT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HTTT,THTT,TTHT,TTTH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4/16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TTHH,THHT,HHTT,THTH,HTHT,HTTH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6/16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THHH,HTHH,HHTH,HHHT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4/16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HHHH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3000" y="3657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Example: N=3, </a:t>
            </a:r>
            <a:r>
              <a:rPr lang="en-US" sz="2400" dirty="0" err="1" smtClean="0"/>
              <a:t>n#H’s</a:t>
            </a:r>
            <a:r>
              <a:rPr lang="en-US" sz="2400" dirty="0" smtClean="0"/>
              <a:t>, p=1/2=q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832463"/>
              </p:ext>
            </p:extLst>
          </p:nvPr>
        </p:nvGraphicFramePr>
        <p:xfrm>
          <a:off x="1676400" y="425196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6096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Configurations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HTT,THT,TTH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THH,HTH,HHT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HHH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90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28F1-542D-49D0-B86B-7661FAF02A22}" type="datetime1">
              <a:rPr lang="en-US" smtClean="0"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1524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Binomial distribution (continued)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380784"/>
              </p:ext>
            </p:extLst>
          </p:nvPr>
        </p:nvGraphicFramePr>
        <p:xfrm>
          <a:off x="990600" y="609600"/>
          <a:ext cx="5295900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0" name="数式" r:id="rId3" imgW="1904760" imgH="634680" progId="Equation.3">
                  <p:embed/>
                </p:oleObj>
              </mc:Choice>
              <mc:Fallback>
                <p:oleObj name="数式" r:id="rId3" imgW="1904760" imgH="634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609600"/>
                        <a:ext cx="5295900" cy="176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534426"/>
              </p:ext>
            </p:extLst>
          </p:nvPr>
        </p:nvGraphicFramePr>
        <p:xfrm>
          <a:off x="985838" y="2590800"/>
          <a:ext cx="7167562" cy="374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1" name="数式" r:id="rId5" imgW="2577960" imgH="1346040" progId="Equation.3">
                  <p:embed/>
                </p:oleObj>
              </mc:Choice>
              <mc:Fallback>
                <p:oleObj name="数式" r:id="rId5" imgW="2577960" imgH="1346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2590800"/>
                        <a:ext cx="7167562" cy="374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3173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28F1-542D-49D0-B86B-7661FAF02A22}" type="datetime1">
              <a:rPr lang="en-US" smtClean="0"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533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Average value of n in binomial distribution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6689"/>
              </p:ext>
            </p:extLst>
          </p:nvPr>
        </p:nvGraphicFramePr>
        <p:xfrm>
          <a:off x="852487" y="1219200"/>
          <a:ext cx="7529513" cy="3060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6" name="数式" r:id="rId3" imgW="3593880" imgH="1460160" progId="Equation.3">
                  <p:embed/>
                </p:oleObj>
              </mc:Choice>
              <mc:Fallback>
                <p:oleObj name="数式" r:id="rId3" imgW="3593880" imgH="1460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7" y="1219200"/>
                        <a:ext cx="7529513" cy="3060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3259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5605</TotalTime>
  <Words>384</Words>
  <Application>Microsoft Office PowerPoint</Application>
  <PresentationFormat>On-screen Show (4:3)</PresentationFormat>
  <Paragraphs>128</Paragraphs>
  <Slides>14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308</cp:revision>
  <cp:lastPrinted>2012-02-03T14:48:46Z</cp:lastPrinted>
  <dcterms:created xsi:type="dcterms:W3CDTF">2012-01-10T18:32:24Z</dcterms:created>
  <dcterms:modified xsi:type="dcterms:W3CDTF">2012-02-06T16:00:09Z</dcterms:modified>
</cp:coreProperties>
</file>