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6" r:id="rId2"/>
    <p:sldId id="354" r:id="rId3"/>
    <p:sldId id="376" r:id="rId4"/>
    <p:sldId id="377" r:id="rId5"/>
    <p:sldId id="393" r:id="rId6"/>
    <p:sldId id="378" r:id="rId7"/>
    <p:sldId id="394" r:id="rId8"/>
    <p:sldId id="380" r:id="rId9"/>
    <p:sldId id="395" r:id="rId10"/>
    <p:sldId id="392" r:id="rId11"/>
    <p:sldId id="381" r:id="rId12"/>
    <p:sldId id="382" r:id="rId13"/>
    <p:sldId id="383" r:id="rId14"/>
    <p:sldId id="384" r:id="rId15"/>
    <p:sldId id="385" r:id="rId16"/>
    <p:sldId id="386" r:id="rId17"/>
    <p:sldId id="387" r:id="rId18"/>
    <p:sldId id="388" r:id="rId19"/>
    <p:sldId id="389" r:id="rId20"/>
    <p:sldId id="390" r:id="rId21"/>
    <p:sldId id="391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7" d="100"/>
          <a:sy n="77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25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8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1/31/2014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4" Type="http://schemas.openxmlformats.org/officeDocument/2006/relationships/hyperlink" Target="http://www.uic.edu/classes/eecs/eecs520/textbook/node32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9.png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3.png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10-10:50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7: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Start reading Chapter 3</a:t>
            </a:r>
          </a:p>
          <a:p>
            <a:pPr marL="914400" lvl="3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Solution of Poisson equation in for special geometries – 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Cylindrical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Spherical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Green’s function for </a:t>
            </a:r>
            <a:r>
              <a:rPr lang="en-US" sz="2400" dirty="0" err="1" smtClean="0">
                <a:latin typeface="+mj-lt"/>
              </a:rPr>
              <a:t>Dirchelet</a:t>
            </a:r>
            <a:r>
              <a:rPr lang="en-US" sz="2400" dirty="0" smtClean="0">
                <a:latin typeface="+mj-lt"/>
              </a:rPr>
              <a:t> boundary value inside </a:t>
            </a:r>
            <a:r>
              <a:rPr lang="en-US" sz="2400" dirty="0" err="1" smtClean="0">
                <a:latin typeface="+mj-lt"/>
              </a:rPr>
              <a:t>cylindar</a:t>
            </a:r>
            <a:r>
              <a:rPr lang="en-US" sz="2400" dirty="0" smtClean="0">
                <a:latin typeface="+mj-lt"/>
              </a:rPr>
              <a:t>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420059"/>
              </p:ext>
            </p:extLst>
          </p:nvPr>
        </p:nvGraphicFramePr>
        <p:xfrm>
          <a:off x="1295400" y="1676400"/>
          <a:ext cx="7766050" cy="4254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1" name="数式" r:id="rId3" imgW="4228920" imgH="2311200" progId="Equation.3">
                  <p:embed/>
                </p:oleObj>
              </mc:Choice>
              <mc:Fallback>
                <p:oleObj name="数式" r:id="rId3" imgW="4228920" imgH="23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76400"/>
                        <a:ext cx="7766050" cy="42549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52400" y="1676400"/>
            <a:ext cx="1066800" cy="2438400"/>
            <a:chOff x="609600" y="1676400"/>
            <a:chExt cx="1066800" cy="2438400"/>
          </a:xfrm>
        </p:grpSpPr>
        <p:sp>
          <p:nvSpPr>
            <p:cNvPr id="7" name="Can 6"/>
            <p:cNvSpPr/>
            <p:nvPr/>
          </p:nvSpPr>
          <p:spPr>
            <a:xfrm>
              <a:off x="609600" y="1676400"/>
              <a:ext cx="1066800" cy="2438400"/>
            </a:xfrm>
            <a:prstGeom prst="can">
              <a:avLst>
                <a:gd name="adj" fmla="val 5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09600" y="1676400"/>
              <a:ext cx="1066800" cy="609600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87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Comments on cylindrical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7149081"/>
              </p:ext>
            </p:extLst>
          </p:nvPr>
        </p:nvGraphicFramePr>
        <p:xfrm>
          <a:off x="968375" y="563563"/>
          <a:ext cx="6153150" cy="214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0" name="数式" r:id="rId3" imgW="2882880" imgH="1002960" progId="Equation.3">
                  <p:embed/>
                </p:oleObj>
              </mc:Choice>
              <mc:Fallback>
                <p:oleObj name="数式" r:id="rId3" imgW="2882880" imgH="1002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563563"/>
                        <a:ext cx="6153150" cy="214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2660"/>
            <a:ext cx="9144000" cy="34119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77000" y="3124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m=0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9400" y="510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 smtClean="0">
                <a:latin typeface="+mj-lt"/>
              </a:rPr>
              <a:t>0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5900" y="358586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K</a:t>
            </a:r>
            <a:r>
              <a:rPr lang="en-US" sz="2400" i="1" baseline="-25000" dirty="0" smtClean="0">
                <a:latin typeface="+mj-lt"/>
              </a:rPr>
              <a:t>0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29500" y="3733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I</a:t>
            </a:r>
            <a:r>
              <a:rPr lang="en-US" sz="2400" i="1" baseline="-25000" dirty="0" smtClean="0">
                <a:latin typeface="+mj-lt"/>
              </a:rPr>
              <a:t>0</a:t>
            </a:r>
            <a:r>
              <a:rPr lang="en-US" sz="2400" i="1" dirty="0" smtClean="0">
                <a:latin typeface="+mj-lt"/>
              </a:rPr>
              <a:t>/50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0" y="5257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0</a:t>
            </a:r>
            <a:endParaRPr lang="en-US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136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6206"/>
            <a:ext cx="9144000" cy="34055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77000" y="1981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m=1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0" y="3729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J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0" y="38817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1905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K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05800" y="22815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I</a:t>
            </a:r>
            <a:r>
              <a:rPr lang="en-US" sz="2400" i="1" baseline="-25000" dirty="0" smtClean="0">
                <a:latin typeface="+mj-lt"/>
              </a:rPr>
              <a:t>1</a:t>
            </a:r>
            <a:r>
              <a:rPr lang="en-US" sz="2400" i="1" dirty="0" smtClean="0">
                <a:latin typeface="+mj-lt"/>
              </a:rPr>
              <a:t>/50</a:t>
            </a:r>
          </a:p>
        </p:txBody>
      </p:sp>
    </p:spTree>
    <p:extLst>
      <p:ext uri="{BB962C8B-B14F-4D97-AF65-F5344CB8AC3E}">
        <p14:creationId xmlns:p14="http://schemas.microsoft.com/office/powerpoint/2010/main" val="316667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useful identities involving cylindrical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921408"/>
              </p:ext>
            </p:extLst>
          </p:nvPr>
        </p:nvGraphicFramePr>
        <p:xfrm>
          <a:off x="76200" y="1857375"/>
          <a:ext cx="8999538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5" name="数式" r:id="rId3" imgW="4216320" imgH="1447560" progId="Equation.3">
                  <p:embed/>
                </p:oleObj>
              </mc:Choice>
              <mc:Fallback>
                <p:oleObj name="数式" r:id="rId3" imgW="4216320" imgH="1447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857375"/>
                        <a:ext cx="8999538" cy="309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634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Poisson and Laplace equation in spherical polar coordinates</a:t>
            </a:r>
          </a:p>
        </p:txBody>
      </p:sp>
      <p:pic>
        <p:nvPicPr>
          <p:cNvPr id="18434" name="Picture 2" descr="\begin{figure}&#10;\begin{center}&#10;\mbox{}&#10;\centerline{\psfig{figure=appendix/spherical_polar_coordinates.eps,height=6cm}}&#10;\end{center}\end{figure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038999"/>
            <a:ext cx="5543550" cy="506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6092795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4"/>
              </a:rPr>
              <a:t>http://www.uic.edu/classes/eecs/eecs520/textbook/node32.html</a:t>
            </a:r>
            <a:endParaRPr lang="en-US" sz="12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912589"/>
              </p:ext>
            </p:extLst>
          </p:nvPr>
        </p:nvGraphicFramePr>
        <p:xfrm>
          <a:off x="5029200" y="2215337"/>
          <a:ext cx="2114550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7" name="数式" r:id="rId5" imgW="990360" imgH="634680" progId="Equation.3">
                  <p:embed/>
                </p:oleObj>
              </mc:Choice>
              <mc:Fallback>
                <p:oleObj name="数式" r:id="rId5" imgW="99036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215337"/>
                        <a:ext cx="2114550" cy="13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393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573234"/>
              </p:ext>
            </p:extLst>
          </p:nvPr>
        </p:nvGraphicFramePr>
        <p:xfrm>
          <a:off x="457200" y="1371600"/>
          <a:ext cx="8024813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1" name="数式" r:id="rId3" imgW="3759120" imgH="1765080" progId="Equation.3">
                  <p:embed/>
                </p:oleObj>
              </mc:Choice>
              <mc:Fallback>
                <p:oleObj name="数式" r:id="rId3" imgW="3759120" imgH="17650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8024813" cy="377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Poisson and Laplace equation in spherical polar coordinates -- continued</a:t>
            </a:r>
          </a:p>
        </p:txBody>
      </p:sp>
    </p:spTree>
    <p:extLst>
      <p:ext uri="{BB962C8B-B14F-4D97-AF65-F5344CB8AC3E}">
        <p14:creationId xmlns:p14="http://schemas.microsoft.com/office/powerpoint/2010/main" val="241399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Properties of spherical harmonic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33824"/>
              </p:ext>
            </p:extLst>
          </p:nvPr>
        </p:nvGraphicFramePr>
        <p:xfrm>
          <a:off x="98425" y="1600200"/>
          <a:ext cx="8969375" cy="380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5" name="数式" r:id="rId3" imgW="4381200" imgH="1854000" progId="Equation.3">
                  <p:embed/>
                </p:oleObj>
              </mc:Choice>
              <mc:Fallback>
                <p:oleObj name="数式" r:id="rId3" imgW="4381200" imgH="18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" y="1600200"/>
                        <a:ext cx="8969375" cy="380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999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Useful identity: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831250"/>
              </p:ext>
            </p:extLst>
          </p:nvPr>
        </p:nvGraphicFramePr>
        <p:xfrm>
          <a:off x="152400" y="1295400"/>
          <a:ext cx="8785469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9" name="数式" r:id="rId3" imgW="2425680" imgH="482400" progId="Equation.3">
                  <p:embed/>
                </p:oleObj>
              </mc:Choice>
              <mc:Fallback>
                <p:oleObj name="数式" r:id="rId3" imgW="242568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8785469" cy="175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49333"/>
              </p:ext>
            </p:extLst>
          </p:nvPr>
        </p:nvGraphicFramePr>
        <p:xfrm>
          <a:off x="139700" y="3090863"/>
          <a:ext cx="7043738" cy="291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0" name="数式" r:id="rId5" imgW="3441600" imgH="1422360" progId="Equation.3">
                  <p:embed/>
                </p:oleObj>
              </mc:Choice>
              <mc:Fallback>
                <p:oleObj name="数式" r:id="rId5" imgW="3441600" imgH="1422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3090863"/>
                        <a:ext cx="7043738" cy="291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129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835936"/>
              </p:ext>
            </p:extLst>
          </p:nvPr>
        </p:nvGraphicFramePr>
        <p:xfrm>
          <a:off x="627062" y="1309688"/>
          <a:ext cx="7069138" cy="440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0" name="数式" r:id="rId3" imgW="3454200" imgH="2145960" progId="Equation.3">
                  <p:embed/>
                </p:oleObj>
              </mc:Choice>
              <mc:Fallback>
                <p:oleObj name="数式" r:id="rId3" imgW="3454200" imgH="2145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2" y="1309688"/>
                        <a:ext cx="7069138" cy="440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79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3992" y="172352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Useful identity: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444972"/>
              </p:ext>
            </p:extLst>
          </p:nvPr>
        </p:nvGraphicFramePr>
        <p:xfrm>
          <a:off x="762000" y="609600"/>
          <a:ext cx="8077200" cy="1611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1" name="数式" r:id="rId3" imgW="2425680" imgH="482400" progId="Equation.3">
                  <p:embed/>
                </p:oleObj>
              </mc:Choice>
              <mc:Fallback>
                <p:oleObj name="数式" r:id="rId3" imgW="2425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8077200" cy="161130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865686"/>
              </p:ext>
            </p:extLst>
          </p:nvPr>
        </p:nvGraphicFramePr>
        <p:xfrm>
          <a:off x="476250" y="2286000"/>
          <a:ext cx="6369050" cy="442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2" name="数式" r:id="rId5" imgW="3111480" imgH="2158920" progId="Equation.3">
                  <p:embed/>
                </p:oleObj>
              </mc:Choice>
              <mc:Fallback>
                <p:oleObj name="数式" r:id="rId5" imgW="311148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2286000"/>
                        <a:ext cx="6369050" cy="442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987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2" t="23721" r="6096" b="21085"/>
          <a:stretch/>
        </p:blipFill>
        <p:spPr bwMode="auto">
          <a:xfrm>
            <a:off x="514347" y="990600"/>
            <a:ext cx="8401053" cy="406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685800" y="44196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661903"/>
              </p:ext>
            </p:extLst>
          </p:nvPr>
        </p:nvGraphicFramePr>
        <p:xfrm>
          <a:off x="1066800" y="2451100"/>
          <a:ext cx="4445000" cy="364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6" name="数式" r:id="rId3" imgW="2171520" imgH="1777680" progId="Equation.3">
                  <p:embed/>
                </p:oleObj>
              </mc:Choice>
              <mc:Fallback>
                <p:oleObj name="数式" r:id="rId3" imgW="2171520" imgH="1777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451100"/>
                        <a:ext cx="4445000" cy="364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3992" y="172352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Useful identity: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107822"/>
              </p:ext>
            </p:extLst>
          </p:nvPr>
        </p:nvGraphicFramePr>
        <p:xfrm>
          <a:off x="762000" y="609600"/>
          <a:ext cx="8077200" cy="1611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7" name="数式" r:id="rId5" imgW="2425680" imgH="482400" progId="Equation.3">
                  <p:embed/>
                </p:oleObj>
              </mc:Choice>
              <mc:Fallback>
                <p:oleObj name="数式" r:id="rId5" imgW="2425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8077200" cy="161130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915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spherical harmonic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624877"/>
              </p:ext>
            </p:extLst>
          </p:nvPr>
        </p:nvGraphicFramePr>
        <p:xfrm>
          <a:off x="1312863" y="762000"/>
          <a:ext cx="3951287" cy="557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9" name="数式" r:id="rId3" imgW="1930320" imgH="2717640" progId="Equation.3">
                  <p:embed/>
                </p:oleObj>
              </mc:Choice>
              <mc:Fallback>
                <p:oleObj name="数式" r:id="rId3" imgW="1930320" imgH="2717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762000"/>
                        <a:ext cx="3951287" cy="557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063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the Poisson/Laplace equation in various geometries --  cylindrical geometry with </a:t>
            </a:r>
            <a:r>
              <a:rPr lang="en-US" sz="2400" i="1" dirty="0" smtClean="0">
                <a:latin typeface="+mj-lt"/>
              </a:rPr>
              <a:t>z</a:t>
            </a:r>
            <a:r>
              <a:rPr lang="en-US" sz="2400" dirty="0" smtClean="0">
                <a:latin typeface="+mj-lt"/>
              </a:rPr>
              <a:t>-dependence</a:t>
            </a:r>
          </a:p>
        </p:txBody>
      </p:sp>
      <p:sp>
        <p:nvSpPr>
          <p:cNvPr id="6" name="Can 5"/>
          <p:cNvSpPr/>
          <p:nvPr/>
        </p:nvSpPr>
        <p:spPr>
          <a:xfrm>
            <a:off x="304800" y="1981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95350" y="2514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95350" y="2133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4400" y="2433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800" y="2068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  <a:endParaRPr lang="en-US" sz="2400" b="1" dirty="0" smtClean="0">
              <a:latin typeface="Symbol" pitchFamily="18" charset="2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59896"/>
              </p:ext>
            </p:extLst>
          </p:nvPr>
        </p:nvGraphicFramePr>
        <p:xfrm>
          <a:off x="3028950" y="2276475"/>
          <a:ext cx="4826000" cy="249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2" name="数式" r:id="rId3" imgW="2260440" imgH="1168200" progId="Equation.3">
                  <p:embed/>
                </p:oleObj>
              </mc:Choice>
              <mc:Fallback>
                <p:oleObj name="数式" r:id="rId3" imgW="226044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2276475"/>
                        <a:ext cx="4826000" cy="249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152400" y="2529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" y="3576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67483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47935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388820"/>
              </p:ext>
            </p:extLst>
          </p:nvPr>
        </p:nvGraphicFramePr>
        <p:xfrm>
          <a:off x="1905000" y="2784475"/>
          <a:ext cx="7102475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7" name="数式" r:id="rId3" imgW="3327120" imgH="1371600" progId="Equation.3">
                  <p:embed/>
                </p:oleObj>
              </mc:Choice>
              <mc:Fallback>
                <p:oleObj name="数式" r:id="rId3" imgW="3327120" imgH="1371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784475"/>
                        <a:ext cx="7102475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n 7"/>
          <p:cNvSpPr/>
          <p:nvPr/>
        </p:nvSpPr>
        <p:spPr>
          <a:xfrm>
            <a:off x="304800" y="1219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95350" y="1752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95350" y="1371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4400" y="1671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1306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  <a:endParaRPr lang="en-US" sz="2400" b="1" dirty="0" smtClean="0">
              <a:latin typeface="Symbol" pitchFamily="18" charset="2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52400" y="1767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" y="2814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z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074532"/>
              </p:ext>
            </p:extLst>
          </p:nvPr>
        </p:nvGraphicFramePr>
        <p:xfrm>
          <a:off x="2076450" y="1169988"/>
          <a:ext cx="4635500" cy="146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8" name="数式" r:id="rId5" imgW="2171520" imgH="685800" progId="Equation.3">
                  <p:embed/>
                </p:oleObj>
              </mc:Choice>
              <mc:Fallback>
                <p:oleObj name="数式" r:id="rId5" imgW="2171520" imgH="6858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1169988"/>
                        <a:ext cx="4635500" cy="146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294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47935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196567"/>
              </p:ext>
            </p:extLst>
          </p:nvPr>
        </p:nvGraphicFramePr>
        <p:xfrm>
          <a:off x="1865313" y="2784475"/>
          <a:ext cx="7183437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6" name="数式" r:id="rId3" imgW="3365280" imgH="1371600" progId="Equation.3">
                  <p:embed/>
                </p:oleObj>
              </mc:Choice>
              <mc:Fallback>
                <p:oleObj name="数式" r:id="rId3" imgW="336528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2784475"/>
                        <a:ext cx="7183437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n 7"/>
          <p:cNvSpPr/>
          <p:nvPr/>
        </p:nvSpPr>
        <p:spPr>
          <a:xfrm>
            <a:off x="304800" y="1219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95350" y="1752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95350" y="1371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4400" y="1671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1306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  <a:endParaRPr lang="en-US" sz="2400" b="1" dirty="0" smtClean="0">
              <a:latin typeface="Symbol" pitchFamily="18" charset="2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52400" y="1767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" y="2814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z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917927"/>
              </p:ext>
            </p:extLst>
          </p:nvPr>
        </p:nvGraphicFramePr>
        <p:xfrm>
          <a:off x="2076450" y="1169988"/>
          <a:ext cx="4635500" cy="146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7" name="数式" r:id="rId5" imgW="2171520" imgH="685800" progId="Equation.3">
                  <p:embed/>
                </p:oleObj>
              </mc:Choice>
              <mc:Fallback>
                <p:oleObj name="数式" r:id="rId5" imgW="217152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1169988"/>
                        <a:ext cx="4635500" cy="146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037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Solutions of Laplace equation inside cylindrical shape</a:t>
            </a:r>
          </a:p>
          <a:p>
            <a:r>
              <a:rPr lang="en-US" sz="2400" dirty="0" smtClean="0">
                <a:latin typeface="+mj-lt"/>
              </a:rPr>
              <a:t>Example with non-trivial boundary value at </a:t>
            </a:r>
            <a:r>
              <a:rPr lang="en-US" sz="2400" i="1" dirty="0" smtClean="0">
                <a:latin typeface="+mj-lt"/>
              </a:rPr>
              <a:t>z=L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354852"/>
              </p:ext>
            </p:extLst>
          </p:nvPr>
        </p:nvGraphicFramePr>
        <p:xfrm>
          <a:off x="2133600" y="1641475"/>
          <a:ext cx="6938963" cy="271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9" name="数式" r:id="rId3" imgW="3251160" imgH="1269720" progId="Equation.3">
                  <p:embed/>
                </p:oleObj>
              </mc:Choice>
              <mc:Fallback>
                <p:oleObj name="数式" r:id="rId3" imgW="3251160" imgH="1269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41475"/>
                        <a:ext cx="6938963" cy="271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33" name="Pictur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4267200"/>
            <a:ext cx="62103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95800" y="5867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/>
              <a:t>k</a:t>
            </a:r>
            <a:r>
              <a:rPr lang="en-US" sz="2400" dirty="0" err="1" smtClean="0">
                <a:latin typeface="Symbol" pitchFamily="18" charset="2"/>
              </a:rPr>
              <a:t>r</a:t>
            </a:r>
            <a:endParaRPr lang="en-US" sz="2400" dirty="0" smtClean="0">
              <a:latin typeface="Symbol" pitchFamily="18" charset="2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510878"/>
              </p:ext>
            </p:extLst>
          </p:nvPr>
        </p:nvGraphicFramePr>
        <p:xfrm>
          <a:off x="592352" y="4800600"/>
          <a:ext cx="10572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0" name="数式" r:id="rId6" imgW="495000" imgH="228600" progId="Equation.3">
                  <p:embed/>
                </p:oleObj>
              </mc:Choice>
              <mc:Fallback>
                <p:oleObj name="数式" r:id="rId6" imgW="495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352" y="4800600"/>
                        <a:ext cx="10572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57400" y="4343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j-lt"/>
              </a:rPr>
              <a:t>m=0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4724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j-lt"/>
              </a:rPr>
              <a:t>m=1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6000" y="5029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j-lt"/>
              </a:rPr>
              <a:t>m=2</a:t>
            </a:r>
          </a:p>
        </p:txBody>
      </p:sp>
    </p:spTree>
    <p:extLst>
      <p:ext uri="{BB962C8B-B14F-4D97-AF65-F5344CB8AC3E}">
        <p14:creationId xmlns:p14="http://schemas.microsoft.com/office/powerpoint/2010/main" val="14478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10577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Solutions of Laplace equation inside cylindrical shape</a:t>
            </a:r>
          </a:p>
          <a:p>
            <a:r>
              <a:rPr lang="en-US" sz="2400" dirty="0" smtClean="0">
                <a:latin typeface="+mj-lt"/>
              </a:rPr>
              <a:t>Example with non-trivial boundary value at </a:t>
            </a:r>
            <a:r>
              <a:rPr lang="en-US" sz="2400" i="1" dirty="0" smtClean="0">
                <a:latin typeface="+mj-lt"/>
              </a:rPr>
              <a:t>z=L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521477"/>
              </p:ext>
            </p:extLst>
          </p:nvPr>
        </p:nvGraphicFramePr>
        <p:xfrm>
          <a:off x="1881188" y="1657350"/>
          <a:ext cx="7291387" cy="421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1" name="数式" r:id="rId3" imgW="3416040" imgH="1968480" progId="Equation.3">
                  <p:embed/>
                </p:oleObj>
              </mc:Choice>
              <mc:Fallback>
                <p:oleObj name="数式" r:id="rId3" imgW="3416040" imgH="1968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188" y="1657350"/>
                        <a:ext cx="7291387" cy="421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71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091961"/>
              </p:ext>
            </p:extLst>
          </p:nvPr>
        </p:nvGraphicFramePr>
        <p:xfrm>
          <a:off x="2209800" y="1442243"/>
          <a:ext cx="6858000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7" name="数式" r:id="rId3" imgW="3213000" imgH="1358640" progId="Equation.3">
                  <p:embed/>
                </p:oleObj>
              </mc:Choice>
              <mc:Fallback>
                <p:oleObj name="数式" r:id="rId3" imgW="32130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2243"/>
                        <a:ext cx="6858000" cy="290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676400"/>
            <a:ext cx="9144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2298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Solutions of Laplace equation inside cylindrical shape</a:t>
            </a:r>
          </a:p>
          <a:p>
            <a:r>
              <a:rPr lang="en-US" sz="2400" dirty="0" smtClean="0">
                <a:latin typeface="+mj-lt"/>
              </a:rPr>
              <a:t>Example with non-trivial boundary value at </a:t>
            </a:r>
            <a:r>
              <a:rPr lang="en-US" sz="2400" i="1" dirty="0" smtClean="0">
                <a:latin typeface="Symbol" pitchFamily="18" charset="2"/>
              </a:rPr>
              <a:t>r</a:t>
            </a:r>
            <a:r>
              <a:rPr lang="en-US" sz="2400" i="1" dirty="0" smtClean="0">
                <a:latin typeface="+mj-lt"/>
              </a:rPr>
              <a:t>=a</a:t>
            </a:r>
            <a:endParaRPr lang="en-US" sz="2400" dirty="0"/>
          </a:p>
        </p:txBody>
      </p:sp>
      <p:pic>
        <p:nvPicPr>
          <p:cNvPr id="14381" name="Pictur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4114800"/>
            <a:ext cx="6515100" cy="2118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795837" y="6019800"/>
            <a:ext cx="538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k</a:t>
            </a:r>
            <a:r>
              <a:rPr lang="en-US" sz="2400" i="1" dirty="0" err="1" smtClean="0">
                <a:latin typeface="Symbol" pitchFamily="18" charset="2"/>
              </a:rPr>
              <a:t>r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511553"/>
              </p:ext>
            </p:extLst>
          </p:nvPr>
        </p:nvGraphicFramePr>
        <p:xfrm>
          <a:off x="749300" y="4800600"/>
          <a:ext cx="10033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8" name="数式" r:id="rId6" imgW="469800" imgH="228600" progId="Equation.3">
                  <p:embed/>
                </p:oleObj>
              </mc:Choice>
              <mc:Fallback>
                <p:oleObj name="数式" r:id="rId6" imgW="4698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4800600"/>
                        <a:ext cx="10033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057400" y="50408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j-lt"/>
              </a:rPr>
              <a:t>m=0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92445" y="5498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j-lt"/>
              </a:rPr>
              <a:t>m=1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67400" y="5410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j-lt"/>
              </a:rPr>
              <a:t>m=2</a:t>
            </a:r>
          </a:p>
        </p:txBody>
      </p:sp>
    </p:spTree>
    <p:extLst>
      <p:ext uri="{BB962C8B-B14F-4D97-AF65-F5344CB8AC3E}">
        <p14:creationId xmlns:p14="http://schemas.microsoft.com/office/powerpoint/2010/main" val="178812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01/31/2014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340839"/>
              </p:ext>
            </p:extLst>
          </p:nvPr>
        </p:nvGraphicFramePr>
        <p:xfrm>
          <a:off x="1905000" y="1466850"/>
          <a:ext cx="7237412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数式" r:id="rId3" imgW="3390840" imgH="2057400" progId="Equation.3">
                  <p:embed/>
                </p:oleObj>
              </mc:Choice>
              <mc:Fallback>
                <p:oleObj name="数式" r:id="rId3" imgW="3390840" imgH="2057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466850"/>
                        <a:ext cx="7237412" cy="440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676400"/>
            <a:ext cx="9144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2298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Solutions of Laplace equation inside cylindrical shape</a:t>
            </a:r>
          </a:p>
          <a:p>
            <a:r>
              <a:rPr lang="en-US" sz="2400" dirty="0" smtClean="0">
                <a:latin typeface="+mj-lt"/>
              </a:rPr>
              <a:t>Example with non-trivial boundary value at </a:t>
            </a:r>
            <a:r>
              <a:rPr lang="en-US" sz="2400" i="1" dirty="0" smtClean="0">
                <a:latin typeface="Symbol" pitchFamily="18" charset="2"/>
              </a:rPr>
              <a:t>r</a:t>
            </a:r>
            <a:r>
              <a:rPr lang="en-US" sz="2400" i="1" dirty="0" smtClean="0">
                <a:latin typeface="+mj-lt"/>
              </a:rPr>
              <a:t>=a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96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12313</TotalTime>
  <Words>386</Words>
  <Application>Microsoft Office PowerPoint</Application>
  <PresentationFormat>On-screen Show (4:3)</PresentationFormat>
  <Paragraphs>122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654</cp:revision>
  <cp:lastPrinted>2014-01-31T10:39:24Z</cp:lastPrinted>
  <dcterms:created xsi:type="dcterms:W3CDTF">2012-01-10T18:32:24Z</dcterms:created>
  <dcterms:modified xsi:type="dcterms:W3CDTF">2014-01-31T13:25:00Z</dcterms:modified>
</cp:coreProperties>
</file>