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54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6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3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4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rkmaxwellfoundation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10-10:50 </a:t>
            </a:r>
            <a:r>
              <a:rPr lang="en-US" sz="3200" b="1" dirty="0" smtClean="0"/>
              <a:t>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14: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</a:t>
            </a:r>
            <a:r>
              <a:rPr lang="en-US" sz="3200" b="1" dirty="0" smtClean="0">
                <a:solidFill>
                  <a:schemeClr val="folHlink"/>
                </a:solidFill>
              </a:rPr>
              <a:t>reading </a:t>
            </a:r>
            <a:r>
              <a:rPr lang="en-US" sz="3200" b="1" dirty="0" smtClean="0">
                <a:solidFill>
                  <a:schemeClr val="folHlink"/>
                </a:solidFill>
              </a:rPr>
              <a:t> Chap</a:t>
            </a:r>
            <a:r>
              <a:rPr lang="en-US" sz="3200" b="1" dirty="0" smtClean="0">
                <a:solidFill>
                  <a:schemeClr val="folHlink"/>
                </a:solidFill>
              </a:rPr>
              <a:t>ter</a:t>
            </a:r>
            <a:r>
              <a:rPr lang="en-US" sz="3200" b="1" dirty="0" smtClean="0">
                <a:solidFill>
                  <a:schemeClr val="folHlink"/>
                </a:solidFill>
              </a:rPr>
              <a:t> </a:t>
            </a:r>
            <a:r>
              <a:rPr lang="en-US" sz="3200" b="1" dirty="0" smtClean="0">
                <a:solidFill>
                  <a:schemeClr val="folHlink"/>
                </a:solidFill>
              </a:rPr>
              <a:t>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Maxwell’s full equations; effects </a:t>
            </a:r>
            <a:r>
              <a:rPr lang="en-US" sz="3200" b="1" dirty="0" smtClean="0">
                <a:solidFill>
                  <a:schemeClr val="folHlink"/>
                </a:solidFill>
              </a:rPr>
              <a:t>of time varying fields and </a:t>
            </a:r>
            <a:r>
              <a:rPr lang="en-US" sz="3200" b="1" dirty="0" smtClean="0">
                <a:solidFill>
                  <a:schemeClr val="folHlink"/>
                </a:solidFill>
              </a:rPr>
              <a:t>sources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Gauge choices and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Green’s function for vector and scalar potentials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589186"/>
              </p:ext>
            </p:extLst>
          </p:nvPr>
        </p:nvGraphicFramePr>
        <p:xfrm>
          <a:off x="381000" y="950912"/>
          <a:ext cx="7467600" cy="544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6" name="数式" r:id="rId3" imgW="3276360" imgH="2387520" progId="Equation.3">
                  <p:embed/>
                </p:oleObj>
              </mc:Choice>
              <mc:Fallback>
                <p:oleObj name="数式" r:id="rId3" imgW="3276360" imgH="2387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50912"/>
                        <a:ext cx="7467600" cy="544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966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709249"/>
              </p:ext>
            </p:extLst>
          </p:nvPr>
        </p:nvGraphicFramePr>
        <p:xfrm>
          <a:off x="512762" y="1219200"/>
          <a:ext cx="8250238" cy="478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1" name="数式" r:id="rId3" imgW="3619440" imgH="2095200" progId="Equation.3">
                  <p:embed/>
                </p:oleObj>
              </mc:Choice>
              <mc:Fallback>
                <p:oleObj name="数式" r:id="rId3" imgW="361944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1219200"/>
                        <a:ext cx="8250238" cy="478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095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6901"/>
              </p:ext>
            </p:extLst>
          </p:nvPr>
        </p:nvGraphicFramePr>
        <p:xfrm>
          <a:off x="228600" y="709613"/>
          <a:ext cx="8886825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数式" r:id="rId3" imgW="3898800" imgH="2145960" progId="Equation.3">
                  <p:embed/>
                </p:oleObj>
              </mc:Choice>
              <mc:Fallback>
                <p:oleObj name="数式" r:id="rId3" imgW="3898800" imgH="214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09613"/>
                        <a:ext cx="8886825" cy="489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 rot="13976249" flipV="1">
            <a:off x="691417" y="4206910"/>
            <a:ext cx="905917" cy="209881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3976249" flipV="1">
            <a:off x="3128959" y="4248304"/>
            <a:ext cx="1446488" cy="159186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26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621909"/>
              </p:ext>
            </p:extLst>
          </p:nvPr>
        </p:nvGraphicFramePr>
        <p:xfrm>
          <a:off x="685800" y="1219200"/>
          <a:ext cx="7323138" cy="423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数式" r:id="rId3" imgW="3213000" imgH="1854000" progId="Equation.3">
                  <p:embed/>
                </p:oleObj>
              </mc:Choice>
              <mc:Fallback>
                <p:oleObj name="数式" r:id="rId3" imgW="321300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7323138" cy="423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019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215853"/>
              </p:ext>
            </p:extLst>
          </p:nvPr>
        </p:nvGraphicFramePr>
        <p:xfrm>
          <a:off x="719138" y="774700"/>
          <a:ext cx="7815262" cy="585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数式" r:id="rId3" imgW="3429000" imgH="2565360" progId="Equation.3">
                  <p:embed/>
                </p:oleObj>
              </mc:Choice>
              <mc:Fallback>
                <p:oleObj name="数式" r:id="rId3" imgW="342900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774700"/>
                        <a:ext cx="7815262" cy="585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322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732639"/>
              </p:ext>
            </p:extLst>
          </p:nvPr>
        </p:nvGraphicFramePr>
        <p:xfrm>
          <a:off x="568324" y="611187"/>
          <a:ext cx="8423276" cy="594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6" name="数式" r:id="rId3" imgW="3695400" imgH="2603160" progId="Equation.3">
                  <p:embed/>
                </p:oleObj>
              </mc:Choice>
              <mc:Fallback>
                <p:oleObj name="数式" r:id="rId3" imgW="3695400" imgH="260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4" y="611187"/>
                        <a:ext cx="8423276" cy="594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7814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417725"/>
              </p:ext>
            </p:extLst>
          </p:nvPr>
        </p:nvGraphicFramePr>
        <p:xfrm>
          <a:off x="533400" y="914400"/>
          <a:ext cx="8453437" cy="5391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数式" r:id="rId3" imgW="3708360" imgH="2361960" progId="Equation.3">
                  <p:embed/>
                </p:oleObj>
              </mc:Choice>
              <mc:Fallback>
                <p:oleObj name="数式" r:id="rId3" imgW="3708360" imgH="236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14400"/>
                        <a:ext cx="8453437" cy="53911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457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245221"/>
              </p:ext>
            </p:extLst>
          </p:nvPr>
        </p:nvGraphicFramePr>
        <p:xfrm>
          <a:off x="384174" y="609600"/>
          <a:ext cx="8683626" cy="596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4" name="数式" r:id="rId3" imgW="3809880" imgH="2616120" progId="Equation.3">
                  <p:embed/>
                </p:oleObj>
              </mc:Choice>
              <mc:Fallback>
                <p:oleObj name="数式" r:id="rId3" imgW="380988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4" y="609600"/>
                        <a:ext cx="8683626" cy="596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324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096000" y="1447800"/>
            <a:ext cx="609600" cy="3048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329213"/>
              </p:ext>
            </p:extLst>
          </p:nvPr>
        </p:nvGraphicFramePr>
        <p:xfrm>
          <a:off x="675386" y="838200"/>
          <a:ext cx="805713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2" name="数式" r:id="rId3" imgW="2349360" imgH="444240" progId="Equation.3">
                  <p:embed/>
                </p:oleObj>
              </mc:Choice>
              <mc:Fallback>
                <p:oleObj name="数式" r:id="rId3" imgW="2349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86" y="838200"/>
                        <a:ext cx="8057134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976319"/>
              </p:ext>
            </p:extLst>
          </p:nvPr>
        </p:nvGraphicFramePr>
        <p:xfrm>
          <a:off x="533400" y="2590800"/>
          <a:ext cx="7815262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3" name="数式" r:id="rId5" imgW="3429000" imgH="1143000" progId="Equation.3">
                  <p:embed/>
                </p:oleObj>
              </mc:Choice>
              <mc:Fallback>
                <p:oleObj name="数式" r:id="rId5" imgW="3429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7815262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3014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59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Li</a:t>
            </a:r>
            <a:r>
              <a:rPr lang="en-US" sz="2400" dirty="0" err="1"/>
              <a:t>è</a:t>
            </a:r>
            <a:r>
              <a:rPr lang="en-US" sz="2400" dirty="0" err="1" smtClean="0"/>
              <a:t>nard-Wiechert</a:t>
            </a:r>
            <a:r>
              <a:rPr lang="en-US" sz="2400" dirty="0" smtClean="0"/>
              <a:t> </a:t>
            </a:r>
            <a:r>
              <a:rPr lang="en-US" sz="2400" dirty="0"/>
              <a:t>potentials and </a:t>
            </a:r>
            <a:r>
              <a:rPr lang="en-US" sz="2400" dirty="0" smtClean="0"/>
              <a:t>fields --</a:t>
            </a:r>
          </a:p>
          <a:p>
            <a:r>
              <a:rPr lang="en-US" sz="2400" dirty="0"/>
              <a:t>Determination of the scalar and vector potentials for a moving </a:t>
            </a:r>
            <a:r>
              <a:rPr lang="en-US" sz="2400" dirty="0" smtClean="0"/>
              <a:t>point  particle  (also see Landau and </a:t>
            </a:r>
            <a:r>
              <a:rPr lang="en-US" sz="2400" dirty="0" err="1" smtClean="0"/>
              <a:t>Lifshitz</a:t>
            </a:r>
            <a:r>
              <a:rPr lang="en-US" sz="2400" dirty="0" smtClean="0"/>
              <a:t> </a:t>
            </a:r>
            <a:r>
              <a:rPr lang="en-US" sz="2400" b="1" i="1" dirty="0"/>
              <a:t>The Classical Theory of </a:t>
            </a:r>
            <a:r>
              <a:rPr lang="en-US" sz="2400" b="1" i="1" dirty="0" smtClean="0"/>
              <a:t>Fields</a:t>
            </a:r>
            <a:r>
              <a:rPr lang="en-US" sz="2400" dirty="0" smtClean="0"/>
              <a:t>, Chapter </a:t>
            </a:r>
            <a:r>
              <a:rPr lang="en-US" sz="2400" dirty="0"/>
              <a:t>8</a:t>
            </a:r>
            <a:r>
              <a:rPr lang="en-US" sz="2400" dirty="0" smtClean="0"/>
              <a:t>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</a:t>
            </a:r>
            <a:r>
              <a:rPr lang="en-US" sz="2400" dirty="0" smtClean="0"/>
              <a:t>the fields produced by the following source: a </a:t>
            </a:r>
            <a:r>
              <a:rPr lang="en-US" sz="2400" dirty="0"/>
              <a:t>point charge </a:t>
            </a:r>
            <a:r>
              <a:rPr lang="en-US" sz="2400" i="1" dirty="0" smtClean="0"/>
              <a:t>q</a:t>
            </a:r>
            <a:r>
              <a:rPr lang="en-US" sz="2400" dirty="0" smtClean="0"/>
              <a:t> </a:t>
            </a:r>
            <a:r>
              <a:rPr lang="en-US" sz="2400" dirty="0"/>
              <a:t>moving on a trajectory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q</a:t>
            </a:r>
            <a:r>
              <a:rPr lang="en-US" sz="2400" i="1" dirty="0" smtClean="0"/>
              <a:t>(t)</a:t>
            </a:r>
            <a:r>
              <a:rPr lang="en-US" sz="2400" dirty="0" smtClean="0"/>
              <a:t>. 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13716"/>
              </p:ext>
            </p:extLst>
          </p:nvPr>
        </p:nvGraphicFramePr>
        <p:xfrm>
          <a:off x="152400" y="36576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5" name="Equation" r:id="rId3" imgW="2476440" imgH="253800" progId="Equation.DSMT4">
                  <p:embed/>
                </p:oleObj>
              </mc:Choice>
              <mc:Fallback>
                <p:oleObj name="Equation" r:id="rId3" imgW="2476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36576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849472"/>
              </p:ext>
            </p:extLst>
          </p:nvPr>
        </p:nvGraphicFramePr>
        <p:xfrm>
          <a:off x="152400" y="4114800"/>
          <a:ext cx="8966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6" name="Equation" r:id="rId5" imgW="4483080" imgH="419040" progId="Equation.DSMT4">
                  <p:embed/>
                </p:oleObj>
              </mc:Choice>
              <mc:Fallback>
                <p:oleObj name="Equation" r:id="rId5" imgW="4483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" y="4114800"/>
                        <a:ext cx="8966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143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812" y="5786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280160" y="55473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2232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</a:t>
            </a:r>
            <a:r>
              <a:rPr lang="en-US" sz="2400" i="1" dirty="0" smtClean="0"/>
              <a:t>)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81000" y="2590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5" t="19408" r="30567" b="7721"/>
          <a:stretch/>
        </p:blipFill>
        <p:spPr bwMode="auto">
          <a:xfrm>
            <a:off x="798163" y="307140"/>
            <a:ext cx="8020373" cy="5865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15949"/>
              </p:ext>
            </p:extLst>
          </p:nvPr>
        </p:nvGraphicFramePr>
        <p:xfrm>
          <a:off x="914400" y="914400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3" name="Equation" r:id="rId3" imgW="3314520" imgH="431640" progId="Equation.DSMT4">
                  <p:embed/>
                </p:oleObj>
              </mc:Choice>
              <mc:Fallback>
                <p:oleObj name="Equation" r:id="rId3" imgW="331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780816"/>
              </p:ext>
            </p:extLst>
          </p:nvPr>
        </p:nvGraphicFramePr>
        <p:xfrm>
          <a:off x="914400" y="1828800"/>
          <a:ext cx="670559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4" name="Equation" r:id="rId5" imgW="3454200" imgH="431640" progId="Equation.DSMT4">
                  <p:embed/>
                </p:oleObj>
              </mc:Choice>
              <mc:Fallback>
                <p:oleObj name="Equation" r:id="rId5" imgW="34542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1828800"/>
                        <a:ext cx="6705596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26934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 smtClean="0"/>
              <a:t> d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r’</a:t>
            </a:r>
            <a:r>
              <a:rPr lang="en-US" sz="2400" dirty="0" smtClean="0"/>
              <a:t>  and then </a:t>
            </a:r>
            <a:r>
              <a:rPr lang="en-US" sz="2400" i="1" dirty="0" err="1" smtClean="0"/>
              <a:t>dt</a:t>
            </a:r>
            <a:r>
              <a:rPr lang="en-US" sz="2400" i="1" dirty="0" smtClean="0"/>
              <a:t>’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making </a:t>
            </a:r>
            <a:r>
              <a:rPr lang="en-US" sz="2400" dirty="0"/>
              <a:t>use of the fact that for any function </a:t>
            </a:r>
            <a:r>
              <a:rPr lang="en-US" sz="2400" dirty="0" smtClean="0"/>
              <a:t>of </a:t>
            </a:r>
            <a:r>
              <a:rPr lang="en-US" sz="2400" i="1" dirty="0" smtClean="0"/>
              <a:t>t’</a:t>
            </a:r>
            <a:r>
              <a:rPr lang="en-US" sz="2400" dirty="0" smtClean="0"/>
              <a:t>,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68628"/>
              </p:ext>
            </p:extLst>
          </p:nvPr>
        </p:nvGraphicFramePr>
        <p:xfrm>
          <a:off x="32639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5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639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062786"/>
              </p:ext>
            </p:extLst>
          </p:nvPr>
        </p:nvGraphicFramePr>
        <p:xfrm>
          <a:off x="3568700" y="2309813"/>
          <a:ext cx="3048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6" name="Equation" r:id="rId9" imgW="304560" imgH="203040" progId="Equation.DSMT4">
                  <p:embed/>
                </p:oleObj>
              </mc:Choice>
              <mc:Fallback>
                <p:oleObj name="Equation" r:id="rId9" imgW="304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68700" y="2309813"/>
                        <a:ext cx="3048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037585"/>
              </p:ext>
            </p:extLst>
          </p:nvPr>
        </p:nvGraphicFramePr>
        <p:xfrm>
          <a:off x="612907" y="3524458"/>
          <a:ext cx="75524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7" name="Equation" r:id="rId11" imgW="3924000" imgH="672840" progId="Equation.DSMT4">
                  <p:embed/>
                </p:oleObj>
              </mc:Choice>
              <mc:Fallback>
                <p:oleObj name="Equation" r:id="rId11" imgW="392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2907" y="3524458"/>
                        <a:ext cx="755242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``retarded time'' is defined to </a:t>
            </a:r>
            <a:r>
              <a:rPr lang="en-US" sz="2400" dirty="0" smtClean="0"/>
              <a:t>be</a:t>
            </a:r>
            <a:endParaRPr lang="en-US" sz="2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4235"/>
              </p:ext>
            </p:extLst>
          </p:nvPr>
        </p:nvGraphicFramePr>
        <p:xfrm>
          <a:off x="1981200" y="5181600"/>
          <a:ext cx="3352800" cy="109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8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981200" y="5181600"/>
                        <a:ext cx="3352800" cy="109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140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Resulting scalar and vector potentials: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7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07123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8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Notation: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9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0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1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2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397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93003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order to find the electric and magnetic fields, we need to evaluate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60618"/>
              </p:ext>
            </p:extLst>
          </p:nvPr>
        </p:nvGraphicFramePr>
        <p:xfrm>
          <a:off x="1600200" y="1108501"/>
          <a:ext cx="4137381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8" name="Equation" r:id="rId3" imgW="1790640" imgH="393480" progId="Equation.DSMT4">
                  <p:embed/>
                </p:oleObj>
              </mc:Choice>
              <mc:Fallback>
                <p:oleObj name="Equation" r:id="rId3" imgW="1790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1108501"/>
                        <a:ext cx="4137381" cy="909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650789"/>
              </p:ext>
            </p:extLst>
          </p:nvPr>
        </p:nvGraphicFramePr>
        <p:xfrm>
          <a:off x="1685290" y="2133600"/>
          <a:ext cx="27876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9" name="Equation" r:id="rId5" imgW="1206360" imgH="203040" progId="Equation.DSMT4">
                  <p:embed/>
                </p:oleObj>
              </mc:Choice>
              <mc:Fallback>
                <p:oleObj name="Equation" r:id="rId5" imgW="12063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290" y="2133600"/>
                        <a:ext cx="27876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3840" y="28194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trick of evaluating these derivatives is that the retarded time 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r</a:t>
            </a:r>
            <a:r>
              <a:rPr lang="en-US" sz="2400" i="1" dirty="0" smtClean="0"/>
              <a:t> </a:t>
            </a:r>
            <a:r>
              <a:rPr lang="en-US" sz="2400" dirty="0" smtClean="0"/>
              <a:t>depends </a:t>
            </a:r>
            <a:r>
              <a:rPr lang="en-US" sz="2400" dirty="0"/>
              <a:t>on position </a:t>
            </a:r>
            <a:r>
              <a:rPr lang="en-US" sz="2400" b="1" dirty="0" smtClean="0"/>
              <a:t>r </a:t>
            </a:r>
            <a:r>
              <a:rPr lang="en-US" sz="2400" dirty="0" smtClean="0"/>
              <a:t>and </a:t>
            </a:r>
            <a:r>
              <a:rPr lang="en-US" sz="2400" dirty="0"/>
              <a:t>on itself. We can show the following </a:t>
            </a:r>
            <a:r>
              <a:rPr lang="en-US" sz="2400" dirty="0" smtClean="0"/>
              <a:t>results using </a:t>
            </a:r>
            <a:r>
              <a:rPr lang="en-US" sz="2400" dirty="0"/>
              <a:t>the shorthand </a:t>
            </a:r>
            <a:r>
              <a:rPr lang="en-US" sz="2400" dirty="0" smtClean="0"/>
              <a:t>notation: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                                             and</a:t>
            </a:r>
            <a:endParaRPr lang="en-US" sz="2400" dirty="0"/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530691"/>
              </p:ext>
            </p:extLst>
          </p:nvPr>
        </p:nvGraphicFramePr>
        <p:xfrm>
          <a:off x="914400" y="4267200"/>
          <a:ext cx="2743200" cy="1305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0" name="Equation" r:id="rId7" imgW="1307880" imgH="622080" progId="Equation.DSMT4">
                  <p:embed/>
                </p:oleObj>
              </mc:Choice>
              <mc:Fallback>
                <p:oleObj name="Equation" r:id="rId7" imgW="13078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4400" y="4267200"/>
                        <a:ext cx="2743200" cy="1305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185012"/>
              </p:ext>
            </p:extLst>
          </p:nvPr>
        </p:nvGraphicFramePr>
        <p:xfrm>
          <a:off x="5257800" y="4207371"/>
          <a:ext cx="242252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1" name="Equation" r:id="rId9" imgW="1155600" imgH="622080" progId="Equation.DSMT4">
                  <p:embed/>
                </p:oleObj>
              </mc:Choice>
              <mc:Fallback>
                <p:oleObj name="Equation" r:id="rId9" imgW="1155600" imgH="622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207371"/>
                        <a:ext cx="2422525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762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648242"/>
              </p:ext>
            </p:extLst>
          </p:nvPr>
        </p:nvGraphicFramePr>
        <p:xfrm>
          <a:off x="457200" y="762000"/>
          <a:ext cx="7564519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6" name="Equation" r:id="rId3" imgW="4406760" imgH="711000" progId="Equation.DSMT4">
                  <p:embed/>
                </p:oleObj>
              </mc:Choice>
              <mc:Fallback>
                <p:oleObj name="Equation" r:id="rId3" imgW="44067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762000"/>
                        <a:ext cx="7564519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965824"/>
              </p:ext>
            </p:extLst>
          </p:nvPr>
        </p:nvGraphicFramePr>
        <p:xfrm>
          <a:off x="490538" y="1828800"/>
          <a:ext cx="7891462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7" name="Equation" r:id="rId5" imgW="4597200" imgH="711000" progId="Equation.DSMT4">
                  <p:embed/>
                </p:oleObj>
              </mc:Choice>
              <mc:Fallback>
                <p:oleObj name="Equation" r:id="rId5" imgW="4597200" imgH="71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1828800"/>
                        <a:ext cx="7891462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775292"/>
              </p:ext>
            </p:extLst>
          </p:nvPr>
        </p:nvGraphicFramePr>
        <p:xfrm>
          <a:off x="392113" y="3124200"/>
          <a:ext cx="8021637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8" name="Equation" r:id="rId7" imgW="4673520" imgH="711000" progId="Equation.DSMT4">
                  <p:embed/>
                </p:oleObj>
              </mc:Choice>
              <mc:Fallback>
                <p:oleObj name="Equation" r:id="rId7" imgW="4673520" imgH="71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3124200"/>
                        <a:ext cx="8021637" cy="122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305028"/>
              </p:ext>
            </p:extLst>
          </p:nvPr>
        </p:nvGraphicFramePr>
        <p:xfrm>
          <a:off x="512762" y="4405312"/>
          <a:ext cx="802163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9" name="Equation" r:id="rId9" imgW="4673520" imgH="939600" progId="Equation.DSMT4">
                  <p:embed/>
                </p:oleObj>
              </mc:Choice>
              <mc:Fallback>
                <p:oleObj name="Equation" r:id="rId9" imgW="4673520" imgH="939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4405312"/>
                        <a:ext cx="802163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226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Full electrodynamics with time varying fields and sources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2530" name="Picture 2" descr="BannerStat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80865"/>
            <a:ext cx="3291840" cy="279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5884872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http://www.clerkmaxwellfoundation.org/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586870"/>
            <a:ext cx="331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Image of </a:t>
            </a:r>
            <a:r>
              <a:rPr lang="en-US" sz="2400" dirty="0" smtClean="0">
                <a:latin typeface="+mj-lt"/>
              </a:rPr>
              <a:t>statue of </a:t>
            </a:r>
            <a:r>
              <a:rPr lang="en-US" sz="2400" dirty="0" smtClean="0"/>
              <a:t> James </a:t>
            </a:r>
            <a:r>
              <a:rPr lang="en-US" sz="2400" dirty="0"/>
              <a:t>Clerk-Maxwell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in Edinburgh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3800" y="1776948"/>
            <a:ext cx="518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"</a:t>
            </a:r>
            <a:r>
              <a:rPr lang="en-US" sz="2400" b="1" i="1" dirty="0"/>
              <a:t>From a long view of the history of mankind - seen from, say, ten thousand years from now - there can be little doubt that the most significant event of the 19th century will be judged as Maxwell's discovery of the laws of electrodynamics"  </a:t>
            </a:r>
            <a:endParaRPr lang="en-US" sz="2400" b="1" i="1" dirty="0" smtClean="0"/>
          </a:p>
          <a:p>
            <a:endParaRPr lang="en-US" sz="2400" b="1" i="1" dirty="0"/>
          </a:p>
          <a:p>
            <a:r>
              <a:rPr lang="en-US" sz="2400" dirty="0" smtClean="0"/>
              <a:t>Richard </a:t>
            </a:r>
            <a:r>
              <a:rPr lang="en-US" sz="2400" dirty="0"/>
              <a:t>P Feynman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2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77000" y="2819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7000" y="3962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135286"/>
              </p:ext>
            </p:extLst>
          </p:nvPr>
        </p:nvGraphicFramePr>
        <p:xfrm>
          <a:off x="650198" y="2133600"/>
          <a:ext cx="7618518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name="数式" r:id="rId3" imgW="2819160" imgH="1295280" progId="Equation.3">
                  <p:embed/>
                </p:oleObj>
              </mc:Choice>
              <mc:Fallback>
                <p:oleObj name="数式" r:id="rId3" imgW="281916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98" y="2133600"/>
                        <a:ext cx="7618518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65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809332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4" name="数式" r:id="rId3" imgW="2946240" imgH="1930320" progId="Equation.3">
                  <p:embed/>
                </p:oleObj>
              </mc:Choice>
              <mc:Fallback>
                <p:oleObj name="数式" r:id="rId3" imgW="2946240" imgH="1930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38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216164"/>
              </p:ext>
            </p:extLst>
          </p:nvPr>
        </p:nvGraphicFramePr>
        <p:xfrm>
          <a:off x="1143000" y="1828800"/>
          <a:ext cx="6210300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数式" r:id="rId3" imgW="2298600" imgH="1473120" progId="Equation.3">
                  <p:embed/>
                </p:oleObj>
              </mc:Choice>
              <mc:Fallback>
                <p:oleObj name="数式" r:id="rId3" imgW="2298600" imgH="1473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6210300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638804"/>
              </p:ext>
            </p:extLst>
          </p:nvPr>
        </p:nvGraphicFramePr>
        <p:xfrm>
          <a:off x="982663" y="1616075"/>
          <a:ext cx="7481887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8" name="数式" r:id="rId3" imgW="2768400" imgH="1523880" progId="Equation.3">
                  <p:embed/>
                </p:oleObj>
              </mc:Choice>
              <mc:Fallback>
                <p:oleObj name="数式" r:id="rId3" imgW="2768400" imgH="1523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1616075"/>
                        <a:ext cx="7481887" cy="412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6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067162"/>
              </p:ext>
            </p:extLst>
          </p:nvPr>
        </p:nvGraphicFramePr>
        <p:xfrm>
          <a:off x="552450" y="819150"/>
          <a:ext cx="8134350" cy="527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Equation" r:id="rId3" imgW="3568680" imgH="2311200" progId="Equation.DSMT4">
                  <p:embed/>
                </p:oleObj>
              </mc:Choice>
              <mc:Fallback>
                <p:oleObj name="Equation" r:id="rId3" imgW="3568680" imgH="23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819150"/>
                        <a:ext cx="8134350" cy="527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7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5791200"/>
            <a:ext cx="37338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219200"/>
            <a:ext cx="2514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96912"/>
              </p:ext>
            </p:extLst>
          </p:nvPr>
        </p:nvGraphicFramePr>
        <p:xfrm>
          <a:off x="685800" y="735012"/>
          <a:ext cx="7874000" cy="597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4" name="数式" r:id="rId3" imgW="3454200" imgH="2616120" progId="Equation.3">
                  <p:embed/>
                </p:oleObj>
              </mc:Choice>
              <mc:Fallback>
                <p:oleObj name="数式" r:id="rId3" imgW="345420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35012"/>
                        <a:ext cx="7874000" cy="597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567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14192</TotalTime>
  <Words>659</Words>
  <Application>Microsoft Office PowerPoint</Application>
  <PresentationFormat>On-screen Show (4:3)</PresentationFormat>
  <Paragraphs>121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830</cp:revision>
  <cp:lastPrinted>2013-02-20T14:43:44Z</cp:lastPrinted>
  <dcterms:created xsi:type="dcterms:W3CDTF">2012-01-10T18:32:24Z</dcterms:created>
  <dcterms:modified xsi:type="dcterms:W3CDTF">2014-02-14T22:13:42Z</dcterms:modified>
</cp:coreProperties>
</file>