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96" r:id="rId2"/>
    <p:sldId id="354" r:id="rId3"/>
    <p:sldId id="357" r:id="rId4"/>
    <p:sldId id="358" r:id="rId5"/>
    <p:sldId id="359" r:id="rId6"/>
    <p:sldId id="360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4" r:id="rId17"/>
    <p:sldId id="375" r:id="rId18"/>
    <p:sldId id="376" r:id="rId19"/>
    <p:sldId id="377" r:id="rId20"/>
    <p:sldId id="401" r:id="rId21"/>
    <p:sldId id="402" r:id="rId22"/>
    <p:sldId id="403" r:id="rId23"/>
    <p:sldId id="404" r:id="rId24"/>
    <p:sldId id="405" r:id="rId25"/>
    <p:sldId id="400" r:id="rId26"/>
    <p:sldId id="378" r:id="rId27"/>
    <p:sldId id="379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50.png"/><Relationship Id="rId4" Type="http://schemas.openxmlformats.org/officeDocument/2006/relationships/image" Target="../media/image4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50.png"/><Relationship Id="rId4" Type="http://schemas.openxmlformats.org/officeDocument/2006/relationships/image" Target="../media/image5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50.png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50.png"/><Relationship Id="rId4" Type="http://schemas.openxmlformats.org/officeDocument/2006/relationships/image" Target="../media/image5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0.bin"/><Relationship Id="rId4" Type="http://schemas.openxmlformats.org/officeDocument/2006/relationships/hyperlink" Target="http://img.tfd.com/ggse/d6/gsed_0001_0012_0_img2972.pn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9.png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6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6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7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7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74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7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7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&amp; 10-10:50 AM  </a:t>
            </a:r>
            <a:r>
              <a:rPr lang="en-US" sz="3200" b="1" dirty="0" smtClean="0"/>
              <a:t>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16-17:</a:t>
            </a:r>
            <a:endParaRPr lang="en-US" sz="3200" b="1" dirty="0" smtClean="0"/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Reflectance and transmittance of electromagnetic waves – extension to anisotropy and complexity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Frequency dependence of dielectric  </a:t>
            </a:r>
            <a:r>
              <a:rPr lang="en-US" sz="2400" b="1" dirty="0" smtClean="0">
                <a:solidFill>
                  <a:schemeClr val="folHlink"/>
                </a:solidFill>
              </a:rPr>
              <a:t>materials; </a:t>
            </a:r>
            <a:r>
              <a:rPr lang="en-US" sz="2400" b="1" dirty="0" err="1" smtClean="0">
                <a:solidFill>
                  <a:schemeClr val="folHlink"/>
                </a:solidFill>
              </a:rPr>
              <a:t>Drude</a:t>
            </a:r>
            <a:r>
              <a:rPr lang="en-US" sz="2400" b="1" dirty="0" smtClean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folHlink"/>
                </a:solidFill>
              </a:rPr>
              <a:t>Kramers-Kronig</a:t>
            </a:r>
            <a:r>
              <a:rPr lang="en-US" sz="2400" b="1" dirty="0" smtClean="0">
                <a:solidFill>
                  <a:schemeClr val="folHlink"/>
                </a:solidFill>
              </a:rPr>
              <a:t> relationships 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097704"/>
              </p:ext>
            </p:extLst>
          </p:nvPr>
        </p:nvGraphicFramePr>
        <p:xfrm>
          <a:off x="785813" y="3352800"/>
          <a:ext cx="749617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数式" r:id="rId3" imgW="3466800" imgH="1422360" progId="Equation.3">
                  <p:embed/>
                </p:oleObj>
              </mc:Choice>
              <mc:Fallback>
                <p:oleObj name="数式" r:id="rId3" imgW="34668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352800"/>
                        <a:ext cx="749617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0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2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4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44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59438"/>
              </p:ext>
            </p:extLst>
          </p:nvPr>
        </p:nvGraphicFramePr>
        <p:xfrm>
          <a:off x="3124200" y="774700"/>
          <a:ext cx="604202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8" name="数式" r:id="rId3" imgW="2793960" imgH="1422360" progId="Equation.3">
                  <p:embed/>
                </p:oleObj>
              </mc:Choice>
              <mc:Fallback>
                <p:oleObj name="数式" r:id="rId3" imgW="27939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774700"/>
                        <a:ext cx="604202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7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80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91858"/>
              </p:ext>
            </p:extLst>
          </p:nvPr>
        </p:nvGraphicFramePr>
        <p:xfrm>
          <a:off x="1133475" y="3886200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1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886200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960440"/>
              </p:ext>
            </p:extLst>
          </p:nvPr>
        </p:nvGraphicFramePr>
        <p:xfrm>
          <a:off x="3492817" y="1461661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4" name="数式" r:id="rId7" imgW="2450880" imgH="1117440" progId="Equation.3">
                  <p:embed/>
                </p:oleObj>
              </mc:Choice>
              <mc:Fallback>
                <p:oleObj name="数式" r:id="rId7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817" y="1461661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56188"/>
              </p:ext>
            </p:extLst>
          </p:nvPr>
        </p:nvGraphicFramePr>
        <p:xfrm>
          <a:off x="606425" y="360838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5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60838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26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27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8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9745"/>
              </p:ext>
            </p:extLst>
          </p:nvPr>
        </p:nvGraphicFramePr>
        <p:xfrm>
          <a:off x="3536950" y="1423988"/>
          <a:ext cx="5302250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9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1423988"/>
                        <a:ext cx="5302250" cy="244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38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3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6144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0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890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8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08362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9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2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769379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i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  <a:r>
              <a:rPr lang="en-US" sz="2400" baseline="-25000" dirty="0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96240" y="305034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t="19408" r="30567" b="7721"/>
          <a:stretch/>
        </p:blipFill>
        <p:spPr bwMode="auto">
          <a:xfrm>
            <a:off x="798163" y="307140"/>
            <a:ext cx="8020373" cy="58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</a:t>
            </a:r>
            <a:r>
              <a:rPr lang="en-US" sz="2400" dirty="0" smtClean="0"/>
              <a:t>an anisotropic medium with isotropic </a:t>
            </a:r>
            <a:r>
              <a:rPr lang="en-US" sz="2400" dirty="0"/>
              <a:t>permeability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dirty="0" smtClean="0"/>
              <a:t>and anisotropic permittivity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b="1" dirty="0" smtClean="0">
                <a:latin typeface="Symbol" pitchFamily="18" charset="2"/>
              </a:rPr>
              <a:t>k </a:t>
            </a:r>
            <a:r>
              <a:rPr lang="en-US" sz="2400" dirty="0" smtClean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 smtClean="0"/>
          </a:p>
          <a:p>
            <a:r>
              <a:rPr lang="en-US" sz="2400" dirty="0" smtClean="0"/>
              <a:t>By assumption, the </a:t>
            </a:r>
            <a:r>
              <a:rPr lang="en-US" sz="2400" dirty="0"/>
              <a:t>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 smtClean="0"/>
              <a:t>x-y</a:t>
            </a:r>
            <a:r>
              <a:rPr lang="en-US" sz="2400" dirty="0" smtClean="0"/>
              <a:t> </a:t>
            </a:r>
            <a:r>
              <a:rPr lang="en-US" sz="2400" dirty="0"/>
              <a:t>plane and will be denoted </a:t>
            </a:r>
            <a:r>
              <a:rPr lang="en-US" sz="2400" dirty="0" smtClean="0"/>
              <a:t>by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electric field inside the medium is given by: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3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9508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4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5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After some algebra, the equation for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From </a:t>
            </a:r>
            <a:r>
              <a:rPr lang="en-US" sz="2400" b="1" dirty="0" smtClean="0"/>
              <a:t>E,</a:t>
            </a:r>
            <a:r>
              <a:rPr lang="en-US" sz="2400" dirty="0" smtClean="0"/>
              <a:t> </a:t>
            </a:r>
            <a:r>
              <a:rPr lang="en-US" sz="2400" b="1" dirty="0" smtClean="0"/>
              <a:t>H</a:t>
            </a:r>
            <a:r>
              <a:rPr lang="en-US" sz="2400" dirty="0" smtClean="0"/>
              <a:t> can be determined from</a:t>
            </a:r>
            <a:r>
              <a:rPr lang="en-US" sz="2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2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3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4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Note that, consistent with Snell’s law:</a:t>
            </a:r>
          </a:p>
          <a:p>
            <a:r>
              <a:rPr lang="en-US" sz="2400" dirty="0" smtClean="0">
                <a:latin typeface="+mj-lt"/>
              </a:rPr>
              <a:t>Continuity conditions at the </a:t>
            </a:r>
            <a:r>
              <a:rPr lang="en-US" sz="2400" i="1" dirty="0" smtClean="0">
                <a:latin typeface="+mj-lt"/>
              </a:rPr>
              <a:t>y=0</a:t>
            </a:r>
            <a:r>
              <a:rPr lang="en-US" sz="2400" dirty="0" smtClean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There will be two different solutions, depending of the polarization of the incident field.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7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8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9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s-polarization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26512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5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40366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6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7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p-polarization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1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3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4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Paul Karl Ludwig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8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represents the natural frequency of the vibration;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=0 would represent a free (unbound) particle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6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7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7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484531"/>
              </p:ext>
            </p:extLst>
          </p:nvPr>
        </p:nvGraphicFramePr>
        <p:xfrm>
          <a:off x="2797175" y="3649662"/>
          <a:ext cx="6040438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1" name="数式" r:id="rId7" imgW="2793960" imgH="1257120" progId="Equation.3">
                  <p:embed/>
                </p:oleObj>
              </mc:Choice>
              <mc:Fallback>
                <p:oleObj name="数式" r:id="rId7" imgW="27939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3649662"/>
                        <a:ext cx="6040438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1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31419"/>
              </p:ext>
            </p:extLst>
          </p:nvPr>
        </p:nvGraphicFramePr>
        <p:xfrm>
          <a:off x="2141538" y="3200400"/>
          <a:ext cx="7027862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数式" r:id="rId5" imgW="3251160" imgH="1600200" progId="Equation.3">
                  <p:embed/>
                </p:oleObj>
              </mc:Choice>
              <mc:Fallback>
                <p:oleObj name="数式" r:id="rId5" imgW="3251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00400"/>
                        <a:ext cx="7027862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7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2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0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77595"/>
              </p:ext>
            </p:extLst>
          </p:nvPr>
        </p:nvGraphicFramePr>
        <p:xfrm>
          <a:off x="304800" y="3657601"/>
          <a:ext cx="6934200" cy="283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1" name="数式" r:id="rId5" imgW="3390840" imgH="1371600" progId="Equation.3">
                  <p:embed/>
                </p:oleObj>
              </mc:Choice>
              <mc:Fallback>
                <p:oleObj name="数式" r:id="rId5" imgW="33908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1"/>
                        <a:ext cx="6934200" cy="283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properties of the dielectric function (in the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or from “first principles”  -- </a:t>
            </a:r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9374"/>
              </p:ext>
            </p:extLst>
          </p:nvPr>
        </p:nvGraphicFramePr>
        <p:xfrm>
          <a:off x="685800" y="1211997"/>
          <a:ext cx="8154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3" name="数式" r:id="rId3" imgW="3987720" imgH="660240" progId="Equation.3">
                  <p:embed/>
                </p:oleObj>
              </mc:Choice>
              <mc:Fallback>
                <p:oleObj name="数式" r:id="rId3" imgW="3987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1997"/>
                        <a:ext cx="81549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34826"/>
              </p:ext>
            </p:extLst>
          </p:nvPr>
        </p:nvGraphicFramePr>
        <p:xfrm>
          <a:off x="571500" y="3586163"/>
          <a:ext cx="79216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8" name="数式" r:id="rId3" imgW="3873240" imgH="507960" progId="Equation.3">
                  <p:embed/>
                </p:oleObj>
              </mc:Choice>
              <mc:Fallback>
                <p:oleObj name="数式" r:id="rId3" imgW="387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6163"/>
                        <a:ext cx="792162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9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6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5235"/>
              </p:ext>
            </p:extLst>
          </p:nvPr>
        </p:nvGraphicFramePr>
        <p:xfrm>
          <a:off x="346074" y="3429000"/>
          <a:ext cx="8416926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7" name="数式" r:id="rId5" imgW="4114800" imgH="1117440" progId="Equation.3">
                  <p:embed/>
                </p:oleObj>
              </mc:Choice>
              <mc:Fallback>
                <p:oleObj name="数式" r:id="rId5" imgW="4114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4" y="3429000"/>
                        <a:ext cx="8416926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4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   u</a:t>
            </a:r>
            <a:r>
              <a:rPr lang="en-US" sz="2400" i="1" baseline="-25000" dirty="0" smtClean="0">
                <a:latin typeface="+mj-lt"/>
              </a:rPr>
              <a:t>s</a:t>
            </a:r>
            <a:r>
              <a:rPr lang="en-US" sz="2400" i="1" dirty="0" smtClean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129344"/>
              </p:ext>
            </p:extLst>
          </p:nvPr>
        </p:nvGraphicFramePr>
        <p:xfrm>
          <a:off x="304800" y="304800"/>
          <a:ext cx="428625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4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28625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29235"/>
              </p:ext>
            </p:extLst>
          </p:nvPr>
        </p:nvGraphicFramePr>
        <p:xfrm>
          <a:off x="876300" y="3200400"/>
          <a:ext cx="7273925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5" name="数式" r:id="rId5" imgW="3555720" imgH="1117440" progId="Equation.3">
                  <p:embed/>
                </p:oleObj>
              </mc:Choice>
              <mc:Fallback>
                <p:oleObj name="数式" r:id="rId5" imgW="35557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200400"/>
                        <a:ext cx="7273925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62010"/>
              </p:ext>
            </p:extLst>
          </p:nvPr>
        </p:nvGraphicFramePr>
        <p:xfrm>
          <a:off x="533400" y="1600200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1112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02896"/>
              </p:ext>
            </p:extLst>
          </p:nvPr>
        </p:nvGraphicFramePr>
        <p:xfrm>
          <a:off x="1047750" y="103505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5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03505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19071"/>
              </p:ext>
            </p:extLst>
          </p:nvPr>
        </p:nvGraphicFramePr>
        <p:xfrm>
          <a:off x="866775" y="1022350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数式" r:id="rId3" imgW="2793960" imgH="1206360" progId="Equation.3">
                  <p:embed/>
                </p:oleObj>
              </mc:Choice>
              <mc:Fallback>
                <p:oleObj name="数式" r:id="rId3" imgW="27939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022350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6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0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10668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04906"/>
              </p:ext>
            </p:extLst>
          </p:nvPr>
        </p:nvGraphicFramePr>
        <p:xfrm>
          <a:off x="3197225" y="305117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305117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21482"/>
              </p:ext>
            </p:extLst>
          </p:nvPr>
        </p:nvGraphicFramePr>
        <p:xfrm>
          <a:off x="3632712" y="777106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3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712" y="777106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14414</TotalTime>
  <Words>1138</Words>
  <Application>Microsoft Office PowerPoint</Application>
  <PresentationFormat>On-screen Show (4:3)</PresentationFormat>
  <Paragraphs>333</Paragraphs>
  <Slides>45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Office Theme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852</cp:revision>
  <cp:lastPrinted>2014-02-21T04:11:42Z</cp:lastPrinted>
  <dcterms:created xsi:type="dcterms:W3CDTF">2012-01-10T18:32:24Z</dcterms:created>
  <dcterms:modified xsi:type="dcterms:W3CDTF">2014-02-21T04:14:46Z</dcterms:modified>
</cp:coreProperties>
</file>