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6" r:id="rId2"/>
    <p:sldId id="354" r:id="rId3"/>
    <p:sldId id="355" r:id="rId4"/>
    <p:sldId id="356" r:id="rId5"/>
    <p:sldId id="363" r:id="rId6"/>
    <p:sldId id="357" r:id="rId7"/>
    <p:sldId id="358" r:id="rId8"/>
    <p:sldId id="359" r:id="rId9"/>
    <p:sldId id="360" r:id="rId10"/>
    <p:sldId id="361" r:id="rId11"/>
    <p:sldId id="364" r:id="rId12"/>
    <p:sldId id="365" r:id="rId13"/>
    <p:sldId id="362" r:id="rId14"/>
    <p:sldId id="366" r:id="rId15"/>
    <p:sldId id="367" r:id="rId16"/>
    <p:sldId id="368" r:id="rId17"/>
    <p:sldId id="369" r:id="rId18"/>
    <p:sldId id="370" r:id="rId19"/>
    <p:sldId id="371" r:id="rId20"/>
    <p:sldId id="372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69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02/28/2014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02/28/2014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02/28/2014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02/28/2014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02/28/2014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02/28/2014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2014 --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0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9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8229600" cy="600164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10-10:50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18: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Finish reading Chap. 7; start Chap. 8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Summary of results for plane waves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Electromagnetic waves in an ideal conductor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TEM electromagnetic modes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796901"/>
              </p:ext>
            </p:extLst>
          </p:nvPr>
        </p:nvGraphicFramePr>
        <p:xfrm>
          <a:off x="1143000" y="533400"/>
          <a:ext cx="5430838" cy="438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10" name="数式" r:id="rId3" imgW="2514600" imgH="2006280" progId="Equation.3">
                  <p:embed/>
                </p:oleObj>
              </mc:Choice>
              <mc:Fallback>
                <p:oleObj name="数式" r:id="rId3" imgW="2514600" imgH="2006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33400"/>
                        <a:ext cx="5430838" cy="438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8248433"/>
              </p:ext>
            </p:extLst>
          </p:nvPr>
        </p:nvGraphicFramePr>
        <p:xfrm>
          <a:off x="1058863" y="4897438"/>
          <a:ext cx="5873750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11" name="Equation" r:id="rId5" imgW="2717640" imgH="761760" progId="Equation.DSMT4">
                  <p:embed/>
                </p:oleObj>
              </mc:Choice>
              <mc:Fallback>
                <p:oleObj name="Equation" r:id="rId5" imgW="2717640" imgH="7617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4897438"/>
                        <a:ext cx="5873750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74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539095"/>
              </p:ext>
            </p:extLst>
          </p:nvPr>
        </p:nvGraphicFramePr>
        <p:xfrm>
          <a:off x="914400" y="990600"/>
          <a:ext cx="6884987" cy="205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2" name="数式" r:id="rId3" imgW="3187440" imgH="939600" progId="Equation.3">
                  <p:embed/>
                </p:oleObj>
              </mc:Choice>
              <mc:Fallback>
                <p:oleObj name="数式" r:id="rId3" imgW="318744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90600"/>
                        <a:ext cx="6884987" cy="205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517447"/>
              </p:ext>
            </p:extLst>
          </p:nvPr>
        </p:nvGraphicFramePr>
        <p:xfrm>
          <a:off x="252413" y="3043238"/>
          <a:ext cx="6642100" cy="343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3" name="Equation" r:id="rId5" imgW="3073320" imgH="1574640" progId="Equation.DSMT4">
                  <p:embed/>
                </p:oleObj>
              </mc:Choice>
              <mc:Fallback>
                <p:oleObj name="Equation" r:id="rId5" imgW="3073320" imgH="1574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3043238"/>
                        <a:ext cx="6642100" cy="343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7543800" y="3200400"/>
            <a:ext cx="990600" cy="2664768"/>
          </a:xfrm>
          <a:prstGeom prst="rect">
            <a:avLst/>
          </a:prstGeom>
          <a:gradFill>
            <a:gsLst>
              <a:gs pos="7000">
                <a:schemeClr val="tx1">
                  <a:lumMod val="77000"/>
                  <a:lumOff val="23000"/>
                </a:schemeClr>
              </a:gs>
              <a:gs pos="3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503225" y="3657600"/>
            <a:ext cx="0" cy="22075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503225" y="5865168"/>
            <a:ext cx="1259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133112" y="5791200"/>
            <a:ext cx="401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z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86600" y="4191000"/>
            <a:ext cx="477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r</a:t>
            </a:r>
            <a:r>
              <a:rPr lang="en-US" sz="2400" b="1" i="1" baseline="-25000" dirty="0" smtClean="0">
                <a:latin typeface="+mj-lt"/>
              </a:rPr>
              <a:t>||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71112" y="5791200"/>
            <a:ext cx="401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87501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711407"/>
              </p:ext>
            </p:extLst>
          </p:nvPr>
        </p:nvGraphicFramePr>
        <p:xfrm>
          <a:off x="682625" y="766763"/>
          <a:ext cx="6642100" cy="343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4" name="Equation" r:id="rId3" imgW="3073320" imgH="1574640" progId="Equation.DSMT4">
                  <p:embed/>
                </p:oleObj>
              </mc:Choice>
              <mc:Fallback>
                <p:oleObj name="Equation" r:id="rId3" imgW="3073320" imgH="1574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766763"/>
                        <a:ext cx="6642100" cy="343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086600" y="762000"/>
            <a:ext cx="1676400" cy="3052465"/>
            <a:chOff x="7086600" y="3200400"/>
            <a:chExt cx="1676400" cy="3052465"/>
          </a:xfrm>
        </p:grpSpPr>
        <p:sp>
          <p:nvSpPr>
            <p:cNvPr id="8" name="Rectangle 7"/>
            <p:cNvSpPr/>
            <p:nvPr/>
          </p:nvSpPr>
          <p:spPr>
            <a:xfrm>
              <a:off x="7543800" y="3200400"/>
              <a:ext cx="990600" cy="2664768"/>
            </a:xfrm>
            <a:prstGeom prst="rect">
              <a:avLst/>
            </a:prstGeom>
            <a:gradFill>
              <a:gsLst>
                <a:gs pos="7000">
                  <a:schemeClr val="tx1">
                    <a:lumMod val="77000"/>
                    <a:lumOff val="23000"/>
                  </a:schemeClr>
                </a:gs>
                <a:gs pos="3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7503225" y="3657600"/>
              <a:ext cx="0" cy="220756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7503225" y="5865168"/>
              <a:ext cx="125977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8133112" y="5791200"/>
              <a:ext cx="401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z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86600" y="4191000"/>
              <a:ext cx="477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r</a:t>
              </a:r>
              <a:r>
                <a:rPr lang="en-US" sz="2400" b="1" i="1" baseline="-25000" dirty="0" smtClean="0">
                  <a:latin typeface="+mj-lt"/>
                </a:rPr>
                <a:t>||</a:t>
              </a:r>
              <a:endParaRPr lang="en-US" sz="2400" b="1" i="1" dirty="0" smtClean="0"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71112" y="5791200"/>
              <a:ext cx="401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0</a:t>
              </a:r>
            </a:p>
          </p:txBody>
        </p:sp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498409"/>
              </p:ext>
            </p:extLst>
          </p:nvPr>
        </p:nvGraphicFramePr>
        <p:xfrm>
          <a:off x="684213" y="4230688"/>
          <a:ext cx="7850187" cy="207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5" name="Equation" r:id="rId5" imgW="3632040" imgH="952200" progId="Equation.DSMT4">
                  <p:embed/>
                </p:oleObj>
              </mc:Choice>
              <mc:Fallback>
                <p:oleObj name="Equation" r:id="rId5" imgW="3632040" imgH="952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230688"/>
                        <a:ext cx="7850187" cy="207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151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739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values for ideal conductor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053077"/>
              </p:ext>
            </p:extLst>
          </p:nvPr>
        </p:nvGraphicFramePr>
        <p:xfrm>
          <a:off x="163513" y="603250"/>
          <a:ext cx="6478587" cy="177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49" name="Equation" r:id="rId3" imgW="2997000" imgH="812520" progId="Equation.DSMT4">
                  <p:embed/>
                </p:oleObj>
              </mc:Choice>
              <mc:Fallback>
                <p:oleObj name="Equation" r:id="rId3" imgW="2997000" imgH="8125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603250"/>
                        <a:ext cx="6478587" cy="177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7315200" y="535632"/>
            <a:ext cx="990600" cy="2664768"/>
          </a:xfrm>
          <a:prstGeom prst="rect">
            <a:avLst/>
          </a:prstGeom>
          <a:gradFill>
            <a:gsLst>
              <a:gs pos="7000">
                <a:schemeClr val="tx1">
                  <a:lumMod val="77000"/>
                  <a:lumOff val="23000"/>
                </a:schemeClr>
              </a:gs>
              <a:gs pos="3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779950"/>
              </p:ext>
            </p:extLst>
          </p:nvPr>
        </p:nvGraphicFramePr>
        <p:xfrm>
          <a:off x="7467600" y="1384300"/>
          <a:ext cx="3016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50" name="数式" r:id="rId5" imgW="139680" imgH="203040" progId="Equation.3">
                  <p:embed/>
                </p:oleObj>
              </mc:Choice>
              <mc:Fallback>
                <p:oleObj name="数式" r:id="rId5" imgW="1396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1384300"/>
                        <a:ext cx="30162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>
            <a:stCxn id="7" idx="1"/>
          </p:cNvCxnSpPr>
          <p:nvPr/>
        </p:nvCxnSpPr>
        <p:spPr>
          <a:xfrm>
            <a:off x="7315200" y="1868016"/>
            <a:ext cx="4953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1"/>
          </p:cNvCxnSpPr>
          <p:nvPr/>
        </p:nvCxnSpPr>
        <p:spPr>
          <a:xfrm flipV="1">
            <a:off x="7315200" y="1295400"/>
            <a:ext cx="0" cy="572616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81800" y="1443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E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2209800"/>
            <a:ext cx="617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At the boundary of an ideal conductor, the </a:t>
            </a:r>
            <a:r>
              <a:rPr lang="en-US" sz="2400" b="1" dirty="0" smtClean="0">
                <a:latin typeface="+mj-lt"/>
              </a:rPr>
              <a:t>E</a:t>
            </a:r>
            <a:r>
              <a:rPr lang="en-US" sz="2400" dirty="0" smtClean="0">
                <a:latin typeface="+mj-lt"/>
              </a:rPr>
              <a:t> and </a:t>
            </a:r>
            <a:r>
              <a:rPr lang="en-US" sz="2400" b="1" dirty="0" smtClean="0">
                <a:latin typeface="+mj-lt"/>
              </a:rPr>
              <a:t>H</a:t>
            </a:r>
            <a:r>
              <a:rPr lang="en-US" sz="2400" dirty="0" smtClean="0">
                <a:latin typeface="+mj-lt"/>
              </a:rPr>
              <a:t> fields decay in the direction normal to the interface, the field directions are in the plane of the interface.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7249" y="377946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Waveguide terminology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TEM:  transverse electric and magnetic (both E and H fields are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TM: transverse magnetic (H field is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TE: transverse electric (E field is perpendicular to wave propagation direction)</a:t>
            </a:r>
          </a:p>
        </p:txBody>
      </p:sp>
    </p:spTree>
    <p:extLst>
      <p:ext uri="{BB962C8B-B14F-4D97-AF65-F5344CB8AC3E}">
        <p14:creationId xmlns:p14="http://schemas.microsoft.com/office/powerpoint/2010/main" val="105941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TEM waves</a:t>
            </a:r>
          </a:p>
          <a:p>
            <a:pPr lvl="1"/>
            <a:r>
              <a:rPr lang="en-US" sz="2400" dirty="0" smtClean="0"/>
              <a:t>Transverse </a:t>
            </a:r>
            <a:r>
              <a:rPr lang="en-US" sz="2400" dirty="0"/>
              <a:t>electric and magnetic (both E and H fields are perpendicular to wave propagation direction)</a:t>
            </a:r>
          </a:p>
          <a:p>
            <a:pPr lvl="1"/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546078"/>
              </p:ext>
            </p:extLst>
          </p:nvPr>
        </p:nvGraphicFramePr>
        <p:xfrm>
          <a:off x="607218" y="2396192"/>
          <a:ext cx="7167563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8" name="数式" r:id="rId3" imgW="3314520" imgH="1358640" progId="Equation.3">
                  <p:embed/>
                </p:oleObj>
              </mc:Choice>
              <mc:Fallback>
                <p:oleObj name="数式" r:id="rId3" imgW="3314520" imgH="1358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8" y="2396192"/>
                        <a:ext cx="7167563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14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1524000" y="914400"/>
            <a:ext cx="533400" cy="2362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1219200" y="838200"/>
            <a:ext cx="1219200" cy="2590800"/>
          </a:xfrm>
          <a:prstGeom prst="can">
            <a:avLst/>
          </a:prstGeom>
          <a:solidFill>
            <a:srgbClr val="FFC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3048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Wave guides</a:t>
            </a:r>
          </a:p>
        </p:txBody>
      </p:sp>
      <p:sp>
        <p:nvSpPr>
          <p:cNvPr id="8" name="Can 7"/>
          <p:cNvSpPr/>
          <p:nvPr/>
        </p:nvSpPr>
        <p:spPr>
          <a:xfrm>
            <a:off x="4953000" y="1066800"/>
            <a:ext cx="1371600" cy="2667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0" y="3962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Coaxial cable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TEM modes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95800" y="40386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Simple optical pipe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TE or TM modes</a:t>
            </a:r>
          </a:p>
        </p:txBody>
      </p:sp>
    </p:spTree>
    <p:extLst>
      <p:ext uri="{BB962C8B-B14F-4D97-AF65-F5344CB8AC3E}">
        <p14:creationId xmlns:p14="http://schemas.microsoft.com/office/powerpoint/2010/main" val="276439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HW #11</a:t>
            </a:r>
          </a:p>
        </p:txBody>
      </p:sp>
      <p:sp>
        <p:nvSpPr>
          <p:cNvPr id="6" name="Can 5"/>
          <p:cNvSpPr/>
          <p:nvPr/>
        </p:nvSpPr>
        <p:spPr>
          <a:xfrm>
            <a:off x="685800" y="1447800"/>
            <a:ext cx="533400" cy="4953000"/>
          </a:xfrm>
          <a:prstGeom prst="can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57400" y="1066800"/>
            <a:ext cx="662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Consider an infinitely long wire with radius a, oriented along the </a:t>
            </a:r>
            <a:r>
              <a:rPr lang="en-US" b="1" dirty="0"/>
              <a:t>z</a:t>
            </a:r>
            <a:r>
              <a:rPr lang="en-US" dirty="0"/>
              <a:t> axis. There is a steady uniform current inside the wire. Specifically the current is along the z-axis with the magnitude of J</a:t>
            </a:r>
            <a:r>
              <a:rPr lang="en-US" baseline="-25000" dirty="0"/>
              <a:t>0</a:t>
            </a:r>
            <a:r>
              <a:rPr lang="en-US" dirty="0"/>
              <a:t> for ρ ≤ a and zero for ρ &gt; a, where ρ denotes the radial parameter of the natural cylindrical coordinates of the system.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/>
              <a:t>Find the vector potential (</a:t>
            </a:r>
            <a:r>
              <a:rPr lang="en-US" b="1" dirty="0"/>
              <a:t>A</a:t>
            </a:r>
            <a:r>
              <a:rPr lang="en-US" dirty="0"/>
              <a:t>) for all ρ.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/>
              <a:t>Find the magnetic flux field (</a:t>
            </a:r>
            <a:r>
              <a:rPr lang="en-US" b="1" dirty="0"/>
              <a:t>B</a:t>
            </a:r>
            <a:r>
              <a:rPr lang="en-US" dirty="0"/>
              <a:t>) for all ρ.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7800" y="3508801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to problem using PHY 114 ideas</a:t>
            </a:r>
          </a:p>
          <a:p>
            <a:r>
              <a:rPr lang="en-US" sz="2400" dirty="0" smtClean="0">
                <a:latin typeface="+mj-lt"/>
              </a:rPr>
              <a:t>       In this case, it is convenient to solve part b first.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4600" y="4232701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Top view for </a:t>
            </a:r>
            <a:r>
              <a:rPr lang="en-US" sz="2400" dirty="0" smtClean="0">
                <a:latin typeface="Symbol" pitchFamily="18" charset="2"/>
              </a:rPr>
              <a:t>r</a:t>
            </a:r>
            <a:r>
              <a:rPr lang="en-US" sz="2400" dirty="0" smtClean="0">
                <a:latin typeface="+mj-lt"/>
              </a:rPr>
              <a:t> &lt; 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60720" y="4244339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Top view for </a:t>
            </a:r>
            <a:r>
              <a:rPr lang="en-US" sz="2400" dirty="0" smtClean="0">
                <a:latin typeface="Symbol" pitchFamily="18" charset="2"/>
              </a:rPr>
              <a:t>r</a:t>
            </a:r>
            <a:r>
              <a:rPr lang="en-US" sz="2400" dirty="0" smtClean="0">
                <a:latin typeface="+mj-lt"/>
              </a:rPr>
              <a:t> &gt; a</a:t>
            </a:r>
          </a:p>
        </p:txBody>
      </p:sp>
      <p:sp>
        <p:nvSpPr>
          <p:cNvPr id="11" name="Oval 10"/>
          <p:cNvSpPr/>
          <p:nvPr/>
        </p:nvSpPr>
        <p:spPr>
          <a:xfrm>
            <a:off x="2689860" y="5334000"/>
            <a:ext cx="762000" cy="769203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172200" y="5334000"/>
            <a:ext cx="762000" cy="769203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95600" y="5562600"/>
            <a:ext cx="381000" cy="3846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3" idx="5"/>
          </p:cNvCxnSpPr>
          <p:nvPr/>
        </p:nvCxnSpPr>
        <p:spPr>
          <a:xfrm flipV="1">
            <a:off x="3220804" y="5562600"/>
            <a:ext cx="231056" cy="32827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00400" y="5634335"/>
            <a:ext cx="66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81850" y="5950873"/>
            <a:ext cx="66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B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107004" y="5853428"/>
            <a:ext cx="231056" cy="32827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868628" y="5063698"/>
            <a:ext cx="1369144" cy="13371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952500" y="2743200"/>
            <a:ext cx="0" cy="14895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5800" y="465983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J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1949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4572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Top view for </a:t>
            </a:r>
            <a:r>
              <a:rPr lang="en-US" sz="2400" dirty="0" smtClean="0">
                <a:latin typeface="Symbol" pitchFamily="18" charset="2"/>
              </a:rPr>
              <a:t>r</a:t>
            </a:r>
            <a:r>
              <a:rPr lang="en-US" sz="2400" dirty="0" smtClean="0">
                <a:latin typeface="+mj-lt"/>
              </a:rPr>
              <a:t> &lt; 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60720" y="468838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Top view for </a:t>
            </a:r>
            <a:r>
              <a:rPr lang="en-US" sz="2400" dirty="0" smtClean="0">
                <a:latin typeface="Symbol" pitchFamily="18" charset="2"/>
              </a:rPr>
              <a:t>r</a:t>
            </a:r>
            <a:r>
              <a:rPr lang="en-US" sz="2400" dirty="0" smtClean="0">
                <a:latin typeface="+mj-lt"/>
              </a:rPr>
              <a:t> &gt; a</a:t>
            </a:r>
          </a:p>
        </p:txBody>
      </p:sp>
      <p:sp>
        <p:nvSpPr>
          <p:cNvPr id="7" name="Oval 6"/>
          <p:cNvSpPr/>
          <p:nvPr/>
        </p:nvSpPr>
        <p:spPr>
          <a:xfrm>
            <a:off x="2689860" y="1558499"/>
            <a:ext cx="762000" cy="769203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72200" y="1558499"/>
            <a:ext cx="762000" cy="769203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95600" y="1787099"/>
            <a:ext cx="381000" cy="3846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9" idx="5"/>
          </p:cNvCxnSpPr>
          <p:nvPr/>
        </p:nvCxnSpPr>
        <p:spPr>
          <a:xfrm flipV="1">
            <a:off x="3220804" y="1787099"/>
            <a:ext cx="231056" cy="32827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00400" y="1858834"/>
            <a:ext cx="66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81850" y="2175372"/>
            <a:ext cx="66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B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7107004" y="2077927"/>
            <a:ext cx="231056" cy="32827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868628" y="1288197"/>
            <a:ext cx="1369144" cy="13371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300346"/>
              </p:ext>
            </p:extLst>
          </p:nvPr>
        </p:nvGraphicFramePr>
        <p:xfrm>
          <a:off x="1697038" y="2449512"/>
          <a:ext cx="3049587" cy="402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8" name="Equation" r:id="rId3" imgW="1409400" imgH="1841400" progId="Equation.DSMT4">
                  <p:embed/>
                </p:oleObj>
              </mc:Choice>
              <mc:Fallback>
                <p:oleObj name="Equation" r:id="rId3" imgW="1409400" imgH="1841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8" y="2449512"/>
                        <a:ext cx="3049587" cy="402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000538"/>
              </p:ext>
            </p:extLst>
          </p:nvPr>
        </p:nvGraphicFramePr>
        <p:xfrm>
          <a:off x="5313362" y="2541588"/>
          <a:ext cx="3297238" cy="416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9" name="Equation" r:id="rId5" imgW="1523880" imgH="1904760" progId="Equation.DSMT4">
                  <p:embed/>
                </p:oleObj>
              </mc:Choice>
              <mc:Fallback>
                <p:oleObj name="Equation" r:id="rId5" imgW="1523880" imgH="190476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3362" y="2541588"/>
                        <a:ext cx="3297238" cy="416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57200" y="76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HW #11 -- continued</a:t>
            </a:r>
          </a:p>
        </p:txBody>
      </p:sp>
    </p:spTree>
    <p:extLst>
      <p:ext uri="{BB962C8B-B14F-4D97-AF65-F5344CB8AC3E}">
        <p14:creationId xmlns:p14="http://schemas.microsoft.com/office/powerpoint/2010/main" val="998773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HW #11 -- continued</a:t>
            </a:r>
          </a:p>
        </p:txBody>
      </p:sp>
      <p:sp>
        <p:nvSpPr>
          <p:cNvPr id="6" name="Can 5"/>
          <p:cNvSpPr/>
          <p:nvPr/>
        </p:nvSpPr>
        <p:spPr>
          <a:xfrm>
            <a:off x="685800" y="1447800"/>
            <a:ext cx="533400" cy="4953000"/>
          </a:xfrm>
          <a:prstGeom prst="can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234838"/>
              </p:ext>
            </p:extLst>
          </p:nvPr>
        </p:nvGraphicFramePr>
        <p:xfrm>
          <a:off x="1828800" y="428444"/>
          <a:ext cx="5610225" cy="6277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0" name="Equation" r:id="rId3" imgW="3085920" imgH="3416040" progId="Equation.DSMT4">
                  <p:embed/>
                </p:oleObj>
              </mc:Choice>
              <mc:Fallback>
                <p:oleObj name="Equation" r:id="rId3" imgW="3085920" imgH="34160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28444"/>
                        <a:ext cx="5610225" cy="62771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952500" y="2743200"/>
            <a:ext cx="0" cy="14895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5800" y="465983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J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2318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HW #12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81000" y="838200"/>
            <a:ext cx="1981200" cy="1752600"/>
            <a:chOff x="2286000" y="457200"/>
            <a:chExt cx="1981200" cy="17526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2286000" y="762000"/>
              <a:ext cx="1524000" cy="1447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2514600" y="1082040"/>
              <a:ext cx="914400" cy="914400"/>
            </a:xfrm>
            <a:prstGeom prst="ellipse">
              <a:avLst/>
            </a:prstGeom>
            <a:ln>
              <a:noFill/>
            </a:ln>
            <a:effectLst>
              <a:glow>
                <a:schemeClr val="accent1">
                  <a:alpha val="40000"/>
                </a:schemeClr>
              </a:glow>
              <a:reflection endPos="0" dist="508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10000" y="4572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w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2971800" y="1539240"/>
              <a:ext cx="381000" cy="13716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895600" y="1443335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r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362200" y="651808"/>
            <a:ext cx="670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sphere of radius a carries a uniform surface charge distribution </a:t>
            </a:r>
            <a:r>
              <a:rPr lang="en-US" sz="2400" dirty="0" smtClean="0">
                <a:latin typeface="Symbol" pitchFamily="18" charset="2"/>
              </a:rPr>
              <a:t>s.  </a:t>
            </a:r>
            <a:r>
              <a:rPr lang="en-US" sz="2400" dirty="0" smtClean="0"/>
              <a:t>The sphere is rotated about a diameter with constant angular velocity </a:t>
            </a:r>
            <a:r>
              <a:rPr lang="en-US" sz="2400" dirty="0" smtClean="0">
                <a:latin typeface="Symbol" pitchFamily="18" charset="2"/>
              </a:rPr>
              <a:t>w</a:t>
            </a:r>
            <a:r>
              <a:rPr lang="en-US" sz="2400" dirty="0" smtClean="0"/>
              <a:t>.  Find the vector potential </a:t>
            </a:r>
            <a:r>
              <a:rPr lang="en-US" sz="2400" b="1" dirty="0" smtClean="0"/>
              <a:t>A</a:t>
            </a:r>
            <a:r>
              <a:rPr lang="en-US" sz="2400" dirty="0" smtClean="0"/>
              <a:t> and magnetic field </a:t>
            </a:r>
            <a:r>
              <a:rPr lang="en-US" sz="2400" b="1" dirty="0" smtClean="0"/>
              <a:t>B</a:t>
            </a:r>
            <a:r>
              <a:rPr lang="en-US" sz="2400" dirty="0" smtClean="0"/>
              <a:t> both inside and outside the sphere. 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975111"/>
              </p:ext>
            </p:extLst>
          </p:nvPr>
        </p:nvGraphicFramePr>
        <p:xfrm>
          <a:off x="1417638" y="2794000"/>
          <a:ext cx="5287962" cy="345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7" name="Equation" r:id="rId3" imgW="2908080" imgH="1879560" progId="Equation.DSMT4">
                  <p:embed/>
                </p:oleObj>
              </mc:Choice>
              <mc:Fallback>
                <p:oleObj name="Equation" r:id="rId3" imgW="2908080" imgH="1879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638" y="2794000"/>
                        <a:ext cx="5287962" cy="345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8369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640080" y="3886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4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6" t="19723" r="24330" b="5421"/>
          <a:stretch/>
        </p:blipFill>
        <p:spPr bwMode="auto">
          <a:xfrm>
            <a:off x="1053885" y="838200"/>
            <a:ext cx="7919634" cy="5176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HW #12 --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490350"/>
              </p:ext>
            </p:extLst>
          </p:nvPr>
        </p:nvGraphicFramePr>
        <p:xfrm>
          <a:off x="1246188" y="884238"/>
          <a:ext cx="6651625" cy="338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9" name="Equation" r:id="rId3" imgW="3657600" imgH="1841400" progId="Equation.DSMT4">
                  <p:embed/>
                </p:oleObj>
              </mc:Choice>
              <mc:Fallback>
                <p:oleObj name="Equation" r:id="rId3" imgW="3657600" imgH="1841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188" y="884238"/>
                        <a:ext cx="6651625" cy="338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7011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    Electromagnetic plane waves in isotropic medium with real permeability and permittivity:   </a:t>
            </a:r>
            <a:r>
              <a:rPr lang="en-US" sz="2400" dirty="0" smtClean="0">
                <a:latin typeface="Symbol" pitchFamily="18" charset="2"/>
              </a:rPr>
              <a:t>m e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383848"/>
              </p:ext>
            </p:extLst>
          </p:nvPr>
        </p:nvGraphicFramePr>
        <p:xfrm>
          <a:off x="639763" y="1379538"/>
          <a:ext cx="5465762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9" name="数式" r:id="rId3" imgW="2527200" imgH="685800" progId="Equation.3">
                  <p:embed/>
                </p:oleObj>
              </mc:Choice>
              <mc:Fallback>
                <p:oleObj name="数式" r:id="rId3" imgW="25272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3" y="1379538"/>
                        <a:ext cx="5465762" cy="150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303852"/>
              </p:ext>
            </p:extLst>
          </p:nvPr>
        </p:nvGraphicFramePr>
        <p:xfrm>
          <a:off x="381000" y="2971800"/>
          <a:ext cx="7118350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30" name="数式" r:id="rId5" imgW="3035160" imgH="711000" progId="Equation.3">
                  <p:embed/>
                </p:oleObj>
              </mc:Choice>
              <mc:Fallback>
                <p:oleObj name="数式" r:id="rId5" imgW="30351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971800"/>
                        <a:ext cx="7118350" cy="168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712947"/>
              </p:ext>
            </p:extLst>
          </p:nvPr>
        </p:nvGraphicFramePr>
        <p:xfrm>
          <a:off x="381000" y="4800600"/>
          <a:ext cx="699928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31" name="数式" r:id="rId7" imgW="2984400" imgH="609480" progId="Equation.3">
                  <p:embed/>
                </p:oleObj>
              </mc:Choice>
              <mc:Fallback>
                <p:oleObj name="数式" r:id="rId7" imgW="29844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800600"/>
                        <a:ext cx="6999288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669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89207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between two isotropic media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</a:t>
                </a:r>
                <a:r>
                  <a:rPr lang="en-US" sz="2400" dirty="0" smtClean="0">
                    <a:latin typeface="+mj-lt"/>
                  </a:rPr>
                  <a:t>’</a:t>
                </a:r>
                <a:r>
                  <a:rPr lang="en-US" sz="2400" dirty="0" smtClean="0">
                    <a:latin typeface="Symbol" pitchFamily="18" charset="2"/>
                  </a:rPr>
                  <a:t> e</a:t>
                </a:r>
                <a:r>
                  <a:rPr lang="en-US" sz="2400" dirty="0" smtClean="0"/>
                  <a:t>’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k’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i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10810508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327" name="数式" r:id="rId3" imgW="126720" imgH="164880" progId="Equation.3">
                    <p:embed/>
                  </p:oleObj>
                </mc:Choice>
                <mc:Fallback>
                  <p:oleObj name="数式" r:id="rId3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3943799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328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5613313"/>
              </p:ext>
            </p:extLst>
          </p:nvPr>
        </p:nvGraphicFramePr>
        <p:xfrm>
          <a:off x="620713" y="4114800"/>
          <a:ext cx="7000875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29" name="数式" r:id="rId7" imgW="3238200" imgH="927000" progId="Equation.3">
                  <p:embed/>
                </p:oleObj>
              </mc:Choice>
              <mc:Fallback>
                <p:oleObj name="数式" r:id="rId7" imgW="3238200" imgH="9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4114800"/>
                        <a:ext cx="7000875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705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89207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between two isotropic media -- continued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</a:t>
                </a:r>
                <a:r>
                  <a:rPr lang="en-US" sz="2400" dirty="0" smtClean="0">
                    <a:latin typeface="+mj-lt"/>
                  </a:rPr>
                  <a:t>’</a:t>
                </a:r>
                <a:r>
                  <a:rPr lang="en-US" sz="2400" dirty="0" smtClean="0">
                    <a:latin typeface="Symbol" pitchFamily="18" charset="2"/>
                  </a:rPr>
                  <a:t> e</a:t>
                </a:r>
                <a:r>
                  <a:rPr lang="en-US" sz="2400" dirty="0" smtClean="0"/>
                  <a:t>’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k’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i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13638490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561" name="数式" r:id="rId3" imgW="126720" imgH="164880" progId="Equation.3">
                    <p:embed/>
                  </p:oleObj>
                </mc:Choice>
                <mc:Fallback>
                  <p:oleObj name="数式" r:id="rId3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4268850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562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861349"/>
              </p:ext>
            </p:extLst>
          </p:nvPr>
        </p:nvGraphicFramePr>
        <p:xfrm>
          <a:off x="3197225" y="2685840"/>
          <a:ext cx="5946775" cy="3638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63" name="数式" r:id="rId7" imgW="3149280" imgH="1904760" progId="Equation.3">
                  <p:embed/>
                </p:oleObj>
              </mc:Choice>
              <mc:Fallback>
                <p:oleObj name="数式" r:id="rId7" imgW="3149280" imgH="19047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7225" y="2685840"/>
                        <a:ext cx="5946775" cy="36387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850419"/>
              </p:ext>
            </p:extLst>
          </p:nvPr>
        </p:nvGraphicFramePr>
        <p:xfrm>
          <a:off x="3505200" y="642938"/>
          <a:ext cx="5465763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64" name="数式" r:id="rId9" imgW="2527200" imgH="901440" progId="Equation.3">
                  <p:embed/>
                </p:oleObj>
              </mc:Choice>
              <mc:Fallback>
                <p:oleObj name="数式" r:id="rId9" imgW="2527200" imgH="901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642938"/>
                        <a:ext cx="5465763" cy="197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2587114"/>
              </p:ext>
            </p:extLst>
          </p:nvPr>
        </p:nvGraphicFramePr>
        <p:xfrm>
          <a:off x="533400" y="5562600"/>
          <a:ext cx="5027613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65" name="数式" r:id="rId11" imgW="2323800" imgH="444240" progId="Equation.3">
                  <p:embed/>
                </p:oleObj>
              </mc:Choice>
              <mc:Fallback>
                <p:oleObj name="数式" r:id="rId11" imgW="2323800" imgH="4442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562600"/>
                        <a:ext cx="5027613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82880" y="4606498"/>
            <a:ext cx="2499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Total internal reflection:</a:t>
            </a:r>
          </a:p>
        </p:txBody>
      </p:sp>
    </p:spTree>
    <p:extLst>
      <p:ext uri="{BB962C8B-B14F-4D97-AF65-F5344CB8AC3E}">
        <p14:creationId xmlns:p14="http://schemas.microsoft.com/office/powerpoint/2010/main" val="29566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842618"/>
              </p:ext>
            </p:extLst>
          </p:nvPr>
        </p:nvGraphicFramePr>
        <p:xfrm>
          <a:off x="320040" y="796945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13" name="数式" r:id="rId3" imgW="3251160" imgH="1066680" progId="Equation.3">
                  <p:embed/>
                </p:oleObj>
              </mc:Choice>
              <mc:Fallback>
                <p:oleObj name="数式" r:id="rId3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796945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304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s-polarization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925157"/>
              </p:ext>
            </p:extLst>
          </p:nvPr>
        </p:nvGraphicFramePr>
        <p:xfrm>
          <a:off x="533400" y="4038600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14" name="数式" r:id="rId5" imgW="3251160" imgH="1066680" progId="Equation.3">
                  <p:embed/>
                </p:oleObj>
              </mc:Choice>
              <mc:Fallback>
                <p:oleObj name="数式" r:id="rId5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38600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357693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p-polarization</a:t>
            </a:r>
          </a:p>
        </p:txBody>
      </p:sp>
    </p:spTree>
    <p:extLst>
      <p:ext uri="{BB962C8B-B14F-4D97-AF65-F5344CB8AC3E}">
        <p14:creationId xmlns:p14="http://schemas.microsoft.com/office/powerpoint/2010/main" val="381198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02/28/2014</a:t>
            </a:r>
            <a:endParaRPr lang="en-US" dirty="0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PHY 712  Spring 2013 -- Lecture 19</a:t>
            </a:r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424979"/>
              </p:ext>
            </p:extLst>
          </p:nvPr>
        </p:nvGraphicFramePr>
        <p:xfrm>
          <a:off x="1143000" y="584200"/>
          <a:ext cx="4200525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37" name="数式" r:id="rId3" imgW="1942920" imgH="812520" progId="Equation.3">
                  <p:embed/>
                </p:oleObj>
              </mc:Choice>
              <mc:Fallback>
                <p:oleObj name="数式" r:id="rId3" imgW="194292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84200"/>
                        <a:ext cx="4200525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706225"/>
              </p:ext>
            </p:extLst>
          </p:nvPr>
        </p:nvGraphicFramePr>
        <p:xfrm>
          <a:off x="1066800" y="2286000"/>
          <a:ext cx="4308475" cy="433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38" name="数式" r:id="rId5" imgW="1993680" imgH="1981080" progId="Equation.3">
                  <p:embed/>
                </p:oleObj>
              </mc:Choice>
              <mc:Fallback>
                <p:oleObj name="数式" r:id="rId5" imgW="199368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86000"/>
                        <a:ext cx="4308475" cy="433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400" y="89207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Special case:   normal incidence   (</a:t>
            </a:r>
            <a:r>
              <a:rPr lang="en-US" sz="2400" i="1" dirty="0" smtClean="0">
                <a:latin typeface="+mj-lt"/>
              </a:rPr>
              <a:t>i</a:t>
            </a:r>
            <a:r>
              <a:rPr lang="en-US" sz="2400" dirty="0" smtClean="0">
                <a:latin typeface="+mj-lt"/>
              </a:rPr>
              <a:t>=0, </a:t>
            </a:r>
            <a:r>
              <a:rPr lang="en-US" sz="2400" i="1" dirty="0" smtClean="0">
                <a:latin typeface="Symbol" pitchFamily="18" charset="2"/>
              </a:rPr>
              <a:t>q</a:t>
            </a:r>
            <a:r>
              <a:rPr lang="en-US" sz="2400" dirty="0" smtClean="0">
                <a:latin typeface="+mj-lt"/>
              </a:rPr>
              <a:t>=0)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25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Extension to complex refractive index </a:t>
            </a:r>
            <a:r>
              <a:rPr lang="en-US" sz="2400" i="1" dirty="0" smtClean="0">
                <a:latin typeface="+mj-lt"/>
              </a:rPr>
              <a:t>n= </a:t>
            </a:r>
            <a:r>
              <a:rPr lang="en-US" sz="2400" i="1" dirty="0" err="1" smtClean="0">
                <a:latin typeface="+mj-lt"/>
              </a:rPr>
              <a:t>n</a:t>
            </a:r>
            <a:r>
              <a:rPr lang="en-US" sz="2400" i="1" baseline="-25000" dirty="0" err="1" smtClean="0">
                <a:latin typeface="+mj-lt"/>
              </a:rPr>
              <a:t>R</a:t>
            </a:r>
            <a:r>
              <a:rPr lang="en-US" sz="2400" i="1" dirty="0" smtClean="0">
                <a:latin typeface="+mj-lt"/>
              </a:rPr>
              <a:t> + i </a:t>
            </a:r>
            <a:r>
              <a:rPr lang="en-US" sz="2400" i="1" dirty="0" err="1" smtClean="0">
                <a:latin typeface="+mj-lt"/>
              </a:rPr>
              <a:t>n</a:t>
            </a:r>
            <a:r>
              <a:rPr lang="en-US" sz="2400" i="1" baseline="-25000" dirty="0" err="1" smtClean="0">
                <a:latin typeface="+mj-lt"/>
              </a:rPr>
              <a:t>I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725205"/>
              </p:ext>
            </p:extLst>
          </p:nvPr>
        </p:nvGraphicFramePr>
        <p:xfrm>
          <a:off x="1295400" y="1295400"/>
          <a:ext cx="5516563" cy="391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22" name="数式" r:id="rId3" imgW="2552400" imgH="1790640" progId="Equation.3">
                  <p:embed/>
                </p:oleObj>
              </mc:Choice>
              <mc:Fallback>
                <p:oleObj name="数式" r:id="rId3" imgW="2552400" imgH="1790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295400"/>
                        <a:ext cx="5516563" cy="391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008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Fields near the surface on an ideal conductor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53916"/>
              </p:ext>
            </p:extLst>
          </p:nvPr>
        </p:nvGraphicFramePr>
        <p:xfrm>
          <a:off x="354013" y="603250"/>
          <a:ext cx="7381875" cy="544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1" name="Equation" r:id="rId3" imgW="3416040" imgH="2489040" progId="Equation.DSMT4">
                  <p:embed/>
                </p:oleObj>
              </mc:Choice>
              <mc:Fallback>
                <p:oleObj name="Equation" r:id="rId3" imgW="3416040" imgH="248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3" y="603250"/>
                        <a:ext cx="7381875" cy="544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346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16957</TotalTime>
  <Words>695</Words>
  <Application>Microsoft Office PowerPoint</Application>
  <PresentationFormat>On-screen Show (4:3)</PresentationFormat>
  <Paragraphs>142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Office Theme</vt:lpstr>
      <vt:lpstr>数式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995</cp:revision>
  <cp:lastPrinted>2013-03-04T15:43:23Z</cp:lastPrinted>
  <dcterms:created xsi:type="dcterms:W3CDTF">2012-01-10T18:32:24Z</dcterms:created>
  <dcterms:modified xsi:type="dcterms:W3CDTF">2014-02-28T14:03:01Z</dcterms:modified>
</cp:coreProperties>
</file>