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54" r:id="rId3"/>
    <p:sldId id="367" r:id="rId4"/>
    <p:sldId id="370" r:id="rId5"/>
    <p:sldId id="371" r:id="rId6"/>
    <p:sldId id="376" r:id="rId7"/>
    <p:sldId id="372" r:id="rId8"/>
    <p:sldId id="373" r:id="rId9"/>
    <p:sldId id="374" r:id="rId10"/>
    <p:sldId id="375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84" r:id="rId19"/>
    <p:sldId id="385" r:id="rId20"/>
    <p:sldId id="386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3/28/2014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04800"/>
            <a:ext cx="8839200" cy="62478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10-10:50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Chap. 11 – Theory of Special Relativity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Transformations of the Electromagnetic Fields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Connection to </a:t>
            </a:r>
            <a:r>
              <a:rPr lang="en-US" sz="3200" b="1" dirty="0" err="1" smtClean="0">
                <a:solidFill>
                  <a:srgbClr val="7030A0"/>
                </a:solidFill>
              </a:rPr>
              <a:t>Li</a:t>
            </a:r>
            <a:r>
              <a:rPr lang="en-US" sz="3200" b="1" dirty="0" err="1">
                <a:solidFill>
                  <a:srgbClr val="7030A0"/>
                </a:solidFill>
              </a:rPr>
              <a:t>é</a:t>
            </a:r>
            <a:r>
              <a:rPr lang="en-US" sz="3200" b="1" dirty="0" err="1" smtClean="0">
                <a:solidFill>
                  <a:srgbClr val="7030A0"/>
                </a:solidFill>
              </a:rPr>
              <a:t>nard-Wiechert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chemeClr val="folHlink"/>
                </a:solidFill>
              </a:rPr>
              <a:t>potentials for constant velocity sources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5461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 strength tensor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573104"/>
              </p:ext>
            </p:extLst>
          </p:nvPr>
        </p:nvGraphicFramePr>
        <p:xfrm>
          <a:off x="3810000" y="241617"/>
          <a:ext cx="27670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28" name="数式" r:id="rId3" imgW="1333440" imgH="228600" progId="Equation.3">
                  <p:embed/>
                </p:oleObj>
              </mc:Choice>
              <mc:Fallback>
                <p:oleObj name="数式" r:id="rId3" imgW="133344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41617"/>
                        <a:ext cx="2767013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043053"/>
              </p:ext>
            </p:extLst>
          </p:nvPr>
        </p:nvGraphicFramePr>
        <p:xfrm>
          <a:off x="609600" y="609600"/>
          <a:ext cx="4164013" cy="195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29" name="数式" r:id="rId5" imgW="2006280" imgH="939600" progId="Equation.3">
                  <p:embed/>
                </p:oleObj>
              </mc:Choice>
              <mc:Fallback>
                <p:oleObj name="数式" r:id="rId5" imgW="2006280" imgH="93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09600"/>
                        <a:ext cx="4164013" cy="195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24384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Transformation of field strength tensor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061571"/>
              </p:ext>
            </p:extLst>
          </p:nvPr>
        </p:nvGraphicFramePr>
        <p:xfrm>
          <a:off x="106362" y="2873760"/>
          <a:ext cx="8961438" cy="352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930" name="数式" r:id="rId7" imgW="4775040" imgH="1879560" progId="Equation.3">
                  <p:embed/>
                </p:oleObj>
              </mc:Choice>
              <mc:Fallback>
                <p:oleObj name="数式" r:id="rId7" imgW="4775040" imgH="1879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" y="2873760"/>
                        <a:ext cx="8961438" cy="3527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176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280" y="409247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Inverse transformation of field strength tensor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885442"/>
              </p:ext>
            </p:extLst>
          </p:nvPr>
        </p:nvGraphicFramePr>
        <p:xfrm>
          <a:off x="76200" y="1066800"/>
          <a:ext cx="8985250" cy="352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0" name="数式" r:id="rId3" imgW="4787640" imgH="1879560" progId="Equation.3">
                  <p:embed/>
                </p:oleObj>
              </mc:Choice>
              <mc:Fallback>
                <p:oleObj name="数式" r:id="rId3" imgW="478764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066800"/>
                        <a:ext cx="8985250" cy="352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134508"/>
              </p:ext>
            </p:extLst>
          </p:nvPr>
        </p:nvGraphicFramePr>
        <p:xfrm>
          <a:off x="1295400" y="4648200"/>
          <a:ext cx="5459413" cy="176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1" name="数式" r:id="rId5" imgW="2908080" imgH="939600" progId="Equation.3">
                  <p:embed/>
                </p:oleObj>
              </mc:Choice>
              <mc:Fallback>
                <p:oleObj name="数式" r:id="rId5" imgW="2908080" imgH="939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648200"/>
                        <a:ext cx="5459413" cy="176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066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52400" y="1600200"/>
            <a:ext cx="4191000" cy="2895600"/>
            <a:chOff x="152400" y="1600200"/>
            <a:chExt cx="4191000" cy="28956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838200" y="1600200"/>
              <a:ext cx="0" cy="2057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838200" y="3657600"/>
              <a:ext cx="3200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152400" y="3657600"/>
              <a:ext cx="6858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990600" y="16002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1000" y="40341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38600" y="342453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62000" y="1524000"/>
            <a:ext cx="4724400" cy="2895600"/>
            <a:chOff x="152400" y="1600200"/>
            <a:chExt cx="4724400" cy="28956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838200" y="1600200"/>
              <a:ext cx="0" cy="2057400"/>
            </a:xfrm>
            <a:prstGeom prst="straightConnector1">
              <a:avLst/>
            </a:prstGeom>
            <a:ln w="254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838200" y="3657600"/>
              <a:ext cx="3200400" cy="0"/>
            </a:xfrm>
            <a:prstGeom prst="straightConnector1">
              <a:avLst/>
            </a:prstGeom>
            <a:ln w="254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152400" y="3657600"/>
              <a:ext cx="685800" cy="762000"/>
            </a:xfrm>
            <a:prstGeom prst="straightConnector1">
              <a:avLst/>
            </a:prstGeom>
            <a:ln w="254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990600" y="1600200"/>
              <a:ext cx="609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y’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1000" y="4034135"/>
              <a:ext cx="6096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z’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38600" y="3424535"/>
              <a:ext cx="8382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x’</a:t>
              </a:r>
            </a:p>
          </p:txBody>
        </p:sp>
      </p:grpSp>
      <p:sp>
        <p:nvSpPr>
          <p:cNvPr id="23" name="Oval 22"/>
          <p:cNvSpPr/>
          <p:nvPr/>
        </p:nvSpPr>
        <p:spPr>
          <a:xfrm>
            <a:off x="1341120" y="3444240"/>
            <a:ext cx="228600" cy="23083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600200" y="3048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822960" y="2316480"/>
            <a:ext cx="617220" cy="123667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eft Brace 26"/>
          <p:cNvSpPr/>
          <p:nvPr/>
        </p:nvSpPr>
        <p:spPr>
          <a:xfrm>
            <a:off x="381000" y="2316480"/>
            <a:ext cx="304800" cy="1338887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6200" y="2743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533894"/>
              </p:ext>
            </p:extLst>
          </p:nvPr>
        </p:nvGraphicFramePr>
        <p:xfrm>
          <a:off x="1752600" y="4038600"/>
          <a:ext cx="5459413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15" name="数式" r:id="rId3" imgW="2908080" imgH="939600" progId="Equation.3">
                  <p:embed/>
                </p:oleObj>
              </mc:Choice>
              <mc:Fallback>
                <p:oleObj name="数式" r:id="rId3" imgW="2908080" imgH="939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038600"/>
                        <a:ext cx="5459413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996105"/>
              </p:ext>
            </p:extLst>
          </p:nvPr>
        </p:nvGraphicFramePr>
        <p:xfrm>
          <a:off x="3276600" y="552450"/>
          <a:ext cx="42195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16" name="数式" r:id="rId5" imgW="2247840" imgH="876240" progId="Equation.3">
                  <p:embed/>
                </p:oleObj>
              </mc:Choice>
              <mc:Fallback>
                <p:oleObj name="数式" r:id="rId5" imgW="2247840" imgH="8762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2450"/>
                        <a:ext cx="42195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ight Arrow 30"/>
          <p:cNvSpPr/>
          <p:nvPr/>
        </p:nvSpPr>
        <p:spPr>
          <a:xfrm>
            <a:off x="1455420" y="2316480"/>
            <a:ext cx="449580" cy="236220"/>
          </a:xfrm>
          <a:prstGeom prst="rightArrow">
            <a:avLst/>
          </a:prstGeom>
          <a:solidFill>
            <a:srgbClr val="DA3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440180" y="2433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DA32AA"/>
                </a:solidFill>
                <a:latin typeface="+mj-lt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37711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6680" y="25123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743369"/>
              </p:ext>
            </p:extLst>
          </p:nvPr>
        </p:nvGraphicFramePr>
        <p:xfrm>
          <a:off x="4495800" y="3530600"/>
          <a:ext cx="3765550" cy="309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34" name="数式" r:id="rId3" imgW="2006280" imgH="1650960" progId="Equation.3">
                  <p:embed/>
                </p:oleObj>
              </mc:Choice>
              <mc:Fallback>
                <p:oleObj name="数式" r:id="rId3" imgW="200628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530600"/>
                        <a:ext cx="3765550" cy="309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943883"/>
              </p:ext>
            </p:extLst>
          </p:nvPr>
        </p:nvGraphicFramePr>
        <p:xfrm>
          <a:off x="3276600" y="552450"/>
          <a:ext cx="42195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35" name="数式" r:id="rId5" imgW="2247840" imgH="876240" progId="Equation.3">
                  <p:embed/>
                </p:oleObj>
              </mc:Choice>
              <mc:Fallback>
                <p:oleObj name="数式" r:id="rId5" imgW="22478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2450"/>
                        <a:ext cx="42195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28600" y="1219200"/>
            <a:ext cx="5334000" cy="2971800"/>
            <a:chOff x="152400" y="1524000"/>
            <a:chExt cx="5334000" cy="2971800"/>
          </a:xfrm>
        </p:grpSpPr>
        <p:grpSp>
          <p:nvGrpSpPr>
            <p:cNvPr id="15" name="Group 14"/>
            <p:cNvGrpSpPr/>
            <p:nvPr/>
          </p:nvGrpSpPr>
          <p:grpSpPr>
            <a:xfrm>
              <a:off x="152400" y="1600200"/>
              <a:ext cx="4191000" cy="2895600"/>
              <a:chOff x="152400" y="1600200"/>
              <a:chExt cx="4191000" cy="28956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990600" y="160020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y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81000" y="40341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038600" y="34245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62000" y="1524000"/>
              <a:ext cx="4724400" cy="2895600"/>
              <a:chOff x="152400" y="1600200"/>
              <a:chExt cx="4724400" cy="28956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990600" y="1600200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y’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81000" y="4034135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z’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38600" y="3424535"/>
                <a:ext cx="8382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x’</a:t>
                </a:r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1341120" y="3444240"/>
              <a:ext cx="228600" cy="23083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00200" y="30480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q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 flipV="1">
              <a:off x="822960" y="2316480"/>
              <a:ext cx="617220" cy="123667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Left Brace 26"/>
            <p:cNvSpPr/>
            <p:nvPr/>
          </p:nvSpPr>
          <p:spPr>
            <a:xfrm>
              <a:off x="381000" y="2316480"/>
              <a:ext cx="304800" cy="133888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1455420" y="2316480"/>
              <a:ext cx="449580" cy="236220"/>
            </a:xfrm>
            <a:prstGeom prst="rightArrow">
              <a:avLst/>
            </a:prstGeom>
            <a:solidFill>
              <a:srgbClr val="DA32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40180" y="24339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DA32AA"/>
                  </a:solidFill>
                  <a:latin typeface="+mj-lt"/>
                </a:rPr>
                <a:t>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355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6680" y="25123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011324"/>
              </p:ext>
            </p:extLst>
          </p:nvPr>
        </p:nvGraphicFramePr>
        <p:xfrm>
          <a:off x="4400550" y="3506788"/>
          <a:ext cx="3956050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5" name="数式" r:id="rId3" imgW="2108160" imgH="1676160" progId="Equation.3">
                  <p:embed/>
                </p:oleObj>
              </mc:Choice>
              <mc:Fallback>
                <p:oleObj name="数式" r:id="rId3" imgW="2108160" imgH="1676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3506788"/>
                        <a:ext cx="3956050" cy="314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025158"/>
              </p:ext>
            </p:extLst>
          </p:nvPr>
        </p:nvGraphicFramePr>
        <p:xfrm>
          <a:off x="3276600" y="552450"/>
          <a:ext cx="42195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6" name="数式" r:id="rId5" imgW="2247840" imgH="876240" progId="Equation.3">
                  <p:embed/>
                </p:oleObj>
              </mc:Choice>
              <mc:Fallback>
                <p:oleObj name="数式" r:id="rId5" imgW="22478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2450"/>
                        <a:ext cx="4219575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28600" y="1219200"/>
            <a:ext cx="5334000" cy="2971800"/>
            <a:chOff x="152400" y="1524000"/>
            <a:chExt cx="5334000" cy="2971800"/>
          </a:xfrm>
        </p:grpSpPr>
        <p:grpSp>
          <p:nvGrpSpPr>
            <p:cNvPr id="15" name="Group 14"/>
            <p:cNvGrpSpPr/>
            <p:nvPr/>
          </p:nvGrpSpPr>
          <p:grpSpPr>
            <a:xfrm>
              <a:off x="152400" y="1600200"/>
              <a:ext cx="4191000" cy="2895600"/>
              <a:chOff x="152400" y="1600200"/>
              <a:chExt cx="4191000" cy="28956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990600" y="1600200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y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81000" y="40341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038600" y="342453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62000" y="1524000"/>
              <a:ext cx="4724400" cy="2895600"/>
              <a:chOff x="152400" y="1600200"/>
              <a:chExt cx="4724400" cy="28956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838200" y="1600200"/>
                <a:ext cx="0" cy="20574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838200" y="3657600"/>
                <a:ext cx="3200400" cy="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152400" y="3657600"/>
                <a:ext cx="685800" cy="762000"/>
              </a:xfrm>
              <a:prstGeom prst="straightConnector1">
                <a:avLst/>
              </a:prstGeom>
              <a:ln w="25400">
                <a:solidFill>
                  <a:srgbClr val="DA32AA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990600" y="1600200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y’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81000" y="4034135"/>
                <a:ext cx="6096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z’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38600" y="3424535"/>
                <a:ext cx="838200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DA32AA"/>
                    </a:solidFill>
                    <a:latin typeface="+mj-lt"/>
                  </a:rPr>
                  <a:t>x’</a:t>
                </a:r>
              </a:p>
            </p:txBody>
          </p:sp>
        </p:grpSp>
        <p:sp>
          <p:nvSpPr>
            <p:cNvPr id="23" name="Oval 22"/>
            <p:cNvSpPr/>
            <p:nvPr/>
          </p:nvSpPr>
          <p:spPr>
            <a:xfrm>
              <a:off x="1341120" y="3444240"/>
              <a:ext cx="228600" cy="23083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00200" y="30480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q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 flipV="1">
              <a:off x="822960" y="2316480"/>
              <a:ext cx="617220" cy="123667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Left Brace 26"/>
            <p:cNvSpPr/>
            <p:nvPr/>
          </p:nvSpPr>
          <p:spPr>
            <a:xfrm>
              <a:off x="381000" y="2316480"/>
              <a:ext cx="304800" cy="133888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1455420" y="2316480"/>
              <a:ext cx="449580" cy="236220"/>
            </a:xfrm>
            <a:prstGeom prst="rightArrow">
              <a:avLst/>
            </a:prstGeom>
            <a:solidFill>
              <a:srgbClr val="DA32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40180" y="24339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DA32AA"/>
                  </a:solidFill>
                  <a:latin typeface="+mj-lt"/>
                </a:rPr>
                <a:t>v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6680" y="4800600"/>
            <a:ext cx="3246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Expression in terms of consistent coordinates</a:t>
            </a:r>
          </a:p>
        </p:txBody>
      </p:sp>
    </p:spTree>
    <p:extLst>
      <p:ext uri="{BB962C8B-B14F-4D97-AF65-F5344CB8AC3E}">
        <p14:creationId xmlns:p14="http://schemas.microsoft.com/office/powerpoint/2010/main" val="333368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167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24000"/>
            <a:ext cx="82867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504807"/>
              </p:ext>
            </p:extLst>
          </p:nvPr>
        </p:nvGraphicFramePr>
        <p:xfrm>
          <a:off x="990600" y="381000"/>
          <a:ext cx="264477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59" name="数式" r:id="rId4" imgW="1409400" imgH="469800" progId="Equation.3">
                  <p:embed/>
                </p:oleObj>
              </mc:Choice>
              <mc:Fallback>
                <p:oleObj name="数式" r:id="rId4" imgW="1409400" imgH="4698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"/>
                        <a:ext cx="264477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76800" y="2057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g</a:t>
            </a:r>
            <a:r>
              <a:rPr lang="en-US" sz="2400" baseline="-25000" dirty="0" err="1" smtClean="0">
                <a:latin typeface="+mj-lt"/>
              </a:rPr>
              <a:t>v</a:t>
            </a:r>
            <a:r>
              <a:rPr lang="en-US" sz="2400" dirty="0" smtClean="0">
                <a:latin typeface="+mj-lt"/>
              </a:rPr>
              <a:t>=10</a:t>
            </a:r>
            <a:endParaRPr lang="en-US" sz="2400" baseline="-25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39579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itchFamily="18" charset="2"/>
              </a:rPr>
              <a:t>g</a:t>
            </a:r>
            <a:r>
              <a:rPr lang="en-US" sz="2400" baseline="-25000" dirty="0" err="1" smtClean="0">
                <a:latin typeface="+mj-lt"/>
              </a:rPr>
              <a:t>v</a:t>
            </a:r>
            <a:r>
              <a:rPr lang="en-US" sz="2400" dirty="0" smtClean="0">
                <a:latin typeface="+mj-lt"/>
              </a:rPr>
              <a:t>=2</a:t>
            </a:r>
            <a:endParaRPr lang="en-US" sz="2400" baseline="-25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607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Examination of this system from the viewpoint of the</a:t>
            </a: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è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 (temporarily keeping SI units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743447"/>
              </p:ext>
            </p:extLst>
          </p:nvPr>
        </p:nvGraphicFramePr>
        <p:xfrm>
          <a:off x="457200" y="2438400"/>
          <a:ext cx="8081963" cy="368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86" name="Equation" r:id="rId3" imgW="3898800" imgH="1777680" progId="Equation.DSMT4">
                  <p:embed/>
                </p:oleObj>
              </mc:Choice>
              <mc:Fallback>
                <p:oleObj name="Equation" r:id="rId3" imgW="3898800" imgH="1777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438400"/>
                        <a:ext cx="8081963" cy="3686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562405"/>
              </p:ext>
            </p:extLst>
          </p:nvPr>
        </p:nvGraphicFramePr>
        <p:xfrm>
          <a:off x="457200" y="1378094"/>
          <a:ext cx="8048625" cy="755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87" name="Equation" r:id="rId5" imgW="4470120" imgH="419040" progId="Equation.DSMT4">
                  <p:embed/>
                </p:oleObj>
              </mc:Choice>
              <mc:Fallback>
                <p:oleObj name="Equation" r:id="rId5" imgW="447012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8094"/>
                        <a:ext cx="8048625" cy="7555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8304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Examination of this system from the viewpoint of the</a:t>
            </a: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è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 – continued (SI units)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665180"/>
              </p:ext>
            </p:extLst>
          </p:nvPr>
        </p:nvGraphicFramePr>
        <p:xfrm>
          <a:off x="990600" y="1216025"/>
          <a:ext cx="4824413" cy="29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8" name="Equation" r:id="rId3" imgW="2679480" imgH="1650960" progId="Equation.DSMT4">
                  <p:embed/>
                </p:oleObj>
              </mc:Choice>
              <mc:Fallback>
                <p:oleObj name="Equation" r:id="rId3" imgW="2679480" imgH="1650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16025"/>
                        <a:ext cx="4824413" cy="297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074311"/>
              </p:ext>
            </p:extLst>
          </p:nvPr>
        </p:nvGraphicFramePr>
        <p:xfrm>
          <a:off x="1219200" y="4495800"/>
          <a:ext cx="3224213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9" name="Equation" r:id="rId5" imgW="1790640" imgH="634680" progId="Equation.DSMT4">
                  <p:embed/>
                </p:oleObj>
              </mc:Choice>
              <mc:Fallback>
                <p:oleObj name="Equation" r:id="rId5" imgW="1790640" imgH="6346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95800"/>
                        <a:ext cx="3224213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8661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Examination of this system from the viewpoint of the</a:t>
            </a: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è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 – continued (SI units)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297413"/>
              </p:ext>
            </p:extLst>
          </p:nvPr>
        </p:nvGraphicFramePr>
        <p:xfrm>
          <a:off x="363537" y="1773237"/>
          <a:ext cx="8094663" cy="371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1" name="Equation" r:id="rId3" imgW="4495680" imgH="2057400" progId="Equation.DSMT4">
                  <p:embed/>
                </p:oleObj>
              </mc:Choice>
              <mc:Fallback>
                <p:oleObj name="Equation" r:id="rId3" imgW="4495680" imgH="2057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" y="1773237"/>
                        <a:ext cx="8094663" cy="371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393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Examination of this system from the viewpoint of the</a:t>
            </a: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è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 – continued (Gaussian units)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594987"/>
              </p:ext>
            </p:extLst>
          </p:nvPr>
        </p:nvGraphicFramePr>
        <p:xfrm>
          <a:off x="660400" y="1784350"/>
          <a:ext cx="7500938" cy="369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42" name="Equation" r:id="rId3" imgW="4165560" imgH="2044440" progId="Equation.DSMT4">
                  <p:embed/>
                </p:oleObj>
              </mc:Choice>
              <mc:Fallback>
                <p:oleObj name="Equation" r:id="rId3" imgW="4165560" imgH="2044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1784350"/>
                        <a:ext cx="7500938" cy="369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319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8" t="61006" r="21384" b="5275"/>
          <a:stretch/>
        </p:blipFill>
        <p:spPr bwMode="auto">
          <a:xfrm>
            <a:off x="496611" y="2209800"/>
            <a:ext cx="8647389" cy="2098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59080" y="361175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Examination of this system from the viewpoint of the</a:t>
            </a:r>
          </a:p>
          <a:p>
            <a:r>
              <a:rPr lang="en-US" sz="2400" dirty="0" smtClean="0">
                <a:latin typeface="+mj-lt"/>
              </a:rPr>
              <a:t>the </a:t>
            </a:r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è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 – continued (Gaussian units)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023992"/>
              </p:ext>
            </p:extLst>
          </p:nvPr>
        </p:nvGraphicFramePr>
        <p:xfrm>
          <a:off x="304800" y="1143000"/>
          <a:ext cx="4697412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79" name="Equation" r:id="rId3" imgW="2654280" imgH="1625400" progId="Equation.DSMT4">
                  <p:embed/>
                </p:oleObj>
              </mc:Choice>
              <mc:Fallback>
                <p:oleObj name="Equation" r:id="rId3" imgW="2654280" imgH="1625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43000"/>
                        <a:ext cx="4697412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023140"/>
              </p:ext>
            </p:extLst>
          </p:nvPr>
        </p:nvGraphicFramePr>
        <p:xfrm>
          <a:off x="278969" y="3962400"/>
          <a:ext cx="7204075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80" name="Equation" r:id="rId5" imgW="4000320" imgH="1231560" progId="Equation.DSMT4">
                  <p:embed/>
                </p:oleObj>
              </mc:Choice>
              <mc:Fallback>
                <p:oleObj name="Equation" r:id="rId5" imgW="4000320" imgH="1231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69" y="3962400"/>
                        <a:ext cx="7204075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225280"/>
              </p:ext>
            </p:extLst>
          </p:nvPr>
        </p:nvGraphicFramePr>
        <p:xfrm>
          <a:off x="5172075" y="1771650"/>
          <a:ext cx="3933825" cy="207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81" name="Equation" r:id="rId7" imgW="2222280" imgH="1168200" progId="Equation.DSMT4">
                  <p:embed/>
                </p:oleObj>
              </mc:Choice>
              <mc:Fallback>
                <p:oleObj name="Equation" r:id="rId7" imgW="2222280" imgH="1168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5" y="1771650"/>
                        <a:ext cx="3933825" cy="207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523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016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Velocity transformation detail from Lecture 26: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930082"/>
              </p:ext>
            </p:extLst>
          </p:nvPr>
        </p:nvGraphicFramePr>
        <p:xfrm>
          <a:off x="381000" y="2971800"/>
          <a:ext cx="7983538" cy="2622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4" name="数式" r:id="rId3" imgW="5181480" imgH="1701720" progId="Equation.3">
                  <p:embed/>
                </p:oleObj>
              </mc:Choice>
              <mc:Fallback>
                <p:oleObj name="数式" r:id="rId3" imgW="5181480" imgH="1701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971800"/>
                        <a:ext cx="7983538" cy="2622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66260"/>
              </p:ext>
            </p:extLst>
          </p:nvPr>
        </p:nvGraphicFramePr>
        <p:xfrm>
          <a:off x="228600" y="762000"/>
          <a:ext cx="8813800" cy="191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5" name="数式" r:id="rId5" imgW="4431960" imgH="965160" progId="Equation.3">
                  <p:embed/>
                </p:oleObj>
              </mc:Choice>
              <mc:Fallback>
                <p:oleObj name="数式" r:id="rId5" imgW="4431960" imgH="9651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62000"/>
                        <a:ext cx="8813800" cy="191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750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theory of relativity and Maxwell’s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272200"/>
              </p:ext>
            </p:extLst>
          </p:nvPr>
        </p:nvGraphicFramePr>
        <p:xfrm>
          <a:off x="762000" y="1295400"/>
          <a:ext cx="6691312" cy="4684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23" name="数式" r:id="rId3" imgW="3225600" imgH="2260440" progId="Equation.3">
                  <p:embed/>
                </p:oleObj>
              </mc:Choice>
              <mc:Fallback>
                <p:oleObj name="数式" r:id="rId3" imgW="3225600" imgH="22604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95400"/>
                        <a:ext cx="6691312" cy="4684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5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67346"/>
              </p:ext>
            </p:extLst>
          </p:nvPr>
        </p:nvGraphicFramePr>
        <p:xfrm>
          <a:off x="2079625" y="817563"/>
          <a:ext cx="5453063" cy="560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49" name="数式" r:id="rId3" imgW="2743200" imgH="2819160" progId="Equation.3">
                  <p:embed/>
                </p:oleObj>
              </mc:Choice>
              <mc:Fallback>
                <p:oleObj name="数式" r:id="rId3" imgW="2743200" imgH="2819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817563"/>
                        <a:ext cx="5453063" cy="560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243840"/>
            <a:ext cx="792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4-vectors:</a:t>
            </a:r>
          </a:p>
        </p:txBody>
      </p:sp>
    </p:spTree>
    <p:extLst>
      <p:ext uri="{BB962C8B-B14F-4D97-AF65-F5344CB8AC3E}">
        <p14:creationId xmlns:p14="http://schemas.microsoft.com/office/powerpoint/2010/main" val="29695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transformations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660030"/>
              </p:ext>
            </p:extLst>
          </p:nvPr>
        </p:nvGraphicFramePr>
        <p:xfrm>
          <a:off x="4419600" y="228600"/>
          <a:ext cx="3308350" cy="181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00" name="数式" r:id="rId3" imgW="1663560" imgH="914400" progId="Equation.3">
                  <p:embed/>
                </p:oleObj>
              </mc:Choice>
              <mc:Fallback>
                <p:oleObj name="数式" r:id="rId3" imgW="1663560" imgH="914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8600"/>
                        <a:ext cx="3308350" cy="181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499419"/>
              </p:ext>
            </p:extLst>
          </p:nvPr>
        </p:nvGraphicFramePr>
        <p:xfrm>
          <a:off x="1143000" y="2590800"/>
          <a:ext cx="6235701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01" name="数式" r:id="rId5" imgW="3136680" imgH="774360" progId="Equation.3">
                  <p:embed/>
                </p:oleObj>
              </mc:Choice>
              <mc:Fallback>
                <p:oleObj name="数式" r:id="rId5" imgW="3136680" imgH="774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90800"/>
                        <a:ext cx="6235701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99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4-vector relationships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124746"/>
              </p:ext>
            </p:extLst>
          </p:nvPr>
        </p:nvGraphicFramePr>
        <p:xfrm>
          <a:off x="381000" y="1143000"/>
          <a:ext cx="8432800" cy="277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22" name="数式" r:id="rId3" imgW="4241520" imgH="1396800" progId="Equation.3">
                  <p:embed/>
                </p:oleObj>
              </mc:Choice>
              <mc:Fallback>
                <p:oleObj name="数式" r:id="rId3" imgW="4241520" imgH="1396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8432800" cy="277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836051"/>
              </p:ext>
            </p:extLst>
          </p:nvPr>
        </p:nvGraphicFramePr>
        <p:xfrm>
          <a:off x="1143000" y="3581400"/>
          <a:ext cx="4518025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23" name="数式" r:id="rId5" imgW="2273040" imgH="660240" progId="Equation.3">
                  <p:embed/>
                </p:oleObj>
              </mc:Choice>
              <mc:Fallback>
                <p:oleObj name="数式" r:id="rId5" imgW="227304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81400"/>
                        <a:ext cx="4518025" cy="131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55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theory of relativity and Maxwell’s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58165"/>
              </p:ext>
            </p:extLst>
          </p:nvPr>
        </p:nvGraphicFramePr>
        <p:xfrm>
          <a:off x="30480" y="1295400"/>
          <a:ext cx="6691312" cy="4684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40" name="数式" r:id="rId3" imgW="3225600" imgH="2260440" progId="Equation.3">
                  <p:embed/>
                </p:oleObj>
              </mc:Choice>
              <mc:Fallback>
                <p:oleObj name="数式" r:id="rId3" imgW="3225600" imgH="226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" y="1295400"/>
                        <a:ext cx="6691312" cy="4684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49257"/>
              </p:ext>
            </p:extLst>
          </p:nvPr>
        </p:nvGraphicFramePr>
        <p:xfrm>
          <a:off x="7315200" y="1295400"/>
          <a:ext cx="126206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41" name="数式" r:id="rId5" imgW="634680" imgH="241200" progId="Equation.3">
                  <p:embed/>
                </p:oleObj>
              </mc:Choice>
              <mc:Fallback>
                <p:oleObj name="数式" r:id="rId5" imgW="6346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295400"/>
                        <a:ext cx="1262062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115763"/>
              </p:ext>
            </p:extLst>
          </p:nvPr>
        </p:nvGraphicFramePr>
        <p:xfrm>
          <a:off x="7337425" y="2209800"/>
          <a:ext cx="12858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42" name="数式" r:id="rId7" imgW="647640" imgH="241200" progId="Equation.3">
                  <p:embed/>
                </p:oleObj>
              </mc:Choice>
              <mc:Fallback>
                <p:oleObj name="数式" r:id="rId7" imgW="64764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7425" y="2209800"/>
                        <a:ext cx="128587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445920"/>
              </p:ext>
            </p:extLst>
          </p:nvPr>
        </p:nvGraphicFramePr>
        <p:xfrm>
          <a:off x="6769100" y="3581400"/>
          <a:ext cx="221773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43" name="数式" r:id="rId9" imgW="1117440" imgH="393480" progId="Equation.3">
                  <p:embed/>
                </p:oleObj>
              </mc:Choice>
              <mc:Fallback>
                <p:oleObj name="数式" r:id="rId9" imgW="111744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100" y="3581400"/>
                        <a:ext cx="2217738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100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Electric and Magnetic field relationships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488781"/>
              </p:ext>
            </p:extLst>
          </p:nvPr>
        </p:nvGraphicFramePr>
        <p:xfrm>
          <a:off x="685800" y="766465"/>
          <a:ext cx="231775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62" name="数式" r:id="rId3" imgW="1117440" imgH="393480" progId="Equation.3">
                  <p:embed/>
                </p:oleObj>
              </mc:Choice>
              <mc:Fallback>
                <p:oleObj name="数式" r:id="rId3" imgW="111744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66465"/>
                        <a:ext cx="231775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350170"/>
              </p:ext>
            </p:extLst>
          </p:nvPr>
        </p:nvGraphicFramePr>
        <p:xfrm>
          <a:off x="3505200" y="751225"/>
          <a:ext cx="4425950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63" name="数式" r:id="rId5" imgW="2133360" imgH="1269720" progId="Equation.3">
                  <p:embed/>
                </p:oleObj>
              </mc:Choice>
              <mc:Fallback>
                <p:oleObj name="数式" r:id="rId5" imgW="2133360" imgH="1269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751225"/>
                        <a:ext cx="4425950" cy="263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422429"/>
              </p:ext>
            </p:extLst>
          </p:nvPr>
        </p:nvGraphicFramePr>
        <p:xfrm>
          <a:off x="685800" y="3429000"/>
          <a:ext cx="134461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64" name="数式" r:id="rId7" imgW="647640" imgH="177480" progId="Equation.3">
                  <p:embed/>
                </p:oleObj>
              </mc:Choice>
              <mc:Fallback>
                <p:oleObj name="数式" r:id="rId7" imgW="64764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29000"/>
                        <a:ext cx="1344613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6249"/>
              </p:ext>
            </p:extLst>
          </p:nvPr>
        </p:nvGraphicFramePr>
        <p:xfrm>
          <a:off x="3533775" y="3465513"/>
          <a:ext cx="4216400" cy="270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65" name="数式" r:id="rId9" imgW="2031840" imgH="1307880" progId="Equation.3">
                  <p:embed/>
                </p:oleObj>
              </mc:Choice>
              <mc:Fallback>
                <p:oleObj name="数式" r:id="rId9" imgW="2031840" imgH="1307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775" y="3465513"/>
                        <a:ext cx="4216400" cy="270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036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20141</TotalTime>
  <Words>403</Words>
  <Application>Microsoft Office PowerPoint</Application>
  <PresentationFormat>On-screen Show (4:3)</PresentationFormat>
  <Paragraphs>121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1147</cp:revision>
  <cp:lastPrinted>2013-03-28T03:39:31Z</cp:lastPrinted>
  <dcterms:created xsi:type="dcterms:W3CDTF">2012-01-10T18:32:24Z</dcterms:created>
  <dcterms:modified xsi:type="dcterms:W3CDTF">2014-03-28T12:38:16Z</dcterms:modified>
</cp:coreProperties>
</file>