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96" r:id="rId2"/>
    <p:sldId id="354" r:id="rId3"/>
    <p:sldId id="366" r:id="rId4"/>
    <p:sldId id="356" r:id="rId5"/>
    <p:sldId id="367" r:id="rId6"/>
    <p:sldId id="368" r:id="rId7"/>
    <p:sldId id="369" r:id="rId8"/>
    <p:sldId id="370" r:id="rId9"/>
    <p:sldId id="371" r:id="rId10"/>
    <p:sldId id="372" r:id="rId11"/>
    <p:sldId id="373" r:id="rId12"/>
    <p:sldId id="375" r:id="rId13"/>
    <p:sldId id="376" r:id="rId14"/>
    <p:sldId id="374" r:id="rId15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32AA"/>
    <a:srgbClr val="FC4810"/>
    <a:srgbClr val="CC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6" autoAdjust="0"/>
    <p:restoredTop sz="94660"/>
  </p:normalViewPr>
  <p:slideViewPr>
    <p:cSldViewPr>
      <p:cViewPr varScale="1">
        <p:scale>
          <a:sx n="63" d="100"/>
          <a:sy n="63" d="100"/>
        </p:scale>
        <p:origin x="-690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0" d="100"/>
        <a:sy n="6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1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r">
              <a:defRPr sz="1200"/>
            </a:lvl1pPr>
          </a:lstStyle>
          <a:p>
            <a:fld id="{8194727C-8B30-4386-9703-61EF7B04C9A7}" type="datetimeFigureOut">
              <a:rPr lang="en-US" smtClean="0"/>
              <a:t>4/2/2014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120189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9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r">
              <a:defRPr sz="1200"/>
            </a:lvl1pPr>
          </a:lstStyle>
          <a:p>
            <a:fld id="{7E357BCF-F272-4C79-9BBA-DF21EFA30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5871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/>
          <a:lstStyle>
            <a:lvl1pPr algn="r">
              <a:defRPr sz="1300"/>
            </a:lvl1pPr>
          </a:lstStyle>
          <a:p>
            <a:fld id="{AC5D2E9F-93AF-4192-9362-BE5EFDABCE46}" type="datetimeFigureOut">
              <a:rPr lang="en-US" smtClean="0"/>
              <a:t>4/2/2014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47" tIns="48324" rIns="96647" bIns="48324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47" tIns="48324" rIns="96647" bIns="48324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 anchor="b"/>
          <a:lstStyle>
            <a:lvl1pPr algn="r">
              <a:defRPr sz="1300"/>
            </a:lvl1pPr>
          </a:lstStyle>
          <a:p>
            <a:fld id="{615B37F0-B5B5-4873-843A-F6B8A32A0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160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57383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04/02/2014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26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254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04/02/2014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26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155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04/02/2014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26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288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04/02/2014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26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855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04/02/2014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26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383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04/02/2014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26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04/02/2014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26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922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04/02/2014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26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916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04/02/2014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26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865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04/02/2014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26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502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04/02/2014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26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244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04/02/2014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PHY 712  Spring 2014 -- Lecture 26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172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10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11.bin"/><Relationship Id="rId4" Type="http://schemas.openxmlformats.org/officeDocument/2006/relationships/image" Target="../media/image12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15.wmf"/><Relationship Id="rId5" Type="http://schemas.openxmlformats.org/officeDocument/2006/relationships/oleObject" Target="../embeddings/oleObject13.bin"/><Relationship Id="rId4" Type="http://schemas.openxmlformats.org/officeDocument/2006/relationships/image" Target="../media/image14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16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18.wmf"/><Relationship Id="rId5" Type="http://schemas.openxmlformats.org/officeDocument/2006/relationships/oleObject" Target="../embeddings/oleObject16.bin"/><Relationship Id="rId4" Type="http://schemas.openxmlformats.org/officeDocument/2006/relationships/image" Target="../media/image17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5" Type="http://schemas.openxmlformats.org/officeDocument/2006/relationships/hyperlink" Target="http://www-history.mcs.st-andrews.ac.uk/Biographies/Parseval.html" TargetMode="External"/><Relationship Id="rId4" Type="http://schemas.openxmlformats.org/officeDocument/2006/relationships/image" Target="../media/image5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6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7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9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04/02/2014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26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838200"/>
            <a:ext cx="8229600" cy="427809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PHY 712 Electrodynamics</a:t>
            </a:r>
          </a:p>
          <a:p>
            <a:pPr algn="ctr"/>
            <a:r>
              <a:rPr lang="en-US" sz="3200" b="1" dirty="0" smtClean="0"/>
              <a:t>10-10:50 AM  MWF  Olin 107</a:t>
            </a:r>
          </a:p>
          <a:p>
            <a:pPr algn="ctr"/>
            <a:endParaRPr lang="en-US" sz="3200" b="1" dirty="0"/>
          </a:p>
          <a:p>
            <a:pPr algn="ctr"/>
            <a:r>
              <a:rPr lang="en-US" sz="3200" b="1" dirty="0" smtClean="0"/>
              <a:t>Plan for Lecture 26:</a:t>
            </a:r>
            <a:endParaRPr lang="en-US" sz="3200" b="1" dirty="0">
              <a:solidFill>
                <a:schemeClr val="folHlink"/>
              </a:solidFill>
            </a:endParaRPr>
          </a:p>
          <a:p>
            <a:pPr marL="457200" lvl="2" algn="ctr">
              <a:spcBef>
                <a:spcPct val="50000"/>
              </a:spcBef>
            </a:pPr>
            <a:r>
              <a:rPr lang="en-US" sz="3200" b="1" dirty="0" smtClean="0">
                <a:solidFill>
                  <a:schemeClr val="folHlink"/>
                </a:solidFill>
              </a:rPr>
              <a:t>Start reading Chap. 14 – </a:t>
            </a:r>
          </a:p>
          <a:p>
            <a:pPr marL="457200" lvl="2" algn="ctr">
              <a:spcBef>
                <a:spcPct val="50000"/>
              </a:spcBef>
            </a:pPr>
            <a:r>
              <a:rPr lang="en-US" sz="3200" b="1" dirty="0" smtClean="0">
                <a:solidFill>
                  <a:schemeClr val="folHlink"/>
                </a:solidFill>
              </a:rPr>
              <a:t>Radiation by moving charges</a:t>
            </a:r>
          </a:p>
          <a:p>
            <a:pPr marL="457200" lvl="2" algn="ctr">
              <a:spcBef>
                <a:spcPct val="50000"/>
              </a:spcBef>
            </a:pPr>
            <a:r>
              <a:rPr lang="en-US" sz="3200" b="1" dirty="0" smtClean="0">
                <a:solidFill>
                  <a:schemeClr val="folHlink"/>
                </a:solidFill>
              </a:rPr>
              <a:t>-- spectral analysis</a:t>
            </a:r>
          </a:p>
        </p:txBody>
      </p:sp>
    </p:spTree>
    <p:extLst>
      <p:ext uri="{BB962C8B-B14F-4D97-AF65-F5344CB8AC3E}">
        <p14:creationId xmlns:p14="http://schemas.microsoft.com/office/powerpoint/2010/main" val="3799874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04/02/2014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26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10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73967"/>
            <a:ext cx="868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Spectral composition of electromagnetic radiation -- continued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61749951"/>
              </p:ext>
            </p:extLst>
          </p:nvPr>
        </p:nvGraphicFramePr>
        <p:xfrm>
          <a:off x="898525" y="990600"/>
          <a:ext cx="6794500" cy="1795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4" name="数式" r:id="rId3" imgW="3263760" imgH="863280" progId="Equation.3">
                  <p:embed/>
                </p:oleObj>
              </mc:Choice>
              <mc:Fallback>
                <p:oleObj name="数式" r:id="rId3" imgW="3263760" imgH="8632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8525" y="990600"/>
                        <a:ext cx="6794500" cy="1795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23729480"/>
              </p:ext>
            </p:extLst>
          </p:nvPr>
        </p:nvGraphicFramePr>
        <p:xfrm>
          <a:off x="438150" y="2913063"/>
          <a:ext cx="8267700" cy="2527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5" name="数式" r:id="rId5" imgW="3657600" imgH="1117440" progId="Equation.3">
                  <p:embed/>
                </p:oleObj>
              </mc:Choice>
              <mc:Fallback>
                <p:oleObj name="数式" r:id="rId5" imgW="3657600" imgH="11174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8150" y="2913063"/>
                        <a:ext cx="8267700" cy="2527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21406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04/02/2014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26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73967"/>
            <a:ext cx="868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Spectral composition of electromagnetic radiation -- continued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54927585"/>
              </p:ext>
            </p:extLst>
          </p:nvPr>
        </p:nvGraphicFramePr>
        <p:xfrm>
          <a:off x="236538" y="603250"/>
          <a:ext cx="7931150" cy="3854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23" name="Equation" r:id="rId3" imgW="3809880" imgH="1854000" progId="Equation.DSMT4">
                  <p:embed/>
                </p:oleObj>
              </mc:Choice>
              <mc:Fallback>
                <p:oleObj name="Equation" r:id="rId3" imgW="3809880" imgH="18540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538" y="603250"/>
                        <a:ext cx="7931150" cy="3854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72460145"/>
              </p:ext>
            </p:extLst>
          </p:nvPr>
        </p:nvGraphicFramePr>
        <p:xfrm>
          <a:off x="350838" y="4087812"/>
          <a:ext cx="8442325" cy="2312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24" name="Equation" r:id="rId5" imgW="3517560" imgH="965160" progId="Equation.DSMT4">
                  <p:embed/>
                </p:oleObj>
              </mc:Choice>
              <mc:Fallback>
                <p:oleObj name="Equation" r:id="rId5" imgW="3517560" imgH="96516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838" y="4087812"/>
                        <a:ext cx="8442325" cy="2312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01483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04/02/2014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26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12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228600"/>
            <a:ext cx="845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Example – radiation from a collinear acceleration burst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52844852"/>
              </p:ext>
            </p:extLst>
          </p:nvPr>
        </p:nvGraphicFramePr>
        <p:xfrm>
          <a:off x="473075" y="690265"/>
          <a:ext cx="8442325" cy="176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64" name="Equation" r:id="rId3" imgW="3517560" imgH="736560" progId="Equation.DSMT4">
                  <p:embed/>
                </p:oleObj>
              </mc:Choice>
              <mc:Fallback>
                <p:oleObj name="Equation" r:id="rId3" imgW="3517560" imgH="73656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3075" y="690265"/>
                        <a:ext cx="8442325" cy="1765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59098647"/>
              </p:ext>
            </p:extLst>
          </p:nvPr>
        </p:nvGraphicFramePr>
        <p:xfrm>
          <a:off x="489488" y="2362200"/>
          <a:ext cx="8153400" cy="4384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65" name="Equation" r:id="rId5" imgW="4101840" imgH="2209680" progId="Equation.DSMT4">
                  <p:embed/>
                </p:oleObj>
              </mc:Choice>
              <mc:Fallback>
                <p:oleObj name="Equation" r:id="rId5" imgW="4101840" imgH="220968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9488" y="2362200"/>
                        <a:ext cx="8153400" cy="4384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108043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04/02/2014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26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13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35553291"/>
              </p:ext>
            </p:extLst>
          </p:nvPr>
        </p:nvGraphicFramePr>
        <p:xfrm>
          <a:off x="609600" y="685800"/>
          <a:ext cx="6789737" cy="2520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0" name="Equation" r:id="rId3" imgW="3416040" imgH="1269720" progId="Equation.DSMT4">
                  <p:embed/>
                </p:oleObj>
              </mc:Choice>
              <mc:Fallback>
                <p:oleObj name="Equation" r:id="rId3" imgW="3416040" imgH="126972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685800"/>
                        <a:ext cx="6789737" cy="2520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28600" y="228600"/>
            <a:ext cx="731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Example:</a:t>
            </a:r>
            <a:endParaRPr lang="en-US" sz="2400" dirty="0" smtClean="0">
              <a:latin typeface="+mj-lt"/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1066800" y="4267200"/>
            <a:ext cx="3276600" cy="685800"/>
          </a:xfrm>
          <a:prstGeom prst="straightConnector1">
            <a:avLst/>
          </a:prstGeom>
          <a:ln w="635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ight Arrow 8"/>
          <p:cNvSpPr/>
          <p:nvPr/>
        </p:nvSpPr>
        <p:spPr>
          <a:xfrm rot="649350">
            <a:off x="2629535" y="4432532"/>
            <a:ext cx="424297" cy="346757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Arrow Connector 10"/>
          <p:cNvCxnSpPr/>
          <p:nvPr/>
        </p:nvCxnSpPr>
        <p:spPr>
          <a:xfrm flipV="1">
            <a:off x="2785708" y="3124200"/>
            <a:ext cx="5748692" cy="1441876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7162800" y="36576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latin typeface="+mj-lt"/>
              </a:rPr>
              <a:t>r</a:t>
            </a:r>
            <a:endParaRPr lang="en-US" sz="2400" b="1" i="1" dirty="0" smtClean="0">
              <a:latin typeface="+mj-lt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429000" y="4338935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>
                <a:latin typeface="Symbol" pitchFamily="18" charset="2"/>
              </a:rPr>
              <a:t>q</a:t>
            </a:r>
            <a:endParaRPr lang="en-US" sz="2400" b="1" i="1" dirty="0" smtClean="0">
              <a:latin typeface="Symbol" pitchFamily="18" charset="2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438400" y="4724400"/>
            <a:ext cx="6442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err="1" smtClean="0">
                <a:solidFill>
                  <a:srgbClr val="FF0000"/>
                </a:solidFill>
                <a:latin typeface="Symbol" pitchFamily="18" charset="2"/>
              </a:rPr>
              <a:t>D</a:t>
            </a:r>
            <a:r>
              <a:rPr lang="en-US" sz="2400" b="1" i="1" dirty="0" err="1" smtClean="0">
                <a:solidFill>
                  <a:srgbClr val="FF0000"/>
                </a:solidFill>
                <a:latin typeface="+mj-lt"/>
              </a:rPr>
              <a:t>v</a:t>
            </a:r>
            <a:endParaRPr lang="en-US" sz="2400" b="1" i="1" dirty="0" smtClean="0">
              <a:solidFill>
                <a:srgbClr val="FF00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3315362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04/02/2014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26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73967"/>
            <a:ext cx="868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Spectral composition of electromagnetic radiation -- continued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08507997"/>
              </p:ext>
            </p:extLst>
          </p:nvPr>
        </p:nvGraphicFramePr>
        <p:xfrm>
          <a:off x="152400" y="3505200"/>
          <a:ext cx="8839200" cy="28600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43" name="Equation" r:id="rId3" imgW="3682800" imgH="1193760" progId="Equation.DSMT4">
                  <p:embed/>
                </p:oleObj>
              </mc:Choice>
              <mc:Fallback>
                <p:oleObj name="Equation" r:id="rId3" imgW="3682800" imgH="11937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3505200"/>
                        <a:ext cx="8839200" cy="286003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78985652"/>
              </p:ext>
            </p:extLst>
          </p:nvPr>
        </p:nvGraphicFramePr>
        <p:xfrm>
          <a:off x="325438" y="1243013"/>
          <a:ext cx="4389437" cy="203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44" name="Equation" r:id="rId5" imgW="2108160" imgH="977760" progId="Equation.DSMT4">
                  <p:embed/>
                </p:oleObj>
              </mc:Choice>
              <mc:Fallback>
                <p:oleObj name="Equation" r:id="rId5" imgW="2108160" imgH="97776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5438" y="1243013"/>
                        <a:ext cx="4389437" cy="203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58791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04/02/2014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26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</a:t>
            </a:fld>
            <a:endParaRPr lang="en-US" dirty="0"/>
          </a:p>
        </p:txBody>
      </p:sp>
      <p:sp>
        <p:nvSpPr>
          <p:cNvPr id="5" name="Right Arrow 4"/>
          <p:cNvSpPr/>
          <p:nvPr/>
        </p:nvSpPr>
        <p:spPr>
          <a:xfrm>
            <a:off x="335280" y="3063240"/>
            <a:ext cx="457200" cy="381000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44" t="16186" r="40419" b="6614"/>
          <a:stretch/>
        </p:blipFill>
        <p:spPr bwMode="auto">
          <a:xfrm>
            <a:off x="762000" y="152400"/>
            <a:ext cx="8143714" cy="6323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66633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04/02/2014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26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</a:t>
            </a:fld>
            <a:endParaRPr lang="en-US" dirty="0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85" t="16966" r="38678" b="3933"/>
          <a:stretch/>
        </p:blipFill>
        <p:spPr bwMode="auto">
          <a:xfrm>
            <a:off x="1199181" y="0"/>
            <a:ext cx="7427563" cy="64795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795512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04/02/2014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26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73967"/>
            <a:ext cx="838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Radiation from a moving charged particle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1752600" y="1600200"/>
            <a:ext cx="76200" cy="36576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1752600" y="5257800"/>
            <a:ext cx="44958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>
            <a:off x="381000" y="5257800"/>
            <a:ext cx="1371600" cy="8382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Freeform 11"/>
          <p:cNvSpPr/>
          <p:nvPr/>
        </p:nvSpPr>
        <p:spPr>
          <a:xfrm>
            <a:off x="1767840" y="3063240"/>
            <a:ext cx="1341120" cy="2209800"/>
          </a:xfrm>
          <a:custGeom>
            <a:avLst/>
            <a:gdLst>
              <a:gd name="connsiteX0" fmla="*/ 0 w 1341120"/>
              <a:gd name="connsiteY0" fmla="*/ 2209800 h 2209800"/>
              <a:gd name="connsiteX1" fmla="*/ 76200 w 1341120"/>
              <a:gd name="connsiteY1" fmla="*/ 2179320 h 2209800"/>
              <a:gd name="connsiteX2" fmla="*/ 121920 w 1341120"/>
              <a:gd name="connsiteY2" fmla="*/ 2164080 h 2209800"/>
              <a:gd name="connsiteX3" fmla="*/ 167640 w 1341120"/>
              <a:gd name="connsiteY3" fmla="*/ 2133600 h 2209800"/>
              <a:gd name="connsiteX4" fmla="*/ 228600 w 1341120"/>
              <a:gd name="connsiteY4" fmla="*/ 2057400 h 2209800"/>
              <a:gd name="connsiteX5" fmla="*/ 259080 w 1341120"/>
              <a:gd name="connsiteY5" fmla="*/ 2011680 h 2209800"/>
              <a:gd name="connsiteX6" fmla="*/ 304800 w 1341120"/>
              <a:gd name="connsiteY6" fmla="*/ 1965960 h 2209800"/>
              <a:gd name="connsiteX7" fmla="*/ 350520 w 1341120"/>
              <a:gd name="connsiteY7" fmla="*/ 1905000 h 2209800"/>
              <a:gd name="connsiteX8" fmla="*/ 365760 w 1341120"/>
              <a:gd name="connsiteY8" fmla="*/ 1859280 h 2209800"/>
              <a:gd name="connsiteX9" fmla="*/ 426720 w 1341120"/>
              <a:gd name="connsiteY9" fmla="*/ 1737360 h 2209800"/>
              <a:gd name="connsiteX10" fmla="*/ 457200 w 1341120"/>
              <a:gd name="connsiteY10" fmla="*/ 1645920 h 2209800"/>
              <a:gd name="connsiteX11" fmla="*/ 472440 w 1341120"/>
              <a:gd name="connsiteY11" fmla="*/ 1600200 h 2209800"/>
              <a:gd name="connsiteX12" fmla="*/ 487680 w 1341120"/>
              <a:gd name="connsiteY12" fmla="*/ 1508760 h 2209800"/>
              <a:gd name="connsiteX13" fmla="*/ 502920 w 1341120"/>
              <a:gd name="connsiteY13" fmla="*/ 1432560 h 2209800"/>
              <a:gd name="connsiteX14" fmla="*/ 533400 w 1341120"/>
              <a:gd name="connsiteY14" fmla="*/ 1219200 h 2209800"/>
              <a:gd name="connsiteX15" fmla="*/ 502920 w 1341120"/>
              <a:gd name="connsiteY15" fmla="*/ 960120 h 2209800"/>
              <a:gd name="connsiteX16" fmla="*/ 487680 w 1341120"/>
              <a:gd name="connsiteY16" fmla="*/ 899160 h 2209800"/>
              <a:gd name="connsiteX17" fmla="*/ 457200 w 1341120"/>
              <a:gd name="connsiteY17" fmla="*/ 853440 h 2209800"/>
              <a:gd name="connsiteX18" fmla="*/ 441960 w 1341120"/>
              <a:gd name="connsiteY18" fmla="*/ 792480 h 2209800"/>
              <a:gd name="connsiteX19" fmla="*/ 411480 w 1341120"/>
              <a:gd name="connsiteY19" fmla="*/ 746760 h 2209800"/>
              <a:gd name="connsiteX20" fmla="*/ 381000 w 1341120"/>
              <a:gd name="connsiteY20" fmla="*/ 685800 h 2209800"/>
              <a:gd name="connsiteX21" fmla="*/ 320040 w 1341120"/>
              <a:gd name="connsiteY21" fmla="*/ 548640 h 2209800"/>
              <a:gd name="connsiteX22" fmla="*/ 304800 w 1341120"/>
              <a:gd name="connsiteY22" fmla="*/ 487680 h 2209800"/>
              <a:gd name="connsiteX23" fmla="*/ 289560 w 1341120"/>
              <a:gd name="connsiteY23" fmla="*/ 441960 h 2209800"/>
              <a:gd name="connsiteX24" fmla="*/ 335280 w 1341120"/>
              <a:gd name="connsiteY24" fmla="*/ 228600 h 2209800"/>
              <a:gd name="connsiteX25" fmla="*/ 365760 w 1341120"/>
              <a:gd name="connsiteY25" fmla="*/ 167640 h 2209800"/>
              <a:gd name="connsiteX26" fmla="*/ 411480 w 1341120"/>
              <a:gd name="connsiteY26" fmla="*/ 106680 h 2209800"/>
              <a:gd name="connsiteX27" fmla="*/ 441960 w 1341120"/>
              <a:gd name="connsiteY27" fmla="*/ 60960 h 2209800"/>
              <a:gd name="connsiteX28" fmla="*/ 533400 w 1341120"/>
              <a:gd name="connsiteY28" fmla="*/ 76200 h 2209800"/>
              <a:gd name="connsiteX29" fmla="*/ 655320 w 1341120"/>
              <a:gd name="connsiteY29" fmla="*/ 106680 h 2209800"/>
              <a:gd name="connsiteX30" fmla="*/ 731520 w 1341120"/>
              <a:gd name="connsiteY30" fmla="*/ 152400 h 2209800"/>
              <a:gd name="connsiteX31" fmla="*/ 838200 w 1341120"/>
              <a:gd name="connsiteY31" fmla="*/ 182880 h 2209800"/>
              <a:gd name="connsiteX32" fmla="*/ 883920 w 1341120"/>
              <a:gd name="connsiteY32" fmla="*/ 213360 h 2209800"/>
              <a:gd name="connsiteX33" fmla="*/ 975360 w 1341120"/>
              <a:gd name="connsiteY33" fmla="*/ 243840 h 2209800"/>
              <a:gd name="connsiteX34" fmla="*/ 1097280 w 1341120"/>
              <a:gd name="connsiteY34" fmla="*/ 228600 h 2209800"/>
              <a:gd name="connsiteX35" fmla="*/ 1143000 w 1341120"/>
              <a:gd name="connsiteY35" fmla="*/ 213360 h 2209800"/>
              <a:gd name="connsiteX36" fmla="*/ 1188720 w 1341120"/>
              <a:gd name="connsiteY36" fmla="*/ 152400 h 2209800"/>
              <a:gd name="connsiteX37" fmla="*/ 1234440 w 1341120"/>
              <a:gd name="connsiteY37" fmla="*/ 121920 h 2209800"/>
              <a:gd name="connsiteX38" fmla="*/ 1280160 w 1341120"/>
              <a:gd name="connsiteY38" fmla="*/ 76200 h 2209800"/>
              <a:gd name="connsiteX39" fmla="*/ 1295400 w 1341120"/>
              <a:gd name="connsiteY39" fmla="*/ 30480 h 2209800"/>
              <a:gd name="connsiteX40" fmla="*/ 1341120 w 1341120"/>
              <a:gd name="connsiteY40" fmla="*/ 0 h 2209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1341120" h="2209800">
                <a:moveTo>
                  <a:pt x="0" y="2209800"/>
                </a:moveTo>
                <a:cubicBezTo>
                  <a:pt x="25400" y="2199640"/>
                  <a:pt x="50585" y="2188926"/>
                  <a:pt x="76200" y="2179320"/>
                </a:cubicBezTo>
                <a:cubicBezTo>
                  <a:pt x="91242" y="2173679"/>
                  <a:pt x="107552" y="2171264"/>
                  <a:pt x="121920" y="2164080"/>
                </a:cubicBezTo>
                <a:cubicBezTo>
                  <a:pt x="138303" y="2155889"/>
                  <a:pt x="152400" y="2143760"/>
                  <a:pt x="167640" y="2133600"/>
                </a:cubicBezTo>
                <a:cubicBezTo>
                  <a:pt x="197309" y="2044593"/>
                  <a:pt x="159666" y="2126334"/>
                  <a:pt x="228600" y="2057400"/>
                </a:cubicBezTo>
                <a:cubicBezTo>
                  <a:pt x="241552" y="2044448"/>
                  <a:pt x="247354" y="2025751"/>
                  <a:pt x="259080" y="2011680"/>
                </a:cubicBezTo>
                <a:cubicBezTo>
                  <a:pt x="272878" y="1995123"/>
                  <a:pt x="290774" y="1982324"/>
                  <a:pt x="304800" y="1965960"/>
                </a:cubicBezTo>
                <a:cubicBezTo>
                  <a:pt x="321330" y="1946675"/>
                  <a:pt x="335280" y="1925320"/>
                  <a:pt x="350520" y="1905000"/>
                </a:cubicBezTo>
                <a:cubicBezTo>
                  <a:pt x="355600" y="1889760"/>
                  <a:pt x="359113" y="1873904"/>
                  <a:pt x="365760" y="1859280"/>
                </a:cubicBezTo>
                <a:cubicBezTo>
                  <a:pt x="384562" y="1817916"/>
                  <a:pt x="412352" y="1780465"/>
                  <a:pt x="426720" y="1737360"/>
                </a:cubicBezTo>
                <a:lnTo>
                  <a:pt x="457200" y="1645920"/>
                </a:lnTo>
                <a:cubicBezTo>
                  <a:pt x="462280" y="1630680"/>
                  <a:pt x="469799" y="1616046"/>
                  <a:pt x="472440" y="1600200"/>
                </a:cubicBezTo>
                <a:cubicBezTo>
                  <a:pt x="477520" y="1569720"/>
                  <a:pt x="482152" y="1539162"/>
                  <a:pt x="487680" y="1508760"/>
                </a:cubicBezTo>
                <a:cubicBezTo>
                  <a:pt x="492314" y="1483275"/>
                  <a:pt x="499257" y="1458203"/>
                  <a:pt x="502920" y="1432560"/>
                </a:cubicBezTo>
                <a:cubicBezTo>
                  <a:pt x="539121" y="1179153"/>
                  <a:pt x="498946" y="1391469"/>
                  <a:pt x="533400" y="1219200"/>
                </a:cubicBezTo>
                <a:cubicBezTo>
                  <a:pt x="509029" y="878004"/>
                  <a:pt x="542507" y="1098674"/>
                  <a:pt x="502920" y="960120"/>
                </a:cubicBezTo>
                <a:cubicBezTo>
                  <a:pt x="497166" y="939981"/>
                  <a:pt x="495931" y="918412"/>
                  <a:pt x="487680" y="899160"/>
                </a:cubicBezTo>
                <a:cubicBezTo>
                  <a:pt x="480465" y="882325"/>
                  <a:pt x="467360" y="868680"/>
                  <a:pt x="457200" y="853440"/>
                </a:cubicBezTo>
                <a:cubicBezTo>
                  <a:pt x="452120" y="833120"/>
                  <a:pt x="450211" y="811732"/>
                  <a:pt x="441960" y="792480"/>
                </a:cubicBezTo>
                <a:cubicBezTo>
                  <a:pt x="434745" y="775645"/>
                  <a:pt x="420567" y="762663"/>
                  <a:pt x="411480" y="746760"/>
                </a:cubicBezTo>
                <a:cubicBezTo>
                  <a:pt x="400208" y="727035"/>
                  <a:pt x="388977" y="707072"/>
                  <a:pt x="381000" y="685800"/>
                </a:cubicBezTo>
                <a:cubicBezTo>
                  <a:pt x="328677" y="546272"/>
                  <a:pt x="418820" y="713273"/>
                  <a:pt x="320040" y="548640"/>
                </a:cubicBezTo>
                <a:cubicBezTo>
                  <a:pt x="314960" y="528320"/>
                  <a:pt x="310554" y="507819"/>
                  <a:pt x="304800" y="487680"/>
                </a:cubicBezTo>
                <a:cubicBezTo>
                  <a:pt x="300387" y="472234"/>
                  <a:pt x="289560" y="458024"/>
                  <a:pt x="289560" y="441960"/>
                </a:cubicBezTo>
                <a:cubicBezTo>
                  <a:pt x="289560" y="381974"/>
                  <a:pt x="306930" y="285300"/>
                  <a:pt x="335280" y="228600"/>
                </a:cubicBezTo>
                <a:cubicBezTo>
                  <a:pt x="345440" y="208280"/>
                  <a:pt x="353719" y="186905"/>
                  <a:pt x="365760" y="167640"/>
                </a:cubicBezTo>
                <a:cubicBezTo>
                  <a:pt x="379222" y="146101"/>
                  <a:pt x="396717" y="127349"/>
                  <a:pt x="411480" y="106680"/>
                </a:cubicBezTo>
                <a:cubicBezTo>
                  <a:pt x="422126" y="91775"/>
                  <a:pt x="431800" y="76200"/>
                  <a:pt x="441960" y="60960"/>
                </a:cubicBezTo>
                <a:cubicBezTo>
                  <a:pt x="472440" y="66040"/>
                  <a:pt x="503185" y="69725"/>
                  <a:pt x="533400" y="76200"/>
                </a:cubicBezTo>
                <a:cubicBezTo>
                  <a:pt x="574361" y="84977"/>
                  <a:pt x="655320" y="106680"/>
                  <a:pt x="655320" y="106680"/>
                </a:cubicBezTo>
                <a:cubicBezTo>
                  <a:pt x="680720" y="121920"/>
                  <a:pt x="704452" y="140370"/>
                  <a:pt x="731520" y="152400"/>
                </a:cubicBezTo>
                <a:cubicBezTo>
                  <a:pt x="819413" y="191463"/>
                  <a:pt x="763906" y="145733"/>
                  <a:pt x="838200" y="182880"/>
                </a:cubicBezTo>
                <a:cubicBezTo>
                  <a:pt x="854583" y="191071"/>
                  <a:pt x="867182" y="205921"/>
                  <a:pt x="883920" y="213360"/>
                </a:cubicBezTo>
                <a:cubicBezTo>
                  <a:pt x="913280" y="226409"/>
                  <a:pt x="975360" y="243840"/>
                  <a:pt x="975360" y="243840"/>
                </a:cubicBezTo>
                <a:cubicBezTo>
                  <a:pt x="1016000" y="238760"/>
                  <a:pt x="1056984" y="235926"/>
                  <a:pt x="1097280" y="228600"/>
                </a:cubicBezTo>
                <a:cubicBezTo>
                  <a:pt x="1113085" y="225726"/>
                  <a:pt x="1130659" y="223644"/>
                  <a:pt x="1143000" y="213360"/>
                </a:cubicBezTo>
                <a:cubicBezTo>
                  <a:pt x="1162513" y="197099"/>
                  <a:pt x="1170759" y="170361"/>
                  <a:pt x="1188720" y="152400"/>
                </a:cubicBezTo>
                <a:cubicBezTo>
                  <a:pt x="1201672" y="139448"/>
                  <a:pt x="1220369" y="133646"/>
                  <a:pt x="1234440" y="121920"/>
                </a:cubicBezTo>
                <a:cubicBezTo>
                  <a:pt x="1250997" y="108122"/>
                  <a:pt x="1264920" y="91440"/>
                  <a:pt x="1280160" y="76200"/>
                </a:cubicBezTo>
                <a:cubicBezTo>
                  <a:pt x="1285240" y="60960"/>
                  <a:pt x="1285365" y="43024"/>
                  <a:pt x="1295400" y="30480"/>
                </a:cubicBezTo>
                <a:cubicBezTo>
                  <a:pt x="1306842" y="16177"/>
                  <a:pt x="1341120" y="0"/>
                  <a:pt x="1341120" y="0"/>
                </a:cubicBezTo>
              </a:path>
            </a:pathLst>
          </a:cu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609600" y="6096000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+mj-lt"/>
              </a:rPr>
              <a:t>x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867400" y="5334000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+mj-lt"/>
              </a:rPr>
              <a:t>y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905000" y="1371600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+mj-lt"/>
              </a:rPr>
              <a:t>z</a:t>
            </a:r>
          </a:p>
        </p:txBody>
      </p:sp>
      <p:sp>
        <p:nvSpPr>
          <p:cNvPr id="16" name="Oval 15"/>
          <p:cNvSpPr/>
          <p:nvPr/>
        </p:nvSpPr>
        <p:spPr>
          <a:xfrm>
            <a:off x="2971800" y="2971800"/>
            <a:ext cx="228600" cy="2286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3032760" y="3086100"/>
            <a:ext cx="13106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solidFill>
                  <a:srgbClr val="FF0000"/>
                </a:solidFill>
                <a:latin typeface="+mj-lt"/>
              </a:rPr>
              <a:t>R</a:t>
            </a:r>
            <a:r>
              <a:rPr lang="en-US" sz="2400" b="1" baseline="-25000" dirty="0" err="1" smtClean="0">
                <a:solidFill>
                  <a:srgbClr val="FF0000"/>
                </a:solidFill>
                <a:latin typeface="+mj-lt"/>
              </a:rPr>
              <a:t>q</a:t>
            </a:r>
            <a:r>
              <a:rPr lang="en-US" sz="2400" b="1" dirty="0" smtClean="0">
                <a:solidFill>
                  <a:srgbClr val="FF0000"/>
                </a:solidFill>
                <a:latin typeface="+mj-lt"/>
              </a:rPr>
              <a:t>(</a:t>
            </a:r>
            <a:r>
              <a:rPr lang="en-US" sz="2400" i="1" dirty="0" smtClean="0">
                <a:solidFill>
                  <a:srgbClr val="FF0000"/>
                </a:solidFill>
                <a:latin typeface="+mj-lt"/>
              </a:rPr>
              <a:t>t</a:t>
            </a:r>
            <a:r>
              <a:rPr lang="en-US" sz="2400" b="1" dirty="0" smtClean="0">
                <a:solidFill>
                  <a:srgbClr val="FF0000"/>
                </a:solidFill>
                <a:latin typeface="+mj-lt"/>
              </a:rPr>
              <a:t>)</a:t>
            </a:r>
          </a:p>
        </p:txBody>
      </p:sp>
      <p:cxnSp>
        <p:nvCxnSpPr>
          <p:cNvPr id="19" name="Straight Arrow Connector 18"/>
          <p:cNvCxnSpPr>
            <a:stCxn id="12" idx="0"/>
          </p:cNvCxnSpPr>
          <p:nvPr/>
        </p:nvCxnSpPr>
        <p:spPr>
          <a:xfrm flipV="1">
            <a:off x="1767840" y="2667000"/>
            <a:ext cx="6537960" cy="2606040"/>
          </a:xfrm>
          <a:prstGeom prst="straightConnector1">
            <a:avLst/>
          </a:prstGeom>
          <a:ln w="25400">
            <a:solidFill>
              <a:srgbClr val="DA32AA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8077200" y="2743200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DA32AA"/>
                </a:solidFill>
                <a:latin typeface="+mj-lt"/>
              </a:rPr>
              <a:t>r</a:t>
            </a:r>
          </a:p>
        </p:txBody>
      </p:sp>
      <p:cxnSp>
        <p:nvCxnSpPr>
          <p:cNvPr id="22" name="Straight Arrow Connector 21"/>
          <p:cNvCxnSpPr/>
          <p:nvPr/>
        </p:nvCxnSpPr>
        <p:spPr>
          <a:xfrm flipV="1">
            <a:off x="3086100" y="2667000"/>
            <a:ext cx="5219700" cy="4191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4709160" y="2438400"/>
            <a:ext cx="13106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latin typeface="+mj-lt"/>
              </a:rPr>
              <a:t>r-</a:t>
            </a:r>
            <a:r>
              <a:rPr lang="en-US" sz="2400" b="1" dirty="0" err="1" smtClean="0">
                <a:latin typeface="+mj-lt"/>
              </a:rPr>
              <a:t>R</a:t>
            </a:r>
            <a:r>
              <a:rPr lang="en-US" sz="2400" b="1" baseline="-25000" dirty="0" err="1" smtClean="0">
                <a:latin typeface="+mj-lt"/>
              </a:rPr>
              <a:t>q</a:t>
            </a:r>
            <a:r>
              <a:rPr lang="en-US" sz="2400" b="1" dirty="0" smtClean="0">
                <a:latin typeface="+mj-lt"/>
              </a:rPr>
              <a:t>(</a:t>
            </a:r>
            <a:r>
              <a:rPr lang="en-US" sz="2400" i="1" dirty="0" smtClean="0">
                <a:latin typeface="+mj-lt"/>
              </a:rPr>
              <a:t>t</a:t>
            </a:r>
            <a:r>
              <a:rPr lang="en-US" sz="2400" b="1" dirty="0" smtClean="0">
                <a:latin typeface="+mj-lt"/>
              </a:rPr>
              <a:t>)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2895600" y="2586335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latin typeface="+mj-lt"/>
              </a:rPr>
              <a:t>q</a:t>
            </a:r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06047025"/>
              </p:ext>
            </p:extLst>
          </p:nvPr>
        </p:nvGraphicFramePr>
        <p:xfrm>
          <a:off x="5886450" y="304800"/>
          <a:ext cx="3071813" cy="2095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1" name="数式" r:id="rId3" imgW="1358640" imgH="927000" progId="Equation.3">
                  <p:embed/>
                </p:oleObj>
              </mc:Choice>
              <mc:Fallback>
                <p:oleObj name="数式" r:id="rId3" imgW="1358640" imgH="9270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886450" y="304800"/>
                        <a:ext cx="3071813" cy="2095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15845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04/02/2014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26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304800"/>
            <a:ext cx="8382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Spectral composition of electromagnetic radiation</a:t>
            </a:r>
          </a:p>
          <a:p>
            <a:r>
              <a:rPr lang="en-US" sz="2400" dirty="0">
                <a:latin typeface="+mj-lt"/>
              </a:rPr>
              <a:t> </a:t>
            </a:r>
            <a:r>
              <a:rPr lang="en-US" sz="2400" dirty="0" smtClean="0">
                <a:latin typeface="+mj-lt"/>
              </a:rPr>
              <a:t>    Previously we determined the power distribution from</a:t>
            </a:r>
          </a:p>
          <a:p>
            <a:r>
              <a:rPr lang="en-US" sz="2400" dirty="0">
                <a:latin typeface="+mj-lt"/>
              </a:rPr>
              <a:t> </a:t>
            </a:r>
            <a:r>
              <a:rPr lang="en-US" sz="2400" dirty="0" smtClean="0">
                <a:latin typeface="+mj-lt"/>
              </a:rPr>
              <a:t>    a charged particle: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19623242"/>
              </p:ext>
            </p:extLst>
          </p:nvPr>
        </p:nvGraphicFramePr>
        <p:xfrm>
          <a:off x="1131888" y="1193800"/>
          <a:ext cx="6945312" cy="535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8" name="数式" r:id="rId3" imgW="3073320" imgH="2374560" progId="Equation.3">
                  <p:embed/>
                </p:oleObj>
              </mc:Choice>
              <mc:Fallback>
                <p:oleObj name="数式" r:id="rId3" imgW="3073320" imgH="23745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31888" y="1193800"/>
                        <a:ext cx="6945312" cy="5359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59999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04/02/2014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26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304800"/>
            <a:ext cx="868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Spectral composition of electromagnetic radiation --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5223813"/>
              </p:ext>
            </p:extLst>
          </p:nvPr>
        </p:nvGraphicFramePr>
        <p:xfrm>
          <a:off x="525462" y="990600"/>
          <a:ext cx="8093075" cy="3152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2" name="数式" r:id="rId3" imgW="3581280" imgH="1396800" progId="Equation.3">
                  <p:embed/>
                </p:oleObj>
              </mc:Choice>
              <mc:Fallback>
                <p:oleObj name="数式" r:id="rId3" imgW="3581280" imgH="1396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462" y="990600"/>
                        <a:ext cx="8093075" cy="3152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50520" y="4186535"/>
            <a:ext cx="8305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Parseval’s</a:t>
            </a:r>
            <a:r>
              <a:rPr lang="en-US" sz="2400" dirty="0" smtClean="0"/>
              <a:t> theorem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  </a:t>
            </a:r>
            <a:r>
              <a:rPr lang="en-US" sz="2400" b="1" dirty="0"/>
              <a:t>Marc-Antoine </a:t>
            </a:r>
            <a:r>
              <a:rPr lang="en-US" sz="2400" b="1" dirty="0" err="1"/>
              <a:t>Parseval</a:t>
            </a:r>
            <a:r>
              <a:rPr lang="en-US" sz="2400" b="1" dirty="0"/>
              <a:t> des </a:t>
            </a:r>
            <a:r>
              <a:rPr lang="en-US" sz="2400" b="1" dirty="0" err="1" smtClean="0"/>
              <a:t>Chênes</a:t>
            </a:r>
            <a:r>
              <a:rPr lang="en-US" sz="2400" b="1" dirty="0" smtClean="0"/>
              <a:t> 1755-1836</a:t>
            </a:r>
          </a:p>
          <a:p>
            <a:r>
              <a:rPr lang="en-US" sz="2400" b="1" dirty="0"/>
              <a:t>         </a:t>
            </a:r>
            <a:r>
              <a:rPr lang="en-US" b="1" dirty="0">
                <a:hlinkClick r:id="rId5"/>
              </a:rPr>
              <a:t>http://www-history.mcs.st-andrews.ac.uk/Biographies/Parseval.html</a:t>
            </a:r>
            <a:endParaRPr lang="en-US" b="1" dirty="0"/>
          </a:p>
          <a:p>
            <a:endParaRPr lang="en-US" sz="2400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349752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33400" y="4724400"/>
            <a:ext cx="2514600" cy="1143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04/02/2014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26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7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304800"/>
            <a:ext cx="868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Spectral composition of electromagnetic radiation --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55599447"/>
              </p:ext>
            </p:extLst>
          </p:nvPr>
        </p:nvGraphicFramePr>
        <p:xfrm>
          <a:off x="491490" y="1600200"/>
          <a:ext cx="8439150" cy="4187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6" name="数式" r:id="rId3" imgW="3733560" imgH="1854000" progId="Equation.3">
                  <p:embed/>
                </p:oleObj>
              </mc:Choice>
              <mc:Fallback>
                <p:oleObj name="数式" r:id="rId3" imgW="3733560" imgH="1854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1490" y="1600200"/>
                        <a:ext cx="8439150" cy="4187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54186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04/02/2014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26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8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73967"/>
            <a:ext cx="868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Spectral composition of electromagnetic radiation --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47759944"/>
              </p:ext>
            </p:extLst>
          </p:nvPr>
        </p:nvGraphicFramePr>
        <p:xfrm>
          <a:off x="533400" y="535632"/>
          <a:ext cx="6324600" cy="16781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6" name="数式" r:id="rId3" imgW="3251160" imgH="863280" progId="Equation.3">
                  <p:embed/>
                </p:oleObj>
              </mc:Choice>
              <mc:Fallback>
                <p:oleObj name="数式" r:id="rId3" imgW="3251160" imgH="8632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535632"/>
                        <a:ext cx="6324600" cy="167817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55841061"/>
              </p:ext>
            </p:extLst>
          </p:nvPr>
        </p:nvGraphicFramePr>
        <p:xfrm>
          <a:off x="990600" y="2286000"/>
          <a:ext cx="6618639" cy="320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7" name="数式" r:id="rId5" imgW="2781000" imgH="1346040" progId="Equation.3">
                  <p:embed/>
                </p:oleObj>
              </mc:Choice>
              <mc:Fallback>
                <p:oleObj name="数式" r:id="rId5" imgW="2781000" imgH="1346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2286000"/>
                        <a:ext cx="6618639" cy="3200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29100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04/02/2014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26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9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73967"/>
            <a:ext cx="868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Spectral composition of electromagnetic radiation -- continued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27826160"/>
              </p:ext>
            </p:extLst>
          </p:nvPr>
        </p:nvGraphicFramePr>
        <p:xfrm>
          <a:off x="822325" y="838200"/>
          <a:ext cx="7346950" cy="5545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4" name="数式" r:id="rId3" imgW="3530520" imgH="2666880" progId="Equation.3">
                  <p:embed/>
                </p:oleObj>
              </mc:Choice>
              <mc:Fallback>
                <p:oleObj name="数式" r:id="rId3" imgW="3530520" imgH="26668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2325" y="838200"/>
                        <a:ext cx="7346950" cy="5545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26546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54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 smtClean="0">
            <a:latin typeface="+mj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21529</TotalTime>
  <Words>260</Words>
  <Application>Microsoft Office PowerPoint</Application>
  <PresentationFormat>On-screen Show (4:3)</PresentationFormat>
  <Paragraphs>76</Paragraphs>
  <Slides>14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Office Theme</vt:lpstr>
      <vt:lpstr>数式</vt:lpstr>
      <vt:lpstr>Equation</vt:lpstr>
      <vt:lpstr>MathType 6.0 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WFU2011</dc:creator>
  <cp:lastModifiedBy>Natalie</cp:lastModifiedBy>
  <cp:revision>1172</cp:revision>
  <cp:lastPrinted>2013-04-01T14:28:04Z</cp:lastPrinted>
  <dcterms:created xsi:type="dcterms:W3CDTF">2012-01-10T18:32:24Z</dcterms:created>
  <dcterms:modified xsi:type="dcterms:W3CDTF">2014-04-02T13:39:45Z</dcterms:modified>
</cp:coreProperties>
</file>