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354" r:id="rId3"/>
    <p:sldId id="366" r:id="rId4"/>
    <p:sldId id="374" r:id="rId5"/>
    <p:sldId id="375" r:id="rId6"/>
    <p:sldId id="376" r:id="rId7"/>
    <p:sldId id="377" r:id="rId8"/>
    <p:sldId id="378" r:id="rId9"/>
    <p:sldId id="379" r:id="rId10"/>
    <p:sldId id="381" r:id="rId11"/>
    <p:sldId id="382" r:id="rId12"/>
    <p:sldId id="380" r:id="rId13"/>
    <p:sldId id="383" r:id="rId14"/>
    <p:sldId id="384" r:id="rId15"/>
    <p:sldId id="385" r:id="rId16"/>
    <p:sldId id="386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7" Type="http://schemas.openxmlformats.org/officeDocument/2006/relationships/image" Target="../media/image26.png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hyperlink" Target="http://www.als.lbl.gov/als/synchrotron_sources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.wisc.ed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nl.gov/ps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839200" cy="57554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</a:t>
            </a:r>
            <a:r>
              <a:rPr lang="en-US" sz="3200" b="1" dirty="0" smtClean="0"/>
              <a:t>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27: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Chap. 14 – Synchrotron radiation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Radiation from electron synchrotron devices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Radiation from astronomical objects in circular orbits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065263"/>
              </p:ext>
            </p:extLst>
          </p:nvPr>
        </p:nvGraphicFramePr>
        <p:xfrm>
          <a:off x="3070225" y="619125"/>
          <a:ext cx="5680075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8" name="Equation" r:id="rId3" imgW="2577960" imgH="774360" progId="Equation.DSMT4">
                  <p:embed/>
                </p:oleObj>
              </mc:Choice>
              <mc:Fallback>
                <p:oleObj name="Equation" r:id="rId3" imgW="2577960" imgH="77436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619125"/>
                        <a:ext cx="5680075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152400" y="76200"/>
            <a:ext cx="3337516" cy="3011860"/>
            <a:chOff x="381000" y="304800"/>
            <a:chExt cx="3337516" cy="3011860"/>
          </a:xfrm>
        </p:grpSpPr>
        <p:grpSp>
          <p:nvGrpSpPr>
            <p:cNvPr id="5" name="Group 4"/>
            <p:cNvGrpSpPr/>
            <p:nvPr/>
          </p:nvGrpSpPr>
          <p:grpSpPr>
            <a:xfrm>
              <a:off x="381000" y="304800"/>
              <a:ext cx="3337516" cy="3011860"/>
              <a:chOff x="685800" y="688031"/>
              <a:chExt cx="3337516" cy="301186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048000" y="21358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685800" y="688031"/>
                <a:ext cx="2362200" cy="2819401"/>
                <a:chOff x="685800" y="688031"/>
                <a:chExt cx="2362200" cy="2819401"/>
              </a:xfrm>
            </p:grpSpPr>
            <p:cxnSp>
              <p:nvCxnSpPr>
                <p:cNvPr id="9" name="Straight Arrow Connector 8"/>
                <p:cNvCxnSpPr/>
                <p:nvPr/>
              </p:nvCxnSpPr>
              <p:spPr>
                <a:xfrm flipV="1">
                  <a:off x="1562100" y="2419350"/>
                  <a:ext cx="1485900" cy="1905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/>
                <p:cNvCxnSpPr/>
                <p:nvPr/>
              </p:nvCxnSpPr>
              <p:spPr>
                <a:xfrm flipV="1">
                  <a:off x="1562100" y="766465"/>
                  <a:ext cx="0" cy="16719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 flipH="1">
                  <a:off x="685800" y="2438400"/>
                  <a:ext cx="876300" cy="838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Right Arrow 11"/>
                <p:cNvSpPr/>
                <p:nvPr/>
              </p:nvSpPr>
              <p:spPr>
                <a:xfrm rot="18605538" flipH="1">
                  <a:off x="1054422" y="2529840"/>
                  <a:ext cx="575310" cy="190500"/>
                </a:xfrm>
                <a:prstGeom prst="rightArrow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ight Arrow 12"/>
                <p:cNvSpPr/>
                <p:nvPr/>
              </p:nvSpPr>
              <p:spPr>
                <a:xfrm>
                  <a:off x="1558290" y="2286000"/>
                  <a:ext cx="361950" cy="266700"/>
                </a:xfrm>
                <a:prstGeom prst="rightArrow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600200" y="688031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</a:rPr>
                    <a:t>z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895350" y="3045767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</a:rPr>
                    <a:t>x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752600" y="197673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FF0000"/>
                      </a:solidFill>
                      <a:latin typeface="Symbol" pitchFamily="18" charset="2"/>
                    </a:rPr>
                    <a:t>b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914400" y="243393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0070C0"/>
                      </a:solidFill>
                      <a:latin typeface="Symbol" pitchFamily="18" charset="2"/>
                    </a:rPr>
                    <a:t>b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1813560" y="1676400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FF0000"/>
                      </a:solidFill>
                      <a:latin typeface="Symbol" pitchFamily="18" charset="2"/>
                    </a:rPr>
                    <a:t>.</a:t>
                  </a:r>
                  <a:endParaRPr lang="en-US" sz="2400" b="1" dirty="0">
                    <a:solidFill>
                      <a:srgbClr val="FF0000"/>
                    </a:solidFill>
                    <a:latin typeface="Symbol" pitchFamily="18" charset="2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3" idx="1"/>
                </p:cNvCxnSpPr>
                <p:nvPr/>
              </p:nvCxnSpPr>
              <p:spPr>
                <a:xfrm flipH="1" flipV="1">
                  <a:off x="895350" y="1602432"/>
                  <a:ext cx="662940" cy="81691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986790" y="1293167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</a:rPr>
                    <a:t>r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986790" y="2055167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latin typeface="Symbol" pitchFamily="18" charset="2"/>
                    </a:rPr>
                    <a:t>q</a:t>
                  </a:r>
                  <a:endParaRPr lang="en-US" sz="2400" b="1" dirty="0" smtClean="0">
                    <a:latin typeface="Symbol" pitchFamily="18" charset="2"/>
                  </a:endParaRPr>
                </a:p>
              </p:txBody>
            </p:sp>
          </p:grpSp>
          <p:sp>
            <p:nvSpPr>
              <p:cNvPr id="8" name="Arc 7"/>
              <p:cNvSpPr/>
              <p:nvPr/>
            </p:nvSpPr>
            <p:spPr>
              <a:xfrm rot="14266887">
                <a:off x="1616197" y="1292773"/>
                <a:ext cx="2305963" cy="2508274"/>
              </a:xfrm>
              <a:prstGeom prst="arc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Right Arrow 39"/>
            <p:cNvSpPr/>
            <p:nvPr/>
          </p:nvSpPr>
          <p:spPr>
            <a:xfrm>
              <a:off x="1257300" y="1913930"/>
              <a:ext cx="1047750" cy="295870"/>
            </a:xfrm>
            <a:prstGeom prst="rightArrow">
              <a:avLst/>
            </a:prstGeom>
            <a:solidFill>
              <a:srgbClr val="FFC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Arrow 40"/>
            <p:cNvSpPr/>
            <p:nvPr/>
          </p:nvSpPr>
          <p:spPr>
            <a:xfrm rot="17700326">
              <a:off x="939797" y="1416065"/>
              <a:ext cx="1047750" cy="295870"/>
            </a:xfrm>
            <a:prstGeom prst="rightArrow">
              <a:avLst/>
            </a:prstGeom>
            <a:solidFill>
              <a:srgbClr val="FFC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79635"/>
                </p:ext>
              </p:extLst>
            </p:nvPr>
          </p:nvGraphicFramePr>
          <p:xfrm>
            <a:off x="2209800" y="1562100"/>
            <a:ext cx="307975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9" name="Equation" r:id="rId5" imgW="139680" imgH="241200" progId="Equation.DSMT4">
                    <p:embed/>
                  </p:oleObj>
                </mc:Choice>
                <mc:Fallback>
                  <p:oleObj name="Equation" r:id="rId5" imgW="139680" imgH="2412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1562100"/>
                          <a:ext cx="307975" cy="495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3251450"/>
                </p:ext>
              </p:extLst>
            </p:nvPr>
          </p:nvGraphicFramePr>
          <p:xfrm>
            <a:off x="1589088" y="674688"/>
            <a:ext cx="392112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0" name="Equation" r:id="rId7" imgW="177480" imgH="228600" progId="Equation.DSMT4">
                    <p:embed/>
                  </p:oleObj>
                </mc:Choice>
                <mc:Fallback>
                  <p:oleObj name="Equation" r:id="rId7" imgW="177480" imgH="2286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9088" y="674688"/>
                          <a:ext cx="392112" cy="468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615183"/>
              </p:ext>
            </p:extLst>
          </p:nvPr>
        </p:nvGraphicFramePr>
        <p:xfrm>
          <a:off x="1783682" y="2417894"/>
          <a:ext cx="612775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Equation" r:id="rId9" imgW="2781000" imgH="1650960" progId="Equation.DSMT4">
                  <p:embed/>
                </p:oleObj>
              </mc:Choice>
              <mc:Fallback>
                <p:oleObj name="Equation" r:id="rId9" imgW="2781000" imgH="165096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682" y="2417894"/>
                        <a:ext cx="6127750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3874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781287"/>
              </p:ext>
            </p:extLst>
          </p:nvPr>
        </p:nvGraphicFramePr>
        <p:xfrm>
          <a:off x="381000" y="381000"/>
          <a:ext cx="8343900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3" imgW="4597200" imgH="2247840" progId="Equation.DSMT4">
                  <p:embed/>
                </p:oleObj>
              </mc:Choice>
              <mc:Fallback>
                <p:oleObj name="Equation" r:id="rId3" imgW="4597200" imgH="224784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8343900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87613"/>
              </p:ext>
            </p:extLst>
          </p:nvPr>
        </p:nvGraphicFramePr>
        <p:xfrm>
          <a:off x="533400" y="3962400"/>
          <a:ext cx="6753225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5" imgW="3720960" imgH="1143000" progId="Equation.DSMT4">
                  <p:embed/>
                </p:oleObj>
              </mc:Choice>
              <mc:Fallback>
                <p:oleObj name="Equation" r:id="rId5" imgW="3720960" imgH="1143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62400"/>
                        <a:ext cx="6753225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6626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Modified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63081"/>
              </p:ext>
            </p:extLst>
          </p:nvPr>
        </p:nvGraphicFramePr>
        <p:xfrm>
          <a:off x="228600" y="1006642"/>
          <a:ext cx="86899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数式" r:id="rId3" imgW="4356000" imgH="482400" progId="Equation.3">
                  <p:embed/>
                </p:oleObj>
              </mc:Choice>
              <mc:Fallback>
                <p:oleObj name="数式" r:id="rId3" imgW="4356000" imgH="482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06642"/>
                        <a:ext cx="86899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430959"/>
              </p:ext>
            </p:extLst>
          </p:nvPr>
        </p:nvGraphicFramePr>
        <p:xfrm>
          <a:off x="457200" y="2590800"/>
          <a:ext cx="6934200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7" name="数式" r:id="rId5" imgW="3479760" imgH="1854000" progId="Equation.3">
                  <p:embed/>
                </p:oleObj>
              </mc:Choice>
              <mc:Fallback>
                <p:oleObj name="数式" r:id="rId5" imgW="3479760" imgH="18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6934200" cy="379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9812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Exponential factor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7173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552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550283"/>
              </p:ext>
            </p:extLst>
          </p:nvPr>
        </p:nvGraphicFramePr>
        <p:xfrm>
          <a:off x="533400" y="2133600"/>
          <a:ext cx="658495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6" name="Equation" r:id="rId3" imgW="3619440" imgH="672840" progId="Equation.DSMT4">
                  <p:embed/>
                </p:oleObj>
              </mc:Choice>
              <mc:Fallback>
                <p:oleObj name="Equation" r:id="rId3" imgW="3619440" imgH="672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658495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798500"/>
              </p:ext>
            </p:extLst>
          </p:nvPr>
        </p:nvGraphicFramePr>
        <p:xfrm>
          <a:off x="188645" y="4038600"/>
          <a:ext cx="85248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7" name="Equation" r:id="rId5" imgW="469800" imgH="419040" progId="Equation.DSMT4">
                  <p:embed/>
                </p:oleObj>
              </mc:Choice>
              <mc:Fallback>
                <p:oleObj name="Equation" r:id="rId5" imgW="46980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45" y="4038600"/>
                        <a:ext cx="852488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" y="3421380"/>
            <a:ext cx="7437120" cy="2827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963137"/>
              </p:ext>
            </p:extLst>
          </p:nvPr>
        </p:nvGraphicFramePr>
        <p:xfrm>
          <a:off x="4572000" y="5937250"/>
          <a:ext cx="8080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8" name="Equation" r:id="rId8" imgW="444240" imgH="228600" progId="Equation.DSMT4">
                  <p:embed/>
                </p:oleObj>
              </mc:Choice>
              <mc:Fallback>
                <p:oleObj name="Equation" r:id="rId8" imgW="44424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937250"/>
                        <a:ext cx="808037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714990"/>
              </p:ext>
            </p:extLst>
          </p:nvPr>
        </p:nvGraphicFramePr>
        <p:xfrm>
          <a:off x="304800" y="152400"/>
          <a:ext cx="6753225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9" name="Equation" r:id="rId10" imgW="3721100" imgH="1143000" progId="Equation.DSMT4">
                  <p:embed/>
                </p:oleObj>
              </mc:Choice>
              <mc:Fallback>
                <p:oleObj name="Equation" r:id="rId10" imgW="3721100" imgH="1143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6753225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222125"/>
              </p:ext>
            </p:extLst>
          </p:nvPr>
        </p:nvGraphicFramePr>
        <p:xfrm>
          <a:off x="3619500" y="3657600"/>
          <a:ext cx="7159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0" name="Equation" r:id="rId12" imgW="393480" imgH="203040" progId="Equation.DSMT4">
                  <p:embed/>
                </p:oleObj>
              </mc:Choice>
              <mc:Fallback>
                <p:oleObj name="Equation" r:id="rId12" imgW="3934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3657600"/>
                        <a:ext cx="7159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216131"/>
              </p:ext>
            </p:extLst>
          </p:nvPr>
        </p:nvGraphicFramePr>
        <p:xfrm>
          <a:off x="3325813" y="4533900"/>
          <a:ext cx="9239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1" name="Equation" r:id="rId14" imgW="507960" imgH="203040" progId="Equation.DSMT4">
                  <p:embed/>
                </p:oleObj>
              </mc:Choice>
              <mc:Fallback>
                <p:oleObj name="Equation" r:id="rId14" imgW="50796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4533900"/>
                        <a:ext cx="9239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239303"/>
              </p:ext>
            </p:extLst>
          </p:nvPr>
        </p:nvGraphicFramePr>
        <p:xfrm>
          <a:off x="2922588" y="5029200"/>
          <a:ext cx="7159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2" name="Equation" r:id="rId16" imgW="393480" imgH="203040" progId="Equation.DSMT4">
                  <p:embed/>
                </p:oleObj>
              </mc:Choice>
              <mc:Fallback>
                <p:oleObj name="Equation" r:id="rId16" imgW="39348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5029200"/>
                        <a:ext cx="71596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380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second example of </a:t>
            </a:r>
            <a:r>
              <a:rPr lang="en-US" sz="2400" dirty="0" err="1"/>
              <a:t>synchroton</a:t>
            </a:r>
            <a:r>
              <a:rPr lang="en-US" sz="2400" dirty="0"/>
              <a:t> radiation comes from a distant charged </a:t>
            </a:r>
            <a:r>
              <a:rPr lang="en-US" sz="2400" dirty="0" smtClean="0"/>
              <a:t>particle </a:t>
            </a:r>
            <a:r>
              <a:rPr lang="en-US" sz="2400" dirty="0"/>
              <a:t>moving in a circular trajectory such that the spectrum </a:t>
            </a:r>
            <a:r>
              <a:rPr lang="en-US" sz="2400" dirty="0" smtClean="0"/>
              <a:t>represents a </a:t>
            </a:r>
            <a:r>
              <a:rPr lang="en-US" sz="2400" dirty="0"/>
              <a:t>superposition of light  generated over many complete circles.   In </a:t>
            </a:r>
            <a:r>
              <a:rPr lang="en-US" sz="2400" dirty="0" smtClean="0"/>
              <a:t>this case</a:t>
            </a:r>
            <a:r>
              <a:rPr lang="en-US" sz="2400" dirty="0"/>
              <a:t>, there is an interference effect which results in the spectrum consisting</a:t>
            </a:r>
          </a:p>
          <a:p>
            <a:r>
              <a:rPr lang="en-US" sz="2400" dirty="0"/>
              <a:t>of discrete multiples of </a:t>
            </a:r>
            <a:r>
              <a:rPr lang="en-US" sz="2400" i="1" dirty="0" smtClean="0"/>
              <a:t>v</a:t>
            </a:r>
            <a:r>
              <a:rPr lang="en-US" sz="2400" i="1" dirty="0" smtClean="0">
                <a:latin typeface="Symbol" pitchFamily="18" charset="2"/>
              </a:rPr>
              <a:t>/r</a:t>
            </a:r>
            <a:r>
              <a:rPr lang="en-US" sz="2400" dirty="0" smtClean="0">
                <a:latin typeface="Symbol" pitchFamily="18" charset="2"/>
              </a:rPr>
              <a:t>.</a:t>
            </a:r>
            <a:r>
              <a:rPr lang="en-US" sz="2400" dirty="0" smtClean="0"/>
              <a:t> </a:t>
            </a:r>
            <a:r>
              <a:rPr lang="en-US" sz="2400" dirty="0"/>
              <a:t>For this case we need to </a:t>
            </a:r>
            <a:r>
              <a:rPr lang="en-US" sz="2400" dirty="0" smtClean="0"/>
              <a:t>reconsider the analysis.</a:t>
            </a:r>
            <a:r>
              <a:rPr lang="en-US" sz="2400" dirty="0"/>
              <a:t> </a:t>
            </a:r>
            <a:r>
              <a:rPr lang="en-US" sz="2400" dirty="0" smtClean="0"/>
              <a:t>There </a:t>
            </a:r>
            <a:r>
              <a:rPr lang="en-US" sz="2400" dirty="0"/>
              <a:t>is a very convenient Bessel </a:t>
            </a:r>
            <a:r>
              <a:rPr lang="en-US" sz="2400" dirty="0" smtClean="0"/>
              <a:t>function identity </a:t>
            </a:r>
            <a:r>
              <a:rPr lang="en-US" sz="2400" dirty="0"/>
              <a:t>of the form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449464"/>
              </p:ext>
            </p:extLst>
          </p:nvPr>
        </p:nvGraphicFramePr>
        <p:xfrm>
          <a:off x="352341" y="3251525"/>
          <a:ext cx="8478838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3" imgW="4673520" imgH="863280" progId="Equation.DSMT4">
                  <p:embed/>
                </p:oleObj>
              </mc:Choice>
              <mc:Fallback>
                <p:oleObj name="Equation" r:id="rId3" imgW="4673520" imgH="863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341" y="3251525"/>
                        <a:ext cx="8478838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753225"/>
              </p:ext>
            </p:extLst>
          </p:nvPr>
        </p:nvGraphicFramePr>
        <p:xfrm>
          <a:off x="0" y="4800600"/>
          <a:ext cx="90836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Equation" r:id="rId5" imgW="4622760" imgH="914400" progId="Equation.DSMT4">
                  <p:embed/>
                </p:oleObj>
              </mc:Choice>
              <mc:Fallback>
                <p:oleObj name="Equation" r:id="rId5" imgW="4622760" imgH="914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00600"/>
                        <a:ext cx="90836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2231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Astronomical synchrotron radiation -- continued: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84604"/>
              </p:ext>
            </p:extLst>
          </p:nvPr>
        </p:nvGraphicFramePr>
        <p:xfrm>
          <a:off x="914400" y="3886200"/>
          <a:ext cx="654685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Equation" r:id="rId3" imgW="2971800" imgH="1054080" progId="Equation.DSMT4">
                  <p:embed/>
                </p:oleObj>
              </mc:Choice>
              <mc:Fallback>
                <p:oleObj name="Equation" r:id="rId3" imgW="2971800" imgH="10540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86200"/>
                        <a:ext cx="6546850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837222"/>
              </p:ext>
            </p:extLst>
          </p:nvPr>
        </p:nvGraphicFramePr>
        <p:xfrm>
          <a:off x="762000" y="622086"/>
          <a:ext cx="6265862" cy="318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Equation" r:id="rId5" imgW="2844720" imgH="1549080" progId="Equation.DSMT4">
                  <p:embed/>
                </p:oleObj>
              </mc:Choice>
              <mc:Fallback>
                <p:oleObj name="Equation" r:id="rId5" imgW="2844720" imgH="1549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22086"/>
                        <a:ext cx="6265862" cy="318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1794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Astronomical synchrotron radiation -- continued:</a:t>
            </a:r>
          </a:p>
          <a:p>
            <a:pPr lvl="1"/>
            <a:r>
              <a:rPr lang="en-US" sz="2400" dirty="0"/>
              <a:t>In both of the expressions, the sum over </a:t>
            </a:r>
            <a:r>
              <a:rPr lang="en-US" sz="2400" i="1" dirty="0" smtClean="0"/>
              <a:t>m </a:t>
            </a:r>
            <a:r>
              <a:rPr lang="en-US" sz="2400" dirty="0" smtClean="0"/>
              <a:t>includes </a:t>
            </a:r>
            <a:r>
              <a:rPr lang="en-US" sz="2400" dirty="0"/>
              <a:t>both negative </a:t>
            </a:r>
            <a:r>
              <a:rPr lang="en-US" sz="2400" dirty="0" smtClean="0"/>
              <a:t>and positive values. However</a:t>
            </a:r>
            <a:r>
              <a:rPr lang="en-US" sz="2400" dirty="0"/>
              <a:t>, only the positive values of </a:t>
            </a:r>
            <a:r>
              <a:rPr lang="en-US" sz="2400" dirty="0" smtClean="0">
                <a:latin typeface="Symbol" pitchFamily="18" charset="2"/>
              </a:rPr>
              <a:t>w </a:t>
            </a:r>
            <a:r>
              <a:rPr lang="en-US" sz="2400" dirty="0" smtClean="0"/>
              <a:t>and </a:t>
            </a:r>
            <a:r>
              <a:rPr lang="en-US" sz="2400" dirty="0"/>
              <a:t>therefore positive values of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/>
              <a:t>are of </a:t>
            </a:r>
            <a:r>
              <a:rPr lang="en-US" sz="2400" dirty="0" smtClean="0"/>
              <a:t>interest. Using </a:t>
            </a:r>
            <a:r>
              <a:rPr lang="en-US" sz="2400" dirty="0"/>
              <a:t>the </a:t>
            </a:r>
            <a:r>
              <a:rPr lang="en-US" sz="2400" dirty="0" smtClean="0"/>
              <a:t>identity:                                      the</a:t>
            </a:r>
          </a:p>
          <a:p>
            <a:pPr lvl="1"/>
            <a:r>
              <a:rPr lang="en-US" sz="2400" dirty="0" smtClean="0"/>
              <a:t>result becomes:</a:t>
            </a:r>
            <a:endParaRPr lang="en-US" sz="2400" dirty="0"/>
          </a:p>
          <a:p>
            <a:pPr lvl="1"/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953712"/>
              </p:ext>
            </p:extLst>
          </p:nvPr>
        </p:nvGraphicFramePr>
        <p:xfrm>
          <a:off x="4419600" y="1752600"/>
          <a:ext cx="29654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3" imgW="1346040" imgH="241200" progId="Equation.DSMT4">
                  <p:embed/>
                </p:oleObj>
              </mc:Choice>
              <mc:Fallback>
                <p:oleObj name="Equation" r:id="rId3" imgW="134604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752600"/>
                        <a:ext cx="29654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516558"/>
              </p:ext>
            </p:extLst>
          </p:nvPr>
        </p:nvGraphicFramePr>
        <p:xfrm>
          <a:off x="304800" y="2438400"/>
          <a:ext cx="8710613" cy="1797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5" imgW="4368600" imgH="965160" progId="Equation.DSMT4">
                  <p:embed/>
                </p:oleObj>
              </mc:Choice>
              <mc:Fallback>
                <p:oleObj name="Equation" r:id="rId5" imgW="4368600" imgH="965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8710613" cy="1797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4232842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results were derived by Julian Schwinger (Phys. Rev. </a:t>
            </a:r>
            <a:r>
              <a:rPr lang="en-US" sz="2400" b="1" dirty="0" smtClean="0"/>
              <a:t>75</a:t>
            </a:r>
            <a:r>
              <a:rPr lang="en-US" sz="2400" dirty="0" smtClean="0"/>
              <a:t>, 1912-1925 (</a:t>
            </a:r>
            <a:r>
              <a:rPr lang="en-US" sz="2400" dirty="0"/>
              <a:t>1949)). The discrete case is similar to the result quoted in Problem 14.15 in </a:t>
            </a:r>
            <a:r>
              <a:rPr lang="en-US" sz="2400" dirty="0" smtClean="0"/>
              <a:t>Jackson's </a:t>
            </a:r>
            <a:r>
              <a:rPr lang="en-US" sz="2400" dirty="0"/>
              <a:t>text. </a:t>
            </a:r>
            <a:r>
              <a:rPr lang="en-US" sz="2400" dirty="0" smtClean="0"/>
              <a:t>For </a:t>
            </a:r>
            <a:r>
              <a:rPr lang="en-US" sz="2400" dirty="0"/>
              <a:t>information on man-made synchrotron sources, the following web </a:t>
            </a:r>
            <a:r>
              <a:rPr lang="en-US" sz="2400" dirty="0" smtClean="0"/>
              <a:t>page is useful: </a:t>
            </a:r>
            <a:r>
              <a:rPr lang="en-US" sz="2400" dirty="0" smtClean="0">
                <a:hlinkClick r:id="rId7"/>
              </a:rPr>
              <a:t>http</a:t>
            </a:r>
            <a:r>
              <a:rPr lang="en-US" sz="2400" dirty="0">
                <a:hlinkClick r:id="rId7"/>
              </a:rPr>
              <a:t>://www.als.lbl.gov/als/synchrotron_sources.html</a:t>
            </a:r>
            <a:r>
              <a:rPr lang="en-US" sz="2400" dirty="0" smtClean="0"/>
              <a:t>.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3866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1" t="16523" r="29406" b="6947"/>
          <a:stretch/>
        </p:blipFill>
        <p:spPr bwMode="auto">
          <a:xfrm>
            <a:off x="1066800" y="838200"/>
            <a:ext cx="7677668" cy="5015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62000" y="290322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05348" y="1549226"/>
            <a:ext cx="6005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distribution for circular acceleration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85800" y="688031"/>
            <a:ext cx="3430905" cy="3011860"/>
            <a:chOff x="685800" y="688031"/>
            <a:chExt cx="3430905" cy="3011860"/>
          </a:xfrm>
        </p:grpSpPr>
        <p:sp>
          <p:nvSpPr>
            <p:cNvPr id="17" name="TextBox 16"/>
            <p:cNvSpPr txBox="1"/>
            <p:nvPr/>
          </p:nvSpPr>
          <p:spPr>
            <a:xfrm>
              <a:off x="3659505" y="22075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685800" y="688031"/>
              <a:ext cx="2971800" cy="2819401"/>
              <a:chOff x="685800" y="688031"/>
              <a:chExt cx="2971800" cy="2819401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1562100" y="2438400"/>
                <a:ext cx="20955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1562100" y="766465"/>
                <a:ext cx="0" cy="16719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685800" y="2438400"/>
                <a:ext cx="876300" cy="838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ight Arrow 12"/>
              <p:cNvSpPr/>
              <p:nvPr/>
            </p:nvSpPr>
            <p:spPr>
              <a:xfrm rot="18605538" flipH="1">
                <a:off x="1054422" y="2529840"/>
                <a:ext cx="575310" cy="190500"/>
              </a:xfrm>
              <a:prstGeom prst="rightArrow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1558290" y="2286000"/>
                <a:ext cx="361950" cy="266700"/>
              </a:xfrm>
              <a:prstGeom prst="right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600200" y="6880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95350" y="30457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752600" y="19767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14400" y="24339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813560" y="1676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Symbol" pitchFamily="18" charset="2"/>
                  </a:rPr>
                  <a:t>.</a:t>
                </a:r>
                <a:endParaRPr lang="en-US" sz="2400" b="1" dirty="0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  <p:cxnSp>
            <p:nvCxnSpPr>
              <p:cNvPr id="22" name="Straight Arrow Connector 21"/>
              <p:cNvCxnSpPr>
                <a:stCxn id="14" idx="1"/>
              </p:cNvCxnSpPr>
              <p:nvPr/>
            </p:nvCxnSpPr>
            <p:spPr>
              <a:xfrm flipH="1" flipV="1">
                <a:off x="895350" y="1602432"/>
                <a:ext cx="662940" cy="81691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986790" y="1293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86790" y="2055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ymbol" pitchFamily="18" charset="2"/>
                  </a:rPr>
                  <a:t>q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</p:grpSp>
        <p:sp>
          <p:nvSpPr>
            <p:cNvPr id="12" name="Arc 11"/>
            <p:cNvSpPr/>
            <p:nvPr/>
          </p:nvSpPr>
          <p:spPr>
            <a:xfrm rot="14266887">
              <a:off x="1616197" y="1292773"/>
              <a:ext cx="2305963" cy="2508274"/>
            </a:xfrm>
            <a:prstGeom prst="arc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656163"/>
              </p:ext>
            </p:extLst>
          </p:nvPr>
        </p:nvGraphicFramePr>
        <p:xfrm>
          <a:off x="2089150" y="2452687"/>
          <a:ext cx="6858000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数式" r:id="rId3" imgW="3035160" imgH="1815840" progId="Equation.3">
                  <p:embed/>
                </p:oleObj>
              </mc:Choice>
              <mc:Fallback>
                <p:oleObj name="数式" r:id="rId3" imgW="3035160" imgH="1815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2452687"/>
                        <a:ext cx="6858000" cy="410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3400" y="152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charged particle in circular path</a:t>
            </a:r>
          </a:p>
        </p:txBody>
      </p:sp>
    </p:spTree>
    <p:extLst>
      <p:ext uri="{BB962C8B-B14F-4D97-AF65-F5344CB8AC3E}">
        <p14:creationId xmlns:p14="http://schemas.microsoft.com/office/powerpoint/2010/main" val="20738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046953"/>
              </p:ext>
            </p:extLst>
          </p:nvPr>
        </p:nvGraphicFramePr>
        <p:xfrm>
          <a:off x="228600" y="1254125"/>
          <a:ext cx="859155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数式" r:id="rId3" imgW="3174840" imgH="977760" progId="Equation.3">
                  <p:embed/>
                </p:oleObj>
              </mc:Choice>
              <mc:Fallback>
                <p:oleObj name="数式" r:id="rId3" imgW="3174840" imgH="97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54125"/>
                        <a:ext cx="8591550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87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Synchrotron radiation light source installations</a:t>
            </a:r>
          </a:p>
        </p:txBody>
      </p:sp>
      <p:pic>
        <p:nvPicPr>
          <p:cNvPr id="20482" name="Picture 2" descr="http://www.src.wisc.edu/about/Slide_Show/SRC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42291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1295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Synchrotron radiation center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in  Madison, Wisconsin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040" y="520761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</a:t>
            </a:r>
            <a:r>
              <a:rPr lang="en-US" sz="2400" baseline="-25000" dirty="0" err="1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=0.5 </a:t>
            </a:r>
            <a:r>
              <a:rPr lang="en-US" sz="2400" dirty="0" err="1" smtClean="0">
                <a:latin typeface="+mj-lt"/>
              </a:rPr>
              <a:t>GeV</a:t>
            </a:r>
            <a:r>
              <a:rPr lang="en-US" sz="2400" dirty="0" smtClean="0">
                <a:latin typeface="+mj-lt"/>
              </a:rPr>
              <a:t> and 1 </a:t>
            </a:r>
            <a:r>
              <a:rPr lang="en-US" sz="2400" dirty="0" err="1" smtClean="0">
                <a:latin typeface="+mj-lt"/>
              </a:rPr>
              <a:t>GeV</a:t>
            </a:r>
            <a:r>
              <a:rPr lang="en-US" sz="2400" dirty="0" smtClean="0">
                <a:latin typeface="+mj-lt"/>
              </a:rPr>
              <a:t>;     </a:t>
            </a:r>
            <a:r>
              <a:rPr lang="en-US" sz="2400" dirty="0" err="1" smtClean="0">
                <a:latin typeface="Symbol" pitchFamily="18" charset="2"/>
              </a:rPr>
              <a:t>l</a:t>
            </a:r>
            <a:r>
              <a:rPr lang="en-US" sz="2400" baseline="-25000" dirty="0" err="1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= 20 </a:t>
            </a:r>
            <a:r>
              <a:rPr lang="en-US" sz="2400" dirty="0"/>
              <a:t>Å</a:t>
            </a:r>
            <a:r>
              <a:rPr lang="en-US" sz="2400" dirty="0" smtClean="0">
                <a:latin typeface="+mj-lt"/>
              </a:rPr>
              <a:t>    and 10 </a:t>
            </a:r>
            <a:r>
              <a:rPr lang="en-US" sz="2400" dirty="0"/>
              <a:t>Å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943600"/>
            <a:ext cx="7467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http://www.src.wisc.edu/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86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src.wisc.edu/about/Slide_Show/SRC_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1" r="18237"/>
          <a:stretch/>
        </p:blipFill>
        <p:spPr bwMode="auto">
          <a:xfrm>
            <a:off x="2514600" y="152400"/>
            <a:ext cx="6524786" cy="634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SRC – “Aladdin” --</a:t>
            </a:r>
          </a:p>
          <a:p>
            <a:r>
              <a:rPr lang="en-US" sz="2400" dirty="0" smtClean="0">
                <a:latin typeface="+mj-lt"/>
              </a:rPr>
              <a:t>Madison</a:t>
            </a:r>
          </a:p>
          <a:p>
            <a:r>
              <a:rPr lang="en-US" sz="2400" dirty="0" smtClean="0">
                <a:latin typeface="+mj-lt"/>
              </a:rPr>
              <a:t>Wisconsin</a:t>
            </a:r>
          </a:p>
        </p:txBody>
      </p:sp>
    </p:spTree>
    <p:extLst>
      <p:ext uri="{BB962C8B-B14F-4D97-AF65-F5344CB8AC3E}">
        <p14:creationId xmlns:p14="http://schemas.microsoft.com/office/powerpoint/2010/main" val="300115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22530" name="Picture 2" descr="NS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11832"/>
            <a:ext cx="76581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5880407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http://www.bnl.gov/ps/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Brookhaven National Laboratory – National Light 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1040" y="520761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</a:t>
            </a:r>
            <a:r>
              <a:rPr lang="en-US" sz="2400" baseline="-25000" dirty="0" err="1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=0.6 </a:t>
            </a:r>
            <a:r>
              <a:rPr lang="en-US" sz="2400" dirty="0" err="1" smtClean="0">
                <a:latin typeface="+mj-lt"/>
              </a:rPr>
              <a:t>GeV</a:t>
            </a:r>
            <a:r>
              <a:rPr lang="en-US" sz="2400" dirty="0" smtClean="0">
                <a:latin typeface="+mj-lt"/>
              </a:rPr>
              <a:t>;     </a:t>
            </a:r>
            <a:r>
              <a:rPr lang="en-US" sz="2400" dirty="0" err="1" smtClean="0">
                <a:latin typeface="Symbol" pitchFamily="18" charset="2"/>
              </a:rPr>
              <a:t>l</a:t>
            </a:r>
            <a:r>
              <a:rPr lang="en-US" sz="2400" baseline="-25000" dirty="0" err="1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= 20 </a:t>
            </a:r>
            <a:r>
              <a:rPr lang="en-US" sz="2400" dirty="0" smtClean="0"/>
              <a:t>Å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19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04800"/>
            <a:ext cx="3430905" cy="3011860"/>
            <a:chOff x="685800" y="688031"/>
            <a:chExt cx="3430905" cy="3011860"/>
          </a:xfrm>
        </p:grpSpPr>
        <p:sp>
          <p:nvSpPr>
            <p:cNvPr id="6" name="TextBox 5"/>
            <p:cNvSpPr txBox="1"/>
            <p:nvPr/>
          </p:nvSpPr>
          <p:spPr>
            <a:xfrm>
              <a:off x="3659505" y="22075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85800" y="688031"/>
              <a:ext cx="2971800" cy="2819401"/>
              <a:chOff x="685800" y="688031"/>
              <a:chExt cx="2971800" cy="2819401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1562100" y="2438400"/>
                <a:ext cx="20955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1562100" y="766465"/>
                <a:ext cx="0" cy="16719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685800" y="2438400"/>
                <a:ext cx="876300" cy="838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ight Arrow 11"/>
              <p:cNvSpPr/>
              <p:nvPr/>
            </p:nvSpPr>
            <p:spPr>
              <a:xfrm rot="18605538" flipH="1">
                <a:off x="1054422" y="2529840"/>
                <a:ext cx="575310" cy="190500"/>
              </a:xfrm>
              <a:prstGeom prst="rightArrow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1558290" y="2286000"/>
                <a:ext cx="361950" cy="266700"/>
              </a:xfrm>
              <a:prstGeom prst="right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00200" y="6880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95350" y="30457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52600" y="19767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914400" y="24339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813560" y="1676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Symbol" pitchFamily="18" charset="2"/>
                  </a:rPr>
                  <a:t>.</a:t>
                </a:r>
                <a:endParaRPr lang="en-US" sz="2400" b="1" dirty="0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  <p:cxnSp>
            <p:nvCxnSpPr>
              <p:cNvPr id="19" name="Straight Arrow Connector 18"/>
              <p:cNvCxnSpPr>
                <a:stCxn id="13" idx="1"/>
              </p:cNvCxnSpPr>
              <p:nvPr/>
            </p:nvCxnSpPr>
            <p:spPr>
              <a:xfrm flipH="1" flipV="1">
                <a:off x="895350" y="1602432"/>
                <a:ext cx="662940" cy="81691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86790" y="1293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986790" y="2055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ymbol" pitchFamily="18" charset="2"/>
                  </a:rPr>
                  <a:t>q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</p:grpSp>
        <p:sp>
          <p:nvSpPr>
            <p:cNvPr id="8" name="Arc 7"/>
            <p:cNvSpPr/>
            <p:nvPr/>
          </p:nvSpPr>
          <p:spPr>
            <a:xfrm rot="14266887">
              <a:off x="1616197" y="1292773"/>
              <a:ext cx="2305963" cy="2508274"/>
            </a:xfrm>
            <a:prstGeom prst="arc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259269"/>
              </p:ext>
            </p:extLst>
          </p:nvPr>
        </p:nvGraphicFramePr>
        <p:xfrm>
          <a:off x="2895600" y="392746"/>
          <a:ext cx="5981700" cy="1513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4" name="Equation" r:id="rId3" imgW="2920680" imgH="736560" progId="Equation.DSMT4">
                  <p:embed/>
                </p:oleObj>
              </mc:Choice>
              <mc:Fallback>
                <p:oleObj name="Equation" r:id="rId3" imgW="292068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92746"/>
                        <a:ext cx="5981700" cy="1513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5029200" y="2514600"/>
            <a:ext cx="3657600" cy="3657600"/>
            <a:chOff x="4038600" y="2514600"/>
            <a:chExt cx="3657600" cy="3657600"/>
          </a:xfrm>
        </p:grpSpPr>
        <p:sp>
          <p:nvSpPr>
            <p:cNvPr id="23" name="Oval 22"/>
            <p:cNvSpPr/>
            <p:nvPr/>
          </p:nvSpPr>
          <p:spPr>
            <a:xfrm>
              <a:off x="4038600" y="2514600"/>
              <a:ext cx="3657600" cy="365760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23" idx="2"/>
            </p:cNvCxnSpPr>
            <p:nvPr/>
          </p:nvCxnSpPr>
          <p:spPr>
            <a:xfrm>
              <a:off x="4038600" y="4343400"/>
              <a:ext cx="2590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3" idx="2"/>
            </p:cNvCxnSpPr>
            <p:nvPr/>
          </p:nvCxnSpPr>
          <p:spPr>
            <a:xfrm>
              <a:off x="4038600" y="43434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096000" y="4267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14800" y="56343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5867400" y="2893369"/>
              <a:ext cx="1066800" cy="1450031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943600" y="3429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</a:rPr>
                <a:t>r</a:t>
              </a:r>
            </a:p>
          </p:txBody>
        </p:sp>
      </p:grp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844340"/>
              </p:ext>
            </p:extLst>
          </p:nvPr>
        </p:nvGraphicFramePr>
        <p:xfrm>
          <a:off x="171450" y="3630613"/>
          <a:ext cx="4586288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name="数式" r:id="rId5" imgW="2298600" imgH="1130040" progId="Equation.3">
                  <p:embed/>
                </p:oleObj>
              </mc:Choice>
              <mc:Fallback>
                <p:oleObj name="数式" r:id="rId5" imgW="2298600" imgH="1130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3630613"/>
                        <a:ext cx="4586288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029200" y="2169469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view:</a:t>
            </a:r>
          </a:p>
        </p:txBody>
      </p:sp>
    </p:spTree>
    <p:extLst>
      <p:ext uri="{BB962C8B-B14F-4D97-AF65-F5344CB8AC3E}">
        <p14:creationId xmlns:p14="http://schemas.microsoft.com/office/powerpoint/2010/main" val="31219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04800"/>
            <a:ext cx="3430905" cy="3011860"/>
            <a:chOff x="685800" y="688031"/>
            <a:chExt cx="3430905" cy="3011860"/>
          </a:xfrm>
        </p:grpSpPr>
        <p:sp>
          <p:nvSpPr>
            <p:cNvPr id="6" name="TextBox 5"/>
            <p:cNvSpPr txBox="1"/>
            <p:nvPr/>
          </p:nvSpPr>
          <p:spPr>
            <a:xfrm>
              <a:off x="3659505" y="22075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85800" y="688031"/>
              <a:ext cx="2971800" cy="2819401"/>
              <a:chOff x="685800" y="688031"/>
              <a:chExt cx="2971800" cy="2819401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1562100" y="2438400"/>
                <a:ext cx="20955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1562100" y="766465"/>
                <a:ext cx="0" cy="16719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685800" y="2438400"/>
                <a:ext cx="876300" cy="838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ight Arrow 11"/>
              <p:cNvSpPr/>
              <p:nvPr/>
            </p:nvSpPr>
            <p:spPr>
              <a:xfrm rot="18605538" flipH="1">
                <a:off x="1054422" y="2529840"/>
                <a:ext cx="575310" cy="190500"/>
              </a:xfrm>
              <a:prstGeom prst="rightArrow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1558290" y="2286000"/>
                <a:ext cx="361950" cy="266700"/>
              </a:xfrm>
              <a:prstGeom prst="right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00200" y="6880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95350" y="30457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52600" y="19767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914400" y="24339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813560" y="1676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Symbol" pitchFamily="18" charset="2"/>
                  </a:rPr>
                  <a:t>.</a:t>
                </a:r>
                <a:endParaRPr lang="en-US" sz="2400" b="1" dirty="0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  <p:cxnSp>
            <p:nvCxnSpPr>
              <p:cNvPr id="19" name="Straight Arrow Connector 18"/>
              <p:cNvCxnSpPr>
                <a:stCxn id="13" idx="1"/>
              </p:cNvCxnSpPr>
              <p:nvPr/>
            </p:nvCxnSpPr>
            <p:spPr>
              <a:xfrm flipH="1" flipV="1">
                <a:off x="895350" y="1602432"/>
                <a:ext cx="662940" cy="81691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86790" y="1293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986790" y="2055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ymbol" pitchFamily="18" charset="2"/>
                  </a:rPr>
                  <a:t>q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</p:grpSp>
        <p:sp>
          <p:nvSpPr>
            <p:cNvPr id="8" name="Arc 7"/>
            <p:cNvSpPr/>
            <p:nvPr/>
          </p:nvSpPr>
          <p:spPr>
            <a:xfrm rot="14266887">
              <a:off x="1616197" y="1292773"/>
              <a:ext cx="2305963" cy="2508274"/>
            </a:xfrm>
            <a:prstGeom prst="arc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850123"/>
              </p:ext>
            </p:extLst>
          </p:nvPr>
        </p:nvGraphicFramePr>
        <p:xfrm>
          <a:off x="4040188" y="506413"/>
          <a:ext cx="4584700" cy="232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数式" r:id="rId3" imgW="2298600" imgH="1130040" progId="Equation.3">
                  <p:embed/>
                </p:oleObj>
              </mc:Choice>
              <mc:Fallback>
                <p:oleObj name="数式" r:id="rId3" imgW="2298600" imgH="11300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506413"/>
                        <a:ext cx="4584700" cy="232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100640"/>
              </p:ext>
            </p:extLst>
          </p:nvPr>
        </p:nvGraphicFramePr>
        <p:xfrm>
          <a:off x="381000" y="3505200"/>
          <a:ext cx="8534400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6" name="数式" r:id="rId5" imgW="3873240" imgH="1155600" progId="Equation.3">
                  <p:embed/>
                </p:oleObj>
              </mc:Choice>
              <mc:Fallback>
                <p:oleObj name="数式" r:id="rId5" imgW="3873240" imgH="1155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8534400" cy="237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15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23186</TotalTime>
  <Words>480</Words>
  <Application>Microsoft Office PowerPoint</Application>
  <PresentationFormat>On-screen Show (4:3)</PresentationFormat>
  <Paragraphs>115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1225</cp:revision>
  <cp:lastPrinted>2013-04-11T20:49:29Z</cp:lastPrinted>
  <dcterms:created xsi:type="dcterms:W3CDTF">2012-01-10T18:32:24Z</dcterms:created>
  <dcterms:modified xsi:type="dcterms:W3CDTF">2014-04-04T05:35:08Z</dcterms:modified>
</cp:coreProperties>
</file>