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354" r:id="rId3"/>
    <p:sldId id="406" r:id="rId4"/>
    <p:sldId id="405" r:id="rId5"/>
    <p:sldId id="408" r:id="rId6"/>
    <p:sldId id="409" r:id="rId7"/>
    <p:sldId id="407" r:id="rId8"/>
    <p:sldId id="411" r:id="rId9"/>
    <p:sldId id="410" r:id="rId10"/>
    <p:sldId id="412" r:id="rId11"/>
    <p:sldId id="413" r:id="rId12"/>
    <p:sldId id="414" r:id="rId13"/>
    <p:sldId id="415" r:id="rId14"/>
    <p:sldId id="416" r:id="rId15"/>
    <p:sldId id="417" r:id="rId16"/>
    <p:sldId id="418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rau.org/ptp/collection/xraytubescoolidge/coolidgeinformation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t-ed.org/EducationResources/CommunityCollege/Radiography/Physics/xrays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609600"/>
            <a:ext cx="883920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10-10:50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Start reading Chap. 15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Radiation from collisions of charged particles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Overview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X-ray tube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016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during collisions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70704"/>
              </p:ext>
            </p:extLst>
          </p:nvPr>
        </p:nvGraphicFramePr>
        <p:xfrm>
          <a:off x="152400" y="3309937"/>
          <a:ext cx="6438900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3" imgW="2997000" imgH="1434960" progId="Equation.DSMT4">
                  <p:embed/>
                </p:oleObj>
              </mc:Choice>
              <mc:Fallback>
                <p:oleObj name="Equation" r:id="rId3" imgW="29970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09937"/>
                        <a:ext cx="6438900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6934200" y="304800"/>
            <a:ext cx="0" cy="19005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67400" y="0"/>
            <a:ext cx="2971800" cy="3429000"/>
            <a:chOff x="6096000" y="381000"/>
            <a:chExt cx="2971800" cy="3429000"/>
          </a:xfrm>
        </p:grpSpPr>
        <p:sp>
          <p:nvSpPr>
            <p:cNvPr id="19" name="TextBox 18"/>
            <p:cNvSpPr txBox="1"/>
            <p:nvPr/>
          </p:nvSpPr>
          <p:spPr>
            <a:xfrm>
              <a:off x="8705850" y="2433935"/>
              <a:ext cx="361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96000" y="381000"/>
              <a:ext cx="2746901" cy="3429000"/>
              <a:chOff x="6096000" y="381000"/>
              <a:chExt cx="2746901" cy="34290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7162800" y="2586335"/>
                <a:ext cx="1600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6324600" y="2586335"/>
                <a:ext cx="838200" cy="1219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315200" y="12909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 rot="10800000">
                <a:off x="7071360" y="986135"/>
                <a:ext cx="198119" cy="160020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2196424">
                <a:off x="7117079" y="2708255"/>
                <a:ext cx="883921" cy="3048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4701" y="294975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Symbol" pitchFamily="18" charset="2"/>
                  </a:rPr>
                  <a:t>Db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  <p:cxnSp>
            <p:nvCxnSpPr>
              <p:cNvPr id="14" name="Straight Arrow Connector 13"/>
              <p:cNvCxnSpPr>
                <a:stCxn id="11" idx="0"/>
              </p:cNvCxnSpPr>
              <p:nvPr/>
            </p:nvCxnSpPr>
            <p:spPr>
              <a:xfrm flipH="1" flipV="1">
                <a:off x="6553200" y="1976735"/>
                <a:ext cx="617219" cy="609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324600" y="1743670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81800" y="181987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Symbol" pitchFamily="18" charset="2"/>
                  </a:rPr>
                  <a:t>q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10400" y="27387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96000" y="3348335"/>
                <a:ext cx="361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86600" y="381000"/>
                <a:ext cx="361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9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59523" y="1556101"/>
            <a:ext cx="4788877" cy="1263299"/>
            <a:chOff x="1459523" y="1027166"/>
            <a:chExt cx="4788877" cy="1263299"/>
          </a:xfrm>
        </p:grpSpPr>
        <p:sp>
          <p:nvSpPr>
            <p:cNvPr id="6" name="Oval 5"/>
            <p:cNvSpPr/>
            <p:nvPr/>
          </p:nvSpPr>
          <p:spPr>
            <a:xfrm>
              <a:off x="3505200" y="1828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008811">
              <a:off x="1831569" y="1591230"/>
              <a:ext cx="1676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20826428">
              <a:off x="3873729" y="1682670"/>
              <a:ext cx="1676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6738" y="1671935"/>
              <a:ext cx="121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b</a:t>
              </a:r>
              <a:r>
                <a:rPr lang="en-US" sz="2400" b="1" dirty="0" smtClean="0">
                  <a:latin typeface="+mj-lt"/>
                </a:rPr>
                <a:t>(t)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2738" y="1828800"/>
              <a:ext cx="121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b</a:t>
              </a:r>
              <a:r>
                <a:rPr lang="en-US" sz="2400" b="1" dirty="0" smtClean="0">
                  <a:latin typeface="+mj-lt"/>
                </a:rPr>
                <a:t>(</a:t>
              </a:r>
              <a:r>
                <a:rPr lang="en-US" sz="2400" b="1" dirty="0" err="1" smtClean="0">
                  <a:latin typeface="+mj-lt"/>
                </a:rPr>
                <a:t>t+</a:t>
              </a:r>
              <a:r>
                <a:rPr lang="en-US" sz="2400" b="1" dirty="0" err="1" smtClean="0">
                  <a:latin typeface="Symbol" pitchFamily="18" charset="2"/>
                </a:rPr>
                <a:t>D</a:t>
              </a:r>
              <a:r>
                <a:rPr lang="en-US" sz="2400" b="1" dirty="0" err="1" smtClean="0">
                  <a:latin typeface="+mj-lt"/>
                </a:rPr>
                <a:t>t</a:t>
              </a:r>
              <a:r>
                <a:rPr lang="en-US" sz="2400" b="1" dirty="0" smtClean="0">
                  <a:latin typeface="+mj-lt"/>
                </a:rPr>
                <a:t>)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694219" y="1343966"/>
              <a:ext cx="146304" cy="144865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86400" y="1496366"/>
              <a:ext cx="146304" cy="144865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9523" y="1027166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1143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q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Estimation of </a:t>
            </a:r>
            <a:r>
              <a:rPr lang="en-US" sz="2400" b="1" dirty="0" err="1" smtClean="0">
                <a:latin typeface="Symbol" pitchFamily="18" charset="2"/>
              </a:rPr>
              <a:t>Db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 rot="16357037">
            <a:off x="3039767" y="1597628"/>
            <a:ext cx="1322649" cy="3317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5538" y="1524000"/>
            <a:ext cx="121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ymbol" pitchFamily="18" charset="2"/>
              </a:rPr>
              <a:t>Db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629151"/>
              </p:ext>
            </p:extLst>
          </p:nvPr>
        </p:nvGraphicFramePr>
        <p:xfrm>
          <a:off x="1236662" y="3200400"/>
          <a:ext cx="392747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数式" r:id="rId3" imgW="1828800" imgH="482400" progId="Equation.3">
                  <p:embed/>
                </p:oleObj>
              </mc:Choice>
              <mc:Fallback>
                <p:oleObj name="数式" r:id="rId3" imgW="1828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2" y="3200400"/>
                        <a:ext cx="3927475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76482"/>
              </p:ext>
            </p:extLst>
          </p:nvPr>
        </p:nvGraphicFramePr>
        <p:xfrm>
          <a:off x="1190625" y="4711700"/>
          <a:ext cx="50196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数式" r:id="rId5" imgW="2336760" imgH="419040" progId="Equation.3">
                  <p:embed/>
                </p:oleObj>
              </mc:Choice>
              <mc:Fallback>
                <p:oleObj name="数式" r:id="rId5" imgW="2336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711700"/>
                        <a:ext cx="50196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U-Turn Arrow 19"/>
          <p:cNvSpPr/>
          <p:nvPr/>
        </p:nvSpPr>
        <p:spPr>
          <a:xfrm flipH="1">
            <a:off x="4114799" y="3352800"/>
            <a:ext cx="2590800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038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mass of particle having charge </a:t>
            </a:r>
            <a:r>
              <a:rPr lang="en-US" sz="2400" i="1" dirty="0" smtClean="0">
                <a:latin typeface="+mj-lt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5605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59523" y="1556101"/>
            <a:ext cx="4788877" cy="1263299"/>
            <a:chOff x="1459523" y="1027166"/>
            <a:chExt cx="4788877" cy="1263299"/>
          </a:xfrm>
        </p:grpSpPr>
        <p:sp>
          <p:nvSpPr>
            <p:cNvPr id="6" name="Oval 5"/>
            <p:cNvSpPr/>
            <p:nvPr/>
          </p:nvSpPr>
          <p:spPr>
            <a:xfrm>
              <a:off x="3505200" y="1828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008811">
              <a:off x="1831569" y="1591230"/>
              <a:ext cx="1676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20826428">
              <a:off x="3873729" y="1682670"/>
              <a:ext cx="1676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6738" y="1671935"/>
              <a:ext cx="121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b</a:t>
              </a:r>
              <a:r>
                <a:rPr lang="en-US" sz="2400" b="1" dirty="0" smtClean="0">
                  <a:latin typeface="+mj-lt"/>
                </a:rPr>
                <a:t>(t)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2738" y="1828800"/>
              <a:ext cx="121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b</a:t>
              </a:r>
              <a:r>
                <a:rPr lang="en-US" sz="2400" b="1" dirty="0" smtClean="0">
                  <a:latin typeface="+mj-lt"/>
                </a:rPr>
                <a:t>(</a:t>
              </a:r>
              <a:r>
                <a:rPr lang="en-US" sz="2400" b="1" dirty="0" err="1" smtClean="0">
                  <a:latin typeface="+mj-lt"/>
                </a:rPr>
                <a:t>t+</a:t>
              </a:r>
              <a:r>
                <a:rPr lang="en-US" sz="2400" b="1" dirty="0" err="1" smtClean="0">
                  <a:latin typeface="Symbol" pitchFamily="18" charset="2"/>
                </a:rPr>
                <a:t>D</a:t>
              </a:r>
              <a:r>
                <a:rPr lang="en-US" sz="2400" b="1" dirty="0" err="1" smtClean="0">
                  <a:latin typeface="+mj-lt"/>
                </a:rPr>
                <a:t>t</a:t>
              </a:r>
              <a:r>
                <a:rPr lang="en-US" sz="2400" b="1" dirty="0" smtClean="0">
                  <a:latin typeface="+mj-lt"/>
                </a:rPr>
                <a:t>)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694219" y="1343966"/>
              <a:ext cx="146304" cy="144865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86400" y="1496366"/>
              <a:ext cx="146304" cy="144865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9523" y="1027166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1143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q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Estimation of </a:t>
            </a:r>
            <a:r>
              <a:rPr lang="en-US" sz="2400" b="1" dirty="0" err="1" smtClean="0">
                <a:latin typeface="Symbol" pitchFamily="18" charset="2"/>
              </a:rPr>
              <a:t>Db</a:t>
            </a:r>
            <a:r>
              <a:rPr lang="en-US" sz="2400" b="1" dirty="0" smtClean="0">
                <a:latin typeface="Symbol" pitchFamily="18" charset="2"/>
              </a:rPr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-- for the case of Rutherford scattering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 rot="16357037">
            <a:off x="3039767" y="1597628"/>
            <a:ext cx="1322649" cy="3317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5538" y="1524000"/>
            <a:ext cx="121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ymbol" pitchFamily="18" charset="2"/>
              </a:rPr>
              <a:t>Db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85326"/>
              </p:ext>
            </p:extLst>
          </p:nvPr>
        </p:nvGraphicFramePr>
        <p:xfrm>
          <a:off x="1006475" y="3402013"/>
          <a:ext cx="714692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数式" r:id="rId3" imgW="3327120" imgH="1434960" progId="Equation.3">
                  <p:embed/>
                </p:oleObj>
              </mc:Choice>
              <mc:Fallback>
                <p:oleObj name="数式" r:id="rId3" imgW="332712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402013"/>
                        <a:ext cx="7146925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93477" y="2662535"/>
            <a:ext cx="60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Ze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24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85" y="76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Case </a:t>
            </a:r>
            <a:r>
              <a:rPr lang="en-US" sz="2400" dirty="0" smtClean="0"/>
              <a:t>of Rutherford scattering -- continued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0277" y="886467"/>
            <a:ext cx="2754923" cy="1776068"/>
            <a:chOff x="750277" y="886467"/>
            <a:chExt cx="2754923" cy="1776068"/>
          </a:xfrm>
        </p:grpSpPr>
        <p:sp>
          <p:nvSpPr>
            <p:cNvPr id="7" name="TextBox 6"/>
            <p:cNvSpPr txBox="1"/>
            <p:nvPr/>
          </p:nvSpPr>
          <p:spPr>
            <a:xfrm>
              <a:off x="2901138" y="1677597"/>
              <a:ext cx="451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Q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0277" y="886467"/>
              <a:ext cx="2754923" cy="1776068"/>
              <a:chOff x="3493477" y="1671935"/>
              <a:chExt cx="2754923" cy="17760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05200" y="1671935"/>
                <a:ext cx="2743200" cy="990600"/>
                <a:chOff x="3505200" y="1143000"/>
                <a:chExt cx="2743200" cy="9906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3505200" y="1828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 rot="20826428">
                  <a:off x="3873729" y="1682670"/>
                  <a:ext cx="1676400" cy="228600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20852195">
                  <a:off x="4150317" y="1322275"/>
                  <a:ext cx="12136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p</a:t>
                  </a:r>
                  <a:r>
                    <a:rPr lang="en-US" sz="2400" b="1" dirty="0" smtClean="0">
                      <a:latin typeface="+mj-lt"/>
                    </a:rPr>
                    <a:t>(</a:t>
                  </a:r>
                  <a:r>
                    <a:rPr lang="en-US" sz="2400" b="1" dirty="0" err="1" smtClean="0">
                      <a:latin typeface="+mj-lt"/>
                    </a:rPr>
                    <a:t>t+</a:t>
                  </a:r>
                  <a:r>
                    <a:rPr lang="en-US" sz="2400" b="1" dirty="0" err="1" smtClean="0">
                      <a:latin typeface="Symbol" pitchFamily="18" charset="2"/>
                    </a:rPr>
                    <a:t>D</a:t>
                  </a:r>
                  <a:r>
                    <a:rPr lang="en-US" sz="2400" b="1" dirty="0" err="1" smtClean="0">
                      <a:latin typeface="+mj-lt"/>
                    </a:rPr>
                    <a:t>t</a:t>
                  </a:r>
                  <a:r>
                    <a:rPr lang="en-US" sz="2400" b="1" dirty="0" smtClean="0">
                      <a:latin typeface="+mj-lt"/>
                    </a:rPr>
                    <a:t>)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486400" y="1496366"/>
                  <a:ext cx="146304" cy="144865"/>
                </a:xfrm>
                <a:prstGeom prst="ellipse">
                  <a:avLst/>
                </a:prstGeom>
                <a:solidFill>
                  <a:srgbClr val="DA32A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486400" y="1143000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latin typeface="+mj-lt"/>
                    </a:rPr>
                    <a:t>q</a:t>
                  </a:r>
                </a:p>
              </p:txBody>
            </p:sp>
          </p:grpSp>
          <p:sp>
            <p:nvSpPr>
              <p:cNvPr id="10" name="Right Arrow 9"/>
              <p:cNvSpPr/>
              <p:nvPr/>
            </p:nvSpPr>
            <p:spPr>
              <a:xfrm rot="16357037">
                <a:off x="5105361" y="2492104"/>
                <a:ext cx="932301" cy="331731"/>
              </a:xfrm>
              <a:prstGeom prst="rightArrow">
                <a:avLst>
                  <a:gd name="adj1" fmla="val 62910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93477" y="2662535"/>
                <a:ext cx="609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 smtClean="0">
                    <a:latin typeface="+mj-lt"/>
                  </a:rPr>
                  <a:t>Ze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008811">
                <a:off x="3888969" y="2810430"/>
                <a:ext cx="1676400" cy="2286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797911">
                <a:off x="4272738" y="2986338"/>
                <a:ext cx="1213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</a:t>
                </a:r>
                <a:r>
                  <a:rPr lang="en-US" sz="2400" b="1" dirty="0" smtClean="0">
                    <a:latin typeface="+mj-lt"/>
                  </a:rPr>
                  <a:t>(t)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91000" y="2372295"/>
                <a:ext cx="2057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dirty="0" smtClean="0"/>
                  <a:t>’</a:t>
                </a:r>
              </a:p>
            </p:txBody>
          </p:sp>
        </p:grp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38477"/>
              </p:ext>
            </p:extLst>
          </p:nvPr>
        </p:nvGraphicFramePr>
        <p:xfrm>
          <a:off x="3733800" y="832343"/>
          <a:ext cx="4937125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数式" r:id="rId3" imgW="2298600" imgH="1155600" progId="Equation.3">
                  <p:embed/>
                </p:oleObj>
              </mc:Choice>
              <mc:Fallback>
                <p:oleObj name="数式" r:id="rId3" imgW="229860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2343"/>
                        <a:ext cx="4937125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8770"/>
              </p:ext>
            </p:extLst>
          </p:nvPr>
        </p:nvGraphicFramePr>
        <p:xfrm>
          <a:off x="1185863" y="3602038"/>
          <a:ext cx="5156200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Equation" r:id="rId5" imgW="2400120" imgH="812520" progId="Equation.DSMT4">
                  <p:embed/>
                </p:oleObj>
              </mc:Choice>
              <mc:Fallback>
                <p:oleObj name="Equation" r:id="rId5" imgW="24001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3602038"/>
                        <a:ext cx="5156200" cy="17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0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85" y="76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Case </a:t>
            </a:r>
            <a:r>
              <a:rPr lang="en-US" sz="2400" dirty="0" smtClean="0"/>
              <a:t>of Rutherford scattering -- continued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0277" y="886467"/>
            <a:ext cx="2754923" cy="1776068"/>
            <a:chOff x="750277" y="886467"/>
            <a:chExt cx="2754923" cy="1776068"/>
          </a:xfrm>
        </p:grpSpPr>
        <p:sp>
          <p:nvSpPr>
            <p:cNvPr id="7" name="TextBox 6"/>
            <p:cNvSpPr txBox="1"/>
            <p:nvPr/>
          </p:nvSpPr>
          <p:spPr>
            <a:xfrm>
              <a:off x="2901138" y="1677597"/>
              <a:ext cx="451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Q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0277" y="886467"/>
              <a:ext cx="2754923" cy="1776068"/>
              <a:chOff x="3493477" y="1671935"/>
              <a:chExt cx="2754923" cy="17760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05200" y="1671935"/>
                <a:ext cx="2743200" cy="990600"/>
                <a:chOff x="3505200" y="1143000"/>
                <a:chExt cx="2743200" cy="9906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3505200" y="1828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 rot="20826428">
                  <a:off x="3873729" y="1682670"/>
                  <a:ext cx="1676400" cy="228600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20852195">
                  <a:off x="4150317" y="1322275"/>
                  <a:ext cx="12136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p</a:t>
                  </a:r>
                  <a:r>
                    <a:rPr lang="en-US" sz="2400" b="1" dirty="0" smtClean="0">
                      <a:latin typeface="+mj-lt"/>
                    </a:rPr>
                    <a:t>(</a:t>
                  </a:r>
                  <a:r>
                    <a:rPr lang="en-US" sz="2400" b="1" dirty="0" err="1" smtClean="0">
                      <a:latin typeface="+mj-lt"/>
                    </a:rPr>
                    <a:t>t+</a:t>
                  </a:r>
                  <a:r>
                    <a:rPr lang="en-US" sz="2400" b="1" dirty="0" err="1" smtClean="0">
                      <a:latin typeface="Symbol" pitchFamily="18" charset="2"/>
                    </a:rPr>
                    <a:t>D</a:t>
                  </a:r>
                  <a:r>
                    <a:rPr lang="en-US" sz="2400" b="1" dirty="0" err="1" smtClean="0">
                      <a:latin typeface="+mj-lt"/>
                    </a:rPr>
                    <a:t>t</a:t>
                  </a:r>
                  <a:r>
                    <a:rPr lang="en-US" sz="2400" b="1" dirty="0" smtClean="0">
                      <a:latin typeface="+mj-lt"/>
                    </a:rPr>
                    <a:t>)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486400" y="1496366"/>
                  <a:ext cx="146304" cy="144865"/>
                </a:xfrm>
                <a:prstGeom prst="ellipse">
                  <a:avLst/>
                </a:prstGeom>
                <a:solidFill>
                  <a:srgbClr val="DA32A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486400" y="1143000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latin typeface="+mj-lt"/>
                    </a:rPr>
                    <a:t>q</a:t>
                  </a:r>
                </a:p>
              </p:txBody>
            </p:sp>
          </p:grpSp>
          <p:sp>
            <p:nvSpPr>
              <p:cNvPr id="10" name="Right Arrow 9"/>
              <p:cNvSpPr/>
              <p:nvPr/>
            </p:nvSpPr>
            <p:spPr>
              <a:xfrm rot="16357037">
                <a:off x="5105361" y="2492104"/>
                <a:ext cx="932301" cy="331731"/>
              </a:xfrm>
              <a:prstGeom prst="rightArrow">
                <a:avLst>
                  <a:gd name="adj1" fmla="val 62910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93477" y="2662535"/>
                <a:ext cx="609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 smtClean="0">
                    <a:latin typeface="+mj-lt"/>
                  </a:rPr>
                  <a:t>Ze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008811">
                <a:off x="3888969" y="2810430"/>
                <a:ext cx="1676400" cy="2286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797911">
                <a:off x="4272738" y="2986338"/>
                <a:ext cx="1213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</a:t>
                </a:r>
                <a:r>
                  <a:rPr lang="en-US" sz="2400" b="1" dirty="0" smtClean="0">
                    <a:latin typeface="+mj-lt"/>
                  </a:rPr>
                  <a:t>(t)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91000" y="2372295"/>
                <a:ext cx="2057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dirty="0" smtClean="0"/>
                  <a:t>’</a:t>
                </a:r>
              </a:p>
            </p:txBody>
          </p:sp>
        </p:grp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75442"/>
              </p:ext>
            </p:extLst>
          </p:nvPr>
        </p:nvGraphicFramePr>
        <p:xfrm>
          <a:off x="528637" y="2819400"/>
          <a:ext cx="6710363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数式" r:id="rId3" imgW="3124080" imgH="1295280" progId="Equation.3">
                  <p:embed/>
                </p:oleObj>
              </mc:Choice>
              <mc:Fallback>
                <p:oleObj name="数式" r:id="rId3" imgW="312408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2819400"/>
                        <a:ext cx="6710363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3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792772"/>
              </p:ext>
            </p:extLst>
          </p:nvPr>
        </p:nvGraphicFramePr>
        <p:xfrm>
          <a:off x="228600" y="152400"/>
          <a:ext cx="68199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数式" r:id="rId3" imgW="3174840" imgH="977760" progId="Equation.3">
                  <p:embed/>
                </p:oleObj>
              </mc:Choice>
              <mc:Fallback>
                <p:oleObj name="数式" r:id="rId3" imgW="317484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6819900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frequency dependence --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23462"/>
              </p:ext>
            </p:extLst>
          </p:nvPr>
        </p:nvGraphicFramePr>
        <p:xfrm>
          <a:off x="838200" y="2747665"/>
          <a:ext cx="7010400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5" imgW="3200400" imgH="1726920" progId="Equation.DSMT4">
                  <p:embed/>
                </p:oleObj>
              </mc:Choice>
              <mc:Fallback>
                <p:oleObj name="Equation" r:id="rId5" imgW="3200400" imgH="1726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7665"/>
                        <a:ext cx="7010400" cy="381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07155"/>
              </p:ext>
            </p:extLst>
          </p:nvPr>
        </p:nvGraphicFramePr>
        <p:xfrm>
          <a:off x="25400" y="152400"/>
          <a:ext cx="7227888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数式" r:id="rId3" imgW="3365280" imgH="977760" progId="Equation.3">
                  <p:embed/>
                </p:oleObj>
              </mc:Choice>
              <mc:Fallback>
                <p:oleObj name="数式" r:id="rId3" imgW="3365280" imgH="977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52400"/>
                        <a:ext cx="7227888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64188"/>
              </p:ext>
            </p:extLst>
          </p:nvPr>
        </p:nvGraphicFramePr>
        <p:xfrm>
          <a:off x="381000" y="2590800"/>
          <a:ext cx="6600825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数式" r:id="rId5" imgW="3073320" imgH="876240" progId="Equation.3">
                  <p:embed/>
                </p:oleObj>
              </mc:Choice>
              <mc:Fallback>
                <p:oleObj name="数式" r:id="rId5" imgW="3073320" imgH="876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6600825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65352"/>
              </p:ext>
            </p:extLst>
          </p:nvPr>
        </p:nvGraphicFramePr>
        <p:xfrm>
          <a:off x="381000" y="4495800"/>
          <a:ext cx="830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数式" r:id="rId7" imgW="3682800" imgH="736560" progId="Equation.3">
                  <p:embed/>
                </p:oleObj>
              </mc:Choice>
              <mc:Fallback>
                <p:oleObj name="数式" r:id="rId7" imgW="3682800" imgH="736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95800"/>
                        <a:ext cx="83058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5257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>
                <a:latin typeface="+mj-lt"/>
              </a:rPr>
              <a:t>= “fudge factor” of order unity</a:t>
            </a:r>
          </a:p>
        </p:txBody>
      </p:sp>
    </p:spTree>
    <p:extLst>
      <p:ext uri="{BB962C8B-B14F-4D97-AF65-F5344CB8AC3E}">
        <p14:creationId xmlns:p14="http://schemas.microsoft.com/office/powerpoint/2010/main" val="10092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5877" r="29593" b="2783"/>
          <a:stretch/>
        </p:blipFill>
        <p:spPr bwMode="auto">
          <a:xfrm>
            <a:off x="363276" y="404131"/>
            <a:ext cx="8628324" cy="599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4773" y="3702588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 r="35890" b="3193"/>
          <a:stretch/>
        </p:blipFill>
        <p:spPr bwMode="auto">
          <a:xfrm>
            <a:off x="137160" y="338272"/>
            <a:ext cx="8793328" cy="597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943600" y="1752600"/>
            <a:ext cx="2514600" cy="158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15988" r="38415" b="3256"/>
          <a:stretch/>
        </p:blipFill>
        <p:spPr bwMode="auto">
          <a:xfrm>
            <a:off x="1245794" y="294785"/>
            <a:ext cx="6679006" cy="59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Generation of X-rays in a Coolidge tube</a:t>
            </a:r>
          </a:p>
          <a:p>
            <a:r>
              <a:rPr lang="en-US" dirty="0">
                <a:latin typeface="+mj-lt"/>
                <a:hlinkClick r:id="rId2"/>
              </a:rPr>
              <a:t>https://www.orau.org/ptp/collection/xraytubescoolidge/coolidgeinformation.htm</a:t>
            </a:r>
            <a:endParaRPr lang="en-US" dirty="0" smtClean="0">
              <a:latin typeface="+mj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7" t="34340" r="26661" b="13740"/>
          <a:stretch/>
        </p:blipFill>
        <p:spPr bwMode="auto">
          <a:xfrm>
            <a:off x="762000" y="1371600"/>
            <a:ext cx="7271288" cy="4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4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6322" name="Picture 2" descr="http://www.ndt-ed.org/EducationResources/CommunityCollege/Radiography/Graphics/mo_I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675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3"/>
              </a:rPr>
              <a:t>http://www.ndt-ed.org/EducationResources/CommunityCollege/Radiography/Physics/xrays.htm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58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during collisions</a:t>
            </a:r>
          </a:p>
        </p:txBody>
      </p:sp>
      <p:sp>
        <p:nvSpPr>
          <p:cNvPr id="9" name="Oval 8"/>
          <p:cNvSpPr/>
          <p:nvPr/>
        </p:nvSpPr>
        <p:spPr>
          <a:xfrm>
            <a:off x="3505200" y="182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08811">
            <a:off x="1831569" y="1591230"/>
            <a:ext cx="1676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826428">
            <a:off x="3873729" y="1682670"/>
            <a:ext cx="1676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6738" y="1671935"/>
            <a:ext cx="121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+mj-lt"/>
              </a:rPr>
              <a:t>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2738" y="1828800"/>
            <a:ext cx="121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b="1" dirty="0" err="1" smtClean="0">
                <a:latin typeface="+mj-lt"/>
              </a:rPr>
              <a:t>t+</a:t>
            </a:r>
            <a:r>
              <a:rPr lang="en-US" sz="2400" b="1" dirty="0" err="1" smtClean="0">
                <a:latin typeface="Symbol" pitchFamily="18" charset="2"/>
              </a:rPr>
              <a:t>D</a:t>
            </a:r>
            <a:r>
              <a:rPr lang="en-US" sz="2400" b="1" dirty="0" err="1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50197"/>
              </p:ext>
            </p:extLst>
          </p:nvPr>
        </p:nvGraphicFramePr>
        <p:xfrm>
          <a:off x="1350963" y="2148840"/>
          <a:ext cx="6192837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数式" r:id="rId3" imgW="2882880" imgH="736560" progId="Equation.3">
                  <p:embed/>
                </p:oleObj>
              </mc:Choice>
              <mc:Fallback>
                <p:oleObj name="数式" r:id="rId3" imgW="2882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2148840"/>
                        <a:ext cx="6192837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981507"/>
              </p:ext>
            </p:extLst>
          </p:nvPr>
        </p:nvGraphicFramePr>
        <p:xfrm>
          <a:off x="333375" y="3860800"/>
          <a:ext cx="842962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数式" r:id="rId5" imgW="3924000" imgH="1218960" progId="Equation.3">
                  <p:embed/>
                </p:oleObj>
              </mc:Choice>
              <mc:Fallback>
                <p:oleObj name="数式" r:id="rId5" imgW="39240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860800"/>
                        <a:ext cx="842962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during collisions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603612"/>
              </p:ext>
            </p:extLst>
          </p:nvPr>
        </p:nvGraphicFramePr>
        <p:xfrm>
          <a:off x="561975" y="865187"/>
          <a:ext cx="8429625" cy="5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数式" r:id="rId3" imgW="3924000" imgH="2438280" progId="Equation.3">
                  <p:embed/>
                </p:oleObj>
              </mc:Choice>
              <mc:Fallback>
                <p:oleObj name="数式" r:id="rId3" imgW="3924000" imgH="243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865187"/>
                        <a:ext cx="8429625" cy="538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19214063">
            <a:off x="7098409" y="2224695"/>
            <a:ext cx="891323" cy="2639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7185877" y="2555430"/>
            <a:ext cx="891323" cy="2639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during collisions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69044"/>
              </p:ext>
            </p:extLst>
          </p:nvPr>
        </p:nvGraphicFramePr>
        <p:xfrm>
          <a:off x="533400" y="990600"/>
          <a:ext cx="5319712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数式" r:id="rId3" imgW="2476440" imgH="812520" progId="Equation.3">
                  <p:embed/>
                </p:oleObj>
              </mc:Choice>
              <mc:Fallback>
                <p:oleObj name="数式" r:id="rId3" imgW="24764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5319712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162800" y="766465"/>
            <a:ext cx="0" cy="19005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62800" y="26670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24600" y="2667000"/>
            <a:ext cx="8382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5200" y="137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b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7071360" y="1066800"/>
            <a:ext cx="198119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96424">
            <a:off x="7117079" y="2788920"/>
            <a:ext cx="88392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01000" y="3043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ymbol" pitchFamily="18" charset="2"/>
              </a:rPr>
              <a:t>Db</a:t>
            </a:r>
            <a:endParaRPr lang="en-US" sz="2400" b="1" dirty="0" smtClean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 flipH="1" flipV="1">
            <a:off x="6553200" y="2057400"/>
            <a:ext cx="617219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182433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19005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400" y="2819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f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53930"/>
              </p:ext>
            </p:extLst>
          </p:nvPr>
        </p:nvGraphicFramePr>
        <p:xfrm>
          <a:off x="804862" y="3773487"/>
          <a:ext cx="7119938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数式" r:id="rId5" imgW="3314520" imgH="1155600" progId="Equation.3">
                  <p:embed/>
                </p:oleObj>
              </mc:Choice>
              <mc:Fallback>
                <p:oleObj name="数式" r:id="rId5" imgW="331452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" y="3773487"/>
                        <a:ext cx="7119938" cy="255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34000" y="4343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polarization in </a:t>
            </a:r>
            <a:r>
              <a:rPr lang="en-US" sz="2400" b="1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 plane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57800" y="5430468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polarization perpendicular to </a:t>
            </a:r>
            <a:r>
              <a:rPr lang="en-US" sz="2400" b="1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  plane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73872"/>
              </p:ext>
            </p:extLst>
          </p:nvPr>
        </p:nvGraphicFramePr>
        <p:xfrm>
          <a:off x="7999413" y="2178050"/>
          <a:ext cx="3825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3" y="2178050"/>
                        <a:ext cx="3825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65409"/>
              </p:ext>
            </p:extLst>
          </p:nvPr>
        </p:nvGraphicFramePr>
        <p:xfrm>
          <a:off x="7875588" y="1614488"/>
          <a:ext cx="327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Equation" r:id="rId9" imgW="152280" imgH="241200" progId="Equation.DSMT4">
                  <p:embed/>
                </p:oleObj>
              </mc:Choice>
              <mc:Fallback>
                <p:oleObj name="Equation" r:id="rId9" imgW="152280" imgH="241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1614488"/>
                        <a:ext cx="327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7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23848</TotalTime>
  <Words>312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1249</cp:revision>
  <cp:lastPrinted>2014-04-04T05:35:31Z</cp:lastPrinted>
  <dcterms:created xsi:type="dcterms:W3CDTF">2012-01-10T18:32:24Z</dcterms:created>
  <dcterms:modified xsi:type="dcterms:W3CDTF">2014-04-09T14:59:48Z</dcterms:modified>
</cp:coreProperties>
</file>