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54" r:id="rId3"/>
    <p:sldId id="386" r:id="rId4"/>
    <p:sldId id="396" r:id="rId5"/>
    <p:sldId id="393" r:id="rId6"/>
    <p:sldId id="394" r:id="rId7"/>
    <p:sldId id="395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hyperphysics.phy-astr.gsu.edu/hbase/tables/supcon.html#c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10-10:50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aspects of superconductivity -- continued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tunneling current between two superconductors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1600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766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90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14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2578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484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6697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143000"/>
            <a:ext cx="80200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73655"/>
              </p:ext>
            </p:extLst>
          </p:nvPr>
        </p:nvGraphicFramePr>
        <p:xfrm>
          <a:off x="1752600" y="4572000"/>
          <a:ext cx="6026150" cy="164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Equation" r:id="rId4" imgW="2705040" imgH="736560" progId="Equation.DSMT4">
                  <p:embed/>
                </p:oleObj>
              </mc:Choice>
              <mc:Fallback>
                <p:oleObj name="Equation" r:id="rId4" imgW="27050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4572000"/>
                        <a:ext cx="6026150" cy="164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4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697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0177"/>
              </p:ext>
            </p:extLst>
          </p:nvPr>
        </p:nvGraphicFramePr>
        <p:xfrm>
          <a:off x="304800" y="4459288"/>
          <a:ext cx="86566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Equation" r:id="rId3" imgW="3886200" imgH="838080" progId="Equation.DSMT4">
                  <p:embed/>
                </p:oleObj>
              </mc:Choice>
              <mc:Fallback>
                <p:oleObj name="Equation" r:id="rId3" imgW="3886200" imgH="838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9288"/>
                        <a:ext cx="8656638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9438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y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423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990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57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743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98979"/>
              </p:ext>
            </p:extLst>
          </p:nvPr>
        </p:nvGraphicFramePr>
        <p:xfrm>
          <a:off x="617538" y="3276600"/>
          <a:ext cx="7764462" cy="285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Equation" r:id="rId3" imgW="4152600" imgH="1523880" progId="Equation.DSMT4">
                  <p:embed/>
                </p:oleObj>
              </mc:Choice>
              <mc:Fallback>
                <p:oleObj name="Equation" r:id="rId3" imgW="4152600" imgH="1523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276600"/>
                        <a:ext cx="7764462" cy="285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11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18283"/>
              </p:ext>
            </p:extLst>
          </p:nvPr>
        </p:nvGraphicFramePr>
        <p:xfrm>
          <a:off x="1066800" y="914400"/>
          <a:ext cx="6958013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Equation" r:id="rId3" imgW="3720960" imgH="1218960" progId="Equation.DSMT4">
                  <p:embed/>
                </p:oleObj>
              </mc:Choice>
              <mc:Fallback>
                <p:oleObj name="Equation" r:id="rId3" imgW="3720960" imgH="12189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6958013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20974"/>
              </p:ext>
            </p:extLst>
          </p:nvPr>
        </p:nvGraphicFramePr>
        <p:xfrm>
          <a:off x="1066800" y="3290887"/>
          <a:ext cx="4773613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name="Equation" r:id="rId5" imgW="2552400" imgH="1701720" progId="Equation.DSMT4">
                  <p:embed/>
                </p:oleObj>
              </mc:Choice>
              <mc:Fallback>
                <p:oleObj name="Equation" r:id="rId5" imgW="2552400" imgH="1701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90887"/>
                        <a:ext cx="4773613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1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39802"/>
              </p:ext>
            </p:extLst>
          </p:nvPr>
        </p:nvGraphicFramePr>
        <p:xfrm>
          <a:off x="506412" y="584200"/>
          <a:ext cx="8408988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7" name="Equation" r:id="rId3" imgW="4495680" imgH="812520" progId="Equation.DSMT4">
                  <p:embed/>
                </p:oleObj>
              </mc:Choice>
              <mc:Fallback>
                <p:oleObj name="Equation" r:id="rId3" imgW="4495680" imgH="812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584200"/>
                        <a:ext cx="8408988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152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438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2133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21336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6670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02159"/>
              </p:ext>
            </p:extLst>
          </p:nvPr>
        </p:nvGraphicFramePr>
        <p:xfrm>
          <a:off x="631825" y="4267200"/>
          <a:ext cx="76962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Equation" r:id="rId5" imgW="4114800" imgH="1143000" progId="Equation.DSMT4">
                  <p:embed/>
                </p:oleObj>
              </mc:Choice>
              <mc:Fallback>
                <p:oleObj name="Equation" r:id="rId5" imgW="411480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267200"/>
                        <a:ext cx="769620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43847"/>
              </p:ext>
            </p:extLst>
          </p:nvPr>
        </p:nvGraphicFramePr>
        <p:xfrm>
          <a:off x="4995862" y="1993900"/>
          <a:ext cx="391953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Equation" r:id="rId7" imgW="2095200" imgH="888840" progId="Equation.DSMT4">
                  <p:embed/>
                </p:oleObj>
              </mc:Choice>
              <mc:Fallback>
                <p:oleObj name="Equation" r:id="rId7" imgW="2095200" imgH="8888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993900"/>
                        <a:ext cx="391953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1981200" y="31242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52764"/>
              </p:ext>
            </p:extLst>
          </p:nvPr>
        </p:nvGraphicFramePr>
        <p:xfrm>
          <a:off x="1466849" y="2960688"/>
          <a:ext cx="5772151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3" imgW="3085920" imgH="1307880" progId="Equation.DSMT4">
                  <p:embed/>
                </p:oleObj>
              </mc:Choice>
              <mc:Fallback>
                <p:oleObj name="Equation" r:id="rId3" imgW="3085920" imgH="13078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49" y="2960688"/>
                        <a:ext cx="5772151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32689"/>
              </p:ext>
            </p:extLst>
          </p:nvPr>
        </p:nvGraphicFramePr>
        <p:xfrm>
          <a:off x="1503363" y="5410200"/>
          <a:ext cx="64135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5" imgW="3429000" imgH="634680" progId="Equation.DSMT4">
                  <p:embed/>
                </p:oleObj>
              </mc:Choice>
              <mc:Fallback>
                <p:oleObj name="Equation" r:id="rId5" imgW="3429000" imgH="634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5410200"/>
                        <a:ext cx="64135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6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40855"/>
              </p:ext>
            </p:extLst>
          </p:nvPr>
        </p:nvGraphicFramePr>
        <p:xfrm>
          <a:off x="609600" y="2760663"/>
          <a:ext cx="57721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" name="Equation" r:id="rId3" imgW="3085920" imgH="393480" progId="Equation.DSMT4">
                  <p:embed/>
                </p:oleObj>
              </mc:Choice>
              <mc:Fallback>
                <p:oleObj name="Equation" r:id="rId3" imgW="308592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60663"/>
                        <a:ext cx="57721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73616"/>
              </p:ext>
            </p:extLst>
          </p:nvPr>
        </p:nvGraphicFramePr>
        <p:xfrm>
          <a:off x="565150" y="3733800"/>
          <a:ext cx="82883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Equation" r:id="rId5" imgW="3720960" imgH="507960" progId="Equation.DSMT4">
                  <p:embed/>
                </p:oleObj>
              </mc:Choice>
              <mc:Fallback>
                <p:oleObj name="Equation" r:id="rId5" imgW="37209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733800"/>
                        <a:ext cx="82883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80246"/>
              </p:ext>
            </p:extLst>
          </p:nvPr>
        </p:nvGraphicFramePr>
        <p:xfrm>
          <a:off x="500063" y="5638800"/>
          <a:ext cx="53673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Equation" r:id="rId7" imgW="2869920" imgH="393480" progId="Equation.DSMT4">
                  <p:embed/>
                </p:oleObj>
              </mc:Choice>
              <mc:Fallback>
                <p:oleObj name="Equation" r:id="rId7" imgW="286992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638800"/>
                        <a:ext cx="53673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2118"/>
              </p:ext>
            </p:extLst>
          </p:nvPr>
        </p:nvGraphicFramePr>
        <p:xfrm>
          <a:off x="587375" y="4876800"/>
          <a:ext cx="6292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Equation" r:id="rId9" imgW="3365280" imgH="457200" progId="Equation.DSMT4">
                  <p:embed/>
                </p:oleObj>
              </mc:Choice>
              <mc:Fallback>
                <p:oleObj name="Equation" r:id="rId9" imgW="336528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876800"/>
                        <a:ext cx="62928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3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98549"/>
              </p:ext>
            </p:extLst>
          </p:nvPr>
        </p:nvGraphicFramePr>
        <p:xfrm>
          <a:off x="609600" y="3570288"/>
          <a:ext cx="76485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Equation" r:id="rId3" imgW="4089240" imgH="1523880" progId="Equation.DSMT4">
                  <p:embed/>
                </p:oleObj>
              </mc:Choice>
              <mc:Fallback>
                <p:oleObj name="Equation" r:id="rId3" imgW="408924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70288"/>
                        <a:ext cx="764857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06170"/>
              </p:ext>
            </p:extLst>
          </p:nvPr>
        </p:nvGraphicFramePr>
        <p:xfrm>
          <a:off x="427038" y="2905125"/>
          <a:ext cx="6292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5" imgW="3365280" imgH="609480" progId="Equation.DSMT4">
                  <p:embed/>
                </p:oleObj>
              </mc:Choice>
              <mc:Fallback>
                <p:oleObj name="Equation" r:id="rId5" imgW="3365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2905125"/>
                        <a:ext cx="62928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64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06680" y="400812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23886" r="29466" b="3571"/>
          <a:stretch/>
        </p:blipFill>
        <p:spPr bwMode="auto">
          <a:xfrm>
            <a:off x="533400" y="685800"/>
            <a:ext cx="8601578" cy="534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20133" r="27424" b="4300"/>
          <a:stretch/>
        </p:blipFill>
        <p:spPr bwMode="auto">
          <a:xfrm>
            <a:off x="280165" y="685800"/>
            <a:ext cx="8635235" cy="47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172200" y="2057400"/>
            <a:ext cx="1905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19756" r="29616" b="10997"/>
          <a:stretch/>
        </p:blipFill>
        <p:spPr bwMode="auto">
          <a:xfrm>
            <a:off x="587644" y="381000"/>
            <a:ext cx="8022956" cy="60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superconducting material – exclusion of magnetic field according to the London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44070"/>
              </p:ext>
            </p:extLst>
          </p:nvPr>
        </p:nvGraphicFramePr>
        <p:xfrm>
          <a:off x="990600" y="901700"/>
          <a:ext cx="599649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5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1700"/>
                        <a:ext cx="599649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16239"/>
              </p:ext>
            </p:extLst>
          </p:nvPr>
        </p:nvGraphicFramePr>
        <p:xfrm>
          <a:off x="990600" y="2921000"/>
          <a:ext cx="4775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6" name="Equation" r:id="rId5" imgW="2908080" imgH="1054080" progId="Equation.DSMT4">
                  <p:embed/>
                </p:oleObj>
              </mc:Choice>
              <mc:Fallback>
                <p:oleObj name="Equation" r:id="rId5" imgW="2908080" imgH="1054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4775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5944"/>
              </p:ext>
            </p:extLst>
          </p:nvPr>
        </p:nvGraphicFramePr>
        <p:xfrm>
          <a:off x="5908675" y="4127500"/>
          <a:ext cx="2473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7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27500"/>
                        <a:ext cx="2473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48105"/>
              </p:ext>
            </p:extLst>
          </p:nvPr>
        </p:nvGraphicFramePr>
        <p:xfrm>
          <a:off x="998538" y="762000"/>
          <a:ext cx="7486650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Equation" r:id="rId3" imgW="4559040" imgH="3492360" progId="Equation.DSMT4">
                  <p:embed/>
                </p:oleObj>
              </mc:Choice>
              <mc:Fallback>
                <p:oleObj name="Equation" r:id="rId3" imgW="4559040" imgH="3492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762000"/>
                        <a:ext cx="7486650" cy="572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3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42560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39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 (for “type I” superconductor)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10668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22098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1905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57400" y="766465"/>
            <a:ext cx="1066800" cy="871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16383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2209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43000" y="28194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39624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-4</a:t>
            </a:r>
            <a:r>
              <a:rPr lang="en-US" sz="2400" b="1" i="1" dirty="0" smtClean="0">
                <a:latin typeface="Symbol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43000" y="3390900"/>
            <a:ext cx="914400" cy="571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33909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962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66800" y="4572000"/>
            <a:ext cx="381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66800" y="53340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44196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G</a:t>
            </a:r>
            <a:r>
              <a:rPr lang="en-US" sz="2400" b="1" i="1" baseline="-25000" dirty="0" smtClean="0">
                <a:latin typeface="+mj-lt"/>
              </a:rPr>
              <a:t>S</a:t>
            </a:r>
            <a:r>
              <a:rPr lang="en-US" sz="2400" b="1" i="1" dirty="0" smtClean="0">
                <a:latin typeface="+mj-lt"/>
              </a:rPr>
              <a:t>-G</a:t>
            </a:r>
            <a:r>
              <a:rPr lang="en-US" sz="2400" b="1" i="1" baseline="-25000" dirty="0" smtClean="0">
                <a:latin typeface="+mj-lt"/>
              </a:rPr>
              <a:t>N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500" y="483108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3733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5105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7142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type I superconductors</a:t>
            </a:r>
          </a:p>
          <a:p>
            <a:r>
              <a:rPr lang="en-US" sz="2400" dirty="0">
                <a:latin typeface="+mj-lt"/>
              </a:rPr>
              <a:t>   </a:t>
            </a:r>
            <a:r>
              <a:rPr lang="en-US" sz="2000" dirty="0">
                <a:latin typeface="+mj-lt"/>
                <a:hlinkClick r:id="rId2"/>
              </a:rPr>
              <a:t>http://</a:t>
            </a:r>
            <a:r>
              <a:rPr lang="en-US" sz="2000" dirty="0" smtClean="0">
                <a:latin typeface="+mj-lt"/>
                <a:hlinkClick r:id="rId2"/>
              </a:rPr>
              <a:t>hyperphysics.phy-astr.gsu.edu/hbase/tables/supcon.html#c1</a:t>
            </a:r>
            <a:endParaRPr lang="en-US" sz="2000" dirty="0">
              <a:latin typeface="+mj-lt"/>
            </a:endParaRPr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16930" r="11388" b="46491"/>
          <a:stretch/>
        </p:blipFill>
        <p:spPr bwMode="auto">
          <a:xfrm>
            <a:off x="990600" y="838200"/>
            <a:ext cx="6874790" cy="38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69579" r="11388" b="15211"/>
          <a:stretch/>
        </p:blipFill>
        <p:spPr bwMode="auto">
          <a:xfrm>
            <a:off x="1021080" y="4800600"/>
            <a:ext cx="6874790" cy="161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3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105474" name="Picture 2" descr="http://www.magnet.fsu.edu/education/tutorials/magnetacademy/superconductivity101/images/superconductivity-meiss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667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25913</TotalTime>
  <Words>319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1344</cp:revision>
  <cp:lastPrinted>2014-04-14T13:49:44Z</cp:lastPrinted>
  <dcterms:created xsi:type="dcterms:W3CDTF">2012-01-10T18:32:24Z</dcterms:created>
  <dcterms:modified xsi:type="dcterms:W3CDTF">2014-04-16T13:53:03Z</dcterms:modified>
</cp:coreProperties>
</file>