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96" r:id="rId2"/>
    <p:sldId id="354" r:id="rId3"/>
    <p:sldId id="414" r:id="rId4"/>
    <p:sldId id="415" r:id="rId5"/>
    <p:sldId id="416" r:id="rId6"/>
    <p:sldId id="417" r:id="rId7"/>
    <p:sldId id="418" r:id="rId8"/>
    <p:sldId id="419" r:id="rId9"/>
    <p:sldId id="420" r:id="rId10"/>
    <p:sldId id="421" r:id="rId11"/>
    <p:sldId id="422" r:id="rId12"/>
    <p:sldId id="423" r:id="rId13"/>
    <p:sldId id="424" r:id="rId14"/>
    <p:sldId id="425" r:id="rId15"/>
    <p:sldId id="426" r:id="rId16"/>
    <p:sldId id="427" r:id="rId17"/>
    <p:sldId id="428" r:id="rId18"/>
    <p:sldId id="429" r:id="rId19"/>
    <p:sldId id="430" r:id="rId20"/>
    <p:sldId id="432" r:id="rId21"/>
    <p:sldId id="433" r:id="rId22"/>
    <p:sldId id="434" r:id="rId23"/>
    <p:sldId id="435" r:id="rId2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FC481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3" d="100"/>
          <a:sy n="63" d="100"/>
        </p:scale>
        <p:origin x="-6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4/25/2014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503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04/25/2014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04/25/2014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04/25/2014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04/25/2014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04/25/2014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04/25/2014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04/25/2014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04/25/2014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04/25/2014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04/25/2014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04/25/2014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2014 -- Lecture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0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hyperlink" Target="http://img.tfd.com/ggse/d6/gsed_0001_0012_0_img2972.png" TargetMode="External"/><Relationship Id="rId5" Type="http://schemas.openxmlformats.org/officeDocument/2006/relationships/image" Target="../media/image25.png"/><Relationship Id="rId4" Type="http://schemas.openxmlformats.org/officeDocument/2006/relationships/image" Target="../media/image2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hyperlink" Target="http://img.tfd.com/ggse/d6/gsed_0001_0012_0_img2972.png" TargetMode="External"/><Relationship Id="rId5" Type="http://schemas.openxmlformats.org/officeDocument/2006/relationships/image" Target="../media/image25.png"/><Relationship Id="rId4" Type="http://schemas.openxmlformats.org/officeDocument/2006/relationships/image" Target="../media/image2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8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9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762000"/>
            <a:ext cx="8839200" cy="42780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10-10:50 AM  MWF  Olin 107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35: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Comments and problem solving advice:</a:t>
            </a:r>
          </a:p>
          <a:p>
            <a:pPr lvl="2" indent="-457200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folHlink"/>
                </a:solidFill>
              </a:rPr>
              <a:t>Comment about PHY 712 final</a:t>
            </a:r>
          </a:p>
          <a:p>
            <a:pPr lvl="2" indent="-457200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folHlink"/>
                </a:solidFill>
              </a:rPr>
              <a:t>General review </a:t>
            </a:r>
            <a:endParaRPr lang="en-US" sz="2800" b="1" dirty="0" smtClean="0">
              <a:solidFill>
                <a:schemeClr val="folHlink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04/25/2014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911385"/>
              </p:ext>
            </p:extLst>
          </p:nvPr>
        </p:nvGraphicFramePr>
        <p:xfrm>
          <a:off x="533400" y="103805"/>
          <a:ext cx="6705600" cy="2334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7" name="Equation" r:id="rId3" imgW="2920680" imgH="1015920" progId="Equation.DSMT4">
                  <p:embed/>
                </p:oleObj>
              </mc:Choice>
              <mc:Fallback>
                <p:oleObj name="Equation" r:id="rId3" imgW="2920680" imgH="1015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03805"/>
                        <a:ext cx="6705600" cy="23345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6918520"/>
              </p:ext>
            </p:extLst>
          </p:nvPr>
        </p:nvGraphicFramePr>
        <p:xfrm>
          <a:off x="457200" y="2667000"/>
          <a:ext cx="7239000" cy="350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8" name="Equation" r:id="rId5" imgW="2679480" imgH="1295280" progId="Equation.DSMT4">
                  <p:embed/>
                </p:oleObj>
              </mc:Choice>
              <mc:Fallback>
                <p:oleObj name="Equation" r:id="rId5" imgW="2679480" imgH="1295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667000"/>
                        <a:ext cx="7239000" cy="350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2272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3718651"/>
              </p:ext>
            </p:extLst>
          </p:nvPr>
        </p:nvGraphicFramePr>
        <p:xfrm>
          <a:off x="500062" y="554038"/>
          <a:ext cx="7653338" cy="484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9" name="Equation" r:id="rId3" imgW="2831760" imgH="1790640" progId="Equation.DSMT4">
                  <p:embed/>
                </p:oleObj>
              </mc:Choice>
              <mc:Fallback>
                <p:oleObj name="Equation" r:id="rId3" imgW="2831760" imgH="1790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" y="554038"/>
                        <a:ext cx="7653338" cy="4843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7340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1887217"/>
              </p:ext>
            </p:extLst>
          </p:nvPr>
        </p:nvGraphicFramePr>
        <p:xfrm>
          <a:off x="381000" y="457200"/>
          <a:ext cx="7467600" cy="544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84" name="数式" r:id="rId3" imgW="3276360" imgH="2387520" progId="Equation.3">
                  <p:embed/>
                </p:oleObj>
              </mc:Choice>
              <mc:Fallback>
                <p:oleObj name="数式" r:id="rId3" imgW="3276360" imgH="23875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57200"/>
                        <a:ext cx="7467600" cy="544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6448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3324629"/>
              </p:ext>
            </p:extLst>
          </p:nvPr>
        </p:nvGraphicFramePr>
        <p:xfrm>
          <a:off x="381000" y="166687"/>
          <a:ext cx="7583488" cy="295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05" name="Equation" r:id="rId3" imgW="3327120" imgH="1295280" progId="Equation.DSMT4">
                  <p:embed/>
                </p:oleObj>
              </mc:Choice>
              <mc:Fallback>
                <p:oleObj name="Equation" r:id="rId3" imgW="3327120" imgH="12952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66687"/>
                        <a:ext cx="7583488" cy="295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44880" y="3200400"/>
            <a:ext cx="7696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In your “bag” of tricks: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sz="2400" b="1" dirty="0" smtClean="0">
                <a:latin typeface="+mj-lt"/>
              </a:rPr>
              <a:t>Direct (analytic or numerical) solution of differential equations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sz="2400" b="1" dirty="0" smtClean="0">
                <a:latin typeface="+mj-lt"/>
              </a:rPr>
              <a:t>Solution by expanding in appropriate orthogonal functions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sz="2400" b="1" dirty="0" smtClean="0">
                <a:latin typeface="+mj-lt"/>
              </a:rPr>
              <a:t>Green’s function techniques</a:t>
            </a:r>
          </a:p>
        </p:txBody>
      </p:sp>
    </p:spTree>
    <p:extLst>
      <p:ext uri="{BB962C8B-B14F-4D97-AF65-F5344CB8AC3E}">
        <p14:creationId xmlns:p14="http://schemas.microsoft.com/office/powerpoint/2010/main" val="1101905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How to choose most effective solution method --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sz="2400" dirty="0" smtClean="0">
                <a:latin typeface="+mj-lt"/>
              </a:rPr>
              <a:t>In general, Green’s functions methods work well when source is contained in a finite region of space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3958645"/>
              </p:ext>
            </p:extLst>
          </p:nvPr>
        </p:nvGraphicFramePr>
        <p:xfrm>
          <a:off x="762000" y="1828800"/>
          <a:ext cx="7467600" cy="356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52" name="Equation" r:id="rId3" imgW="3276360" imgH="1562040" progId="Equation.DSMT4">
                  <p:embed/>
                </p:oleObj>
              </mc:Choice>
              <mc:Fallback>
                <p:oleObj name="Equation" r:id="rId3" imgW="3276360" imgH="1562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828800"/>
                        <a:ext cx="7467600" cy="356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9052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0545517"/>
              </p:ext>
            </p:extLst>
          </p:nvPr>
        </p:nvGraphicFramePr>
        <p:xfrm>
          <a:off x="152400" y="2133600"/>
          <a:ext cx="8785225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38" name="数式" r:id="rId3" imgW="2425680" imgH="482400" progId="Equation.3">
                  <p:embed/>
                </p:oleObj>
              </mc:Choice>
              <mc:Fallback>
                <p:oleObj name="数式" r:id="rId3" imgW="242568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133600"/>
                        <a:ext cx="8785225" cy="1752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6742792"/>
              </p:ext>
            </p:extLst>
          </p:nvPr>
        </p:nvGraphicFramePr>
        <p:xfrm>
          <a:off x="214312" y="473075"/>
          <a:ext cx="8624888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39" name="Equation" r:id="rId5" imgW="3784320" imgH="660240" progId="Equation.DSMT4">
                  <p:embed/>
                </p:oleObj>
              </mc:Choice>
              <mc:Fallback>
                <p:oleObj name="Equation" r:id="rId5" imgW="3784320" imgH="660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2" y="473075"/>
                        <a:ext cx="8624888" cy="150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14005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0520" y="86975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1933743"/>
              </p:ext>
            </p:extLst>
          </p:nvPr>
        </p:nvGraphicFramePr>
        <p:xfrm>
          <a:off x="747395" y="548640"/>
          <a:ext cx="7756525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81" name="数式" r:id="rId3" imgW="3403440" imgH="1117440" progId="Equation.3">
                  <p:embed/>
                </p:oleObj>
              </mc:Choice>
              <mc:Fallback>
                <p:oleObj name="数式" r:id="rId3" imgW="340344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395" y="548640"/>
                        <a:ext cx="7756525" cy="255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5536379"/>
              </p:ext>
            </p:extLst>
          </p:nvPr>
        </p:nvGraphicFramePr>
        <p:xfrm>
          <a:off x="685800" y="3333750"/>
          <a:ext cx="7524750" cy="238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82" name="Equation" r:id="rId5" imgW="3301920" imgH="1041120" progId="Equation.DSMT4">
                  <p:embed/>
                </p:oleObj>
              </mc:Choice>
              <mc:Fallback>
                <p:oleObj name="Equation" r:id="rId5" imgW="3301920" imgH="10411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333750"/>
                        <a:ext cx="7524750" cy="238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04005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0520" y="86975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1172437"/>
              </p:ext>
            </p:extLst>
          </p:nvPr>
        </p:nvGraphicFramePr>
        <p:xfrm>
          <a:off x="990600" y="1143000"/>
          <a:ext cx="6454775" cy="246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04" name="数式" r:id="rId3" imgW="2831760" imgH="1079280" progId="Equation.3">
                  <p:embed/>
                </p:oleObj>
              </mc:Choice>
              <mc:Fallback>
                <p:oleObj name="数式" r:id="rId3" imgW="2831760" imgH="1079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143000"/>
                        <a:ext cx="6454775" cy="246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4889372"/>
              </p:ext>
            </p:extLst>
          </p:nvPr>
        </p:nvGraphicFramePr>
        <p:xfrm>
          <a:off x="1066800" y="3402013"/>
          <a:ext cx="6135688" cy="246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05" name="数式" r:id="rId5" imgW="2692080" imgH="1079280" progId="Equation.3">
                  <p:embed/>
                </p:oleObj>
              </mc:Choice>
              <mc:Fallback>
                <p:oleObj name="数式" r:id="rId5" imgW="2692080" imgH="1079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402013"/>
                        <a:ext cx="6135688" cy="2465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21007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33400" y="1600200"/>
            <a:ext cx="6172200" cy="1219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0520" y="86975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4761790"/>
              </p:ext>
            </p:extLst>
          </p:nvPr>
        </p:nvGraphicFramePr>
        <p:xfrm>
          <a:off x="455295" y="1143000"/>
          <a:ext cx="8048625" cy="310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7" name="数式" r:id="rId3" imgW="3530520" imgH="1358640" progId="Equation.3">
                  <p:embed/>
                </p:oleObj>
              </mc:Choice>
              <mc:Fallback>
                <p:oleObj name="数式" r:id="rId3" imgW="3530520" imgH="1358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295" y="1143000"/>
                        <a:ext cx="8048625" cy="310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2234769"/>
              </p:ext>
            </p:extLst>
          </p:nvPr>
        </p:nvGraphicFramePr>
        <p:xfrm>
          <a:off x="903288" y="4114800"/>
          <a:ext cx="6629400" cy="226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8" name="数式" r:id="rId5" imgW="2908080" imgH="990360" progId="Equation.3">
                  <p:embed/>
                </p:oleObj>
              </mc:Choice>
              <mc:Fallback>
                <p:oleObj name="数式" r:id="rId5" imgW="2908080" imgH="9903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3288" y="4114800"/>
                        <a:ext cx="6629400" cy="226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18971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Model of dielectric properties of matter: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1288381"/>
              </p:ext>
            </p:extLst>
          </p:nvPr>
        </p:nvGraphicFramePr>
        <p:xfrm>
          <a:off x="518160" y="1160770"/>
          <a:ext cx="6534150" cy="494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41" name="数式" r:id="rId3" imgW="3022560" imgH="2260440" progId="Equation.3">
                  <p:embed/>
                </p:oleObj>
              </mc:Choice>
              <mc:Fallback>
                <p:oleObj name="数式" r:id="rId3" imgW="3022560" imgH="226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" y="1160770"/>
                        <a:ext cx="6534150" cy="494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6248400" y="4165908"/>
            <a:ext cx="2590476" cy="2463492"/>
            <a:chOff x="914400" y="554353"/>
            <a:chExt cx="2590476" cy="2463492"/>
          </a:xfrm>
        </p:grpSpPr>
        <p:pic>
          <p:nvPicPr>
            <p:cNvPr id="8" name="Picture 2" descr="http://img.tfd.com/ggse/d6/gsed_0001_0012_0_img2972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554353"/>
              <a:ext cx="2590476" cy="24634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Oval 8"/>
            <p:cNvSpPr/>
            <p:nvPr/>
          </p:nvSpPr>
          <p:spPr>
            <a:xfrm>
              <a:off x="2118360" y="1600200"/>
              <a:ext cx="152400" cy="1858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ight Arrow 9"/>
          <p:cNvSpPr/>
          <p:nvPr/>
        </p:nvSpPr>
        <p:spPr>
          <a:xfrm rot="11824291">
            <a:off x="5621750" y="4479413"/>
            <a:ext cx="609600" cy="207647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752600" y="6174909"/>
            <a:ext cx="60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6"/>
              </a:rPr>
              <a:t>http://img.tfd.com/ggse/d6/gsed_0001_0012_0_img2972.png</a:t>
            </a:r>
            <a:endParaRPr lang="en-US" sz="1200" dirty="0" smtClean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" y="277059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                                                                 </a:t>
            </a:r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</a:t>
            </a:r>
            <a:endParaRPr lang="en-US" sz="2400" dirty="0" smtClean="0">
              <a:latin typeface="+mj-lt"/>
            </a:endParaRP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Vibrations of charged particles near equilibrium: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35180" y="4583236"/>
            <a:ext cx="739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ymbol" pitchFamily="18" charset="2"/>
              </a:rPr>
              <a:t>d</a:t>
            </a:r>
            <a:r>
              <a:rPr lang="en-US" sz="2400" b="1" dirty="0" err="1" smtClean="0">
                <a:latin typeface="+mj-lt"/>
              </a:rPr>
              <a:t>r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07864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04/25/2014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35</a:t>
            </a:r>
            <a:endParaRPr lang="en-US" dirty="0"/>
          </a:p>
        </p:txBody>
      </p:sp>
      <p:pic>
        <p:nvPicPr>
          <p:cNvPr id="11469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15" t="21427" r="28846" b="5457"/>
          <a:stretch/>
        </p:blipFill>
        <p:spPr bwMode="auto">
          <a:xfrm>
            <a:off x="304800" y="335280"/>
            <a:ext cx="8798646" cy="5989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0" y="542544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6595392"/>
              </p:ext>
            </p:extLst>
          </p:nvPr>
        </p:nvGraphicFramePr>
        <p:xfrm>
          <a:off x="3748087" y="2133600"/>
          <a:ext cx="4557713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66" name="数式" r:id="rId3" imgW="2108160" imgH="241200" progId="Equation.3">
                  <p:embed/>
                </p:oleObj>
              </mc:Choice>
              <mc:Fallback>
                <p:oleObj name="数式" r:id="rId3" imgW="2108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8087" y="2133600"/>
                        <a:ext cx="4557713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8160" y="76200"/>
            <a:ext cx="8473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model:  </a:t>
            </a:r>
          </a:p>
          <a:p>
            <a:pPr lvl="2"/>
            <a:r>
              <a:rPr lang="en-US" sz="2400" dirty="0" smtClean="0">
                <a:latin typeface="+mj-lt"/>
              </a:rPr>
              <a:t>Vibration of  particle of charge</a:t>
            </a:r>
            <a:r>
              <a:rPr lang="en-US" sz="2400" i="1" dirty="0" smtClean="0">
                <a:latin typeface="+mj-lt"/>
              </a:rPr>
              <a:t> q </a:t>
            </a:r>
            <a:r>
              <a:rPr lang="en-US" sz="2400" dirty="0" smtClean="0">
                <a:latin typeface="+mj-lt"/>
              </a:rPr>
              <a:t>and mass</a:t>
            </a:r>
            <a:r>
              <a:rPr lang="en-US" sz="2400" i="1" dirty="0" smtClean="0">
                <a:latin typeface="+mj-lt"/>
              </a:rPr>
              <a:t> m </a:t>
            </a:r>
            <a:r>
              <a:rPr lang="en-US" sz="2400" dirty="0" smtClean="0">
                <a:latin typeface="+mj-lt"/>
              </a:rPr>
              <a:t>near equilibrium: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52400" y="1143000"/>
            <a:ext cx="3217126" cy="2463492"/>
            <a:chOff x="5621750" y="4038600"/>
            <a:chExt cx="3217126" cy="2463492"/>
          </a:xfrm>
        </p:grpSpPr>
        <p:grpSp>
          <p:nvGrpSpPr>
            <p:cNvPr id="8" name="Group 7"/>
            <p:cNvGrpSpPr/>
            <p:nvPr/>
          </p:nvGrpSpPr>
          <p:grpSpPr>
            <a:xfrm>
              <a:off x="6248400" y="4038600"/>
              <a:ext cx="2590476" cy="2463492"/>
              <a:chOff x="914400" y="554353"/>
              <a:chExt cx="2590476" cy="2463492"/>
            </a:xfrm>
          </p:grpSpPr>
          <p:pic>
            <p:nvPicPr>
              <p:cNvPr id="11" name="Picture 2" descr="http://img.tfd.com/ggse/d6/gsed_0001_0012_0_img2972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554353"/>
                <a:ext cx="2590476" cy="24634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2" name="Oval 11"/>
              <p:cNvSpPr/>
              <p:nvPr/>
            </p:nvSpPr>
            <p:spPr>
              <a:xfrm>
                <a:off x="2118360" y="1600200"/>
                <a:ext cx="152400" cy="18589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Right Arrow 8"/>
            <p:cNvSpPr/>
            <p:nvPr/>
          </p:nvSpPr>
          <p:spPr>
            <a:xfrm rot="11824291">
              <a:off x="5621750" y="4352105"/>
              <a:ext cx="609600" cy="207647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35180" y="4455928"/>
              <a:ext cx="739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Symbol" pitchFamily="18" charset="2"/>
                </a:rPr>
                <a:t>d</a:t>
              </a:r>
              <a:r>
                <a:rPr lang="en-US" sz="2400" b="1" dirty="0" err="1" smtClean="0">
                  <a:latin typeface="+mj-lt"/>
                </a:rPr>
                <a:t>r</a:t>
              </a:r>
              <a:endParaRPr lang="en-US" sz="2400" dirty="0" smtClean="0">
                <a:latin typeface="+mj-lt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352800" y="17526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6"/>
              </a:rPr>
              <a:t>http://img.tfd.com/ggse/d6/gsed_0001_0012_0_img2972.png</a:t>
            </a:r>
            <a:endParaRPr lang="en-US" sz="1200" dirty="0" smtClean="0">
              <a:latin typeface="+mj-lt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8457572"/>
              </p:ext>
            </p:extLst>
          </p:nvPr>
        </p:nvGraphicFramePr>
        <p:xfrm>
          <a:off x="2797175" y="3649662"/>
          <a:ext cx="6040438" cy="275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67" name="数式" r:id="rId7" imgW="2793960" imgH="1257120" progId="Equation.3">
                  <p:embed/>
                </p:oleObj>
              </mc:Choice>
              <mc:Fallback>
                <p:oleObj name="数式" r:id="rId7" imgW="2793960" imgH="1257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7175" y="3649662"/>
                        <a:ext cx="6040438" cy="2751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27698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7876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 dielectric function: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4496508"/>
              </p:ext>
            </p:extLst>
          </p:nvPr>
        </p:nvGraphicFramePr>
        <p:xfrm>
          <a:off x="557213" y="1295400"/>
          <a:ext cx="5738812" cy="433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88" name="数式" r:id="rId3" imgW="2654280" imgH="1981080" progId="Equation.3">
                  <p:embed/>
                </p:oleObj>
              </mc:Choice>
              <mc:Fallback>
                <p:oleObj name="数式" r:id="rId3" imgW="2654280" imgH="1981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" y="1295400"/>
                        <a:ext cx="5738812" cy="433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4953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Kramers-Kronig</a:t>
            </a:r>
            <a:r>
              <a:rPr lang="en-US" sz="2400" dirty="0" smtClean="0">
                <a:latin typeface="+mj-lt"/>
              </a:rPr>
              <a:t> transform </a:t>
            </a:r>
            <a:r>
              <a:rPr lang="en-US" sz="2400" dirty="0" smtClean="0">
                <a:latin typeface="+mj-lt"/>
              </a:rPr>
              <a:t>– </a:t>
            </a:r>
            <a:r>
              <a:rPr lang="en-US" sz="2400" dirty="0" smtClean="0">
                <a:latin typeface="+mj-lt"/>
              </a:rPr>
              <a:t>for use in dielectric analysis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4404753"/>
              </p:ext>
            </p:extLst>
          </p:nvPr>
        </p:nvGraphicFramePr>
        <p:xfrm>
          <a:off x="571500" y="3586163"/>
          <a:ext cx="7921625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14" name="数式" r:id="rId3" imgW="3873240" imgH="507960" progId="Equation.3">
                  <p:embed/>
                </p:oleObj>
              </mc:Choice>
              <mc:Fallback>
                <p:oleObj name="数式" r:id="rId3" imgW="387324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3586163"/>
                        <a:ext cx="7921625" cy="1052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304800" y="1071962"/>
            <a:ext cx="5334000" cy="2194560"/>
            <a:chOff x="685800" y="2751642"/>
            <a:chExt cx="8890000" cy="3657600"/>
          </a:xfrm>
        </p:grpSpPr>
        <p:sp>
          <p:nvSpPr>
            <p:cNvPr id="8" name="Chord 7"/>
            <p:cNvSpPr>
              <a:spLocks noChangeAspect="1"/>
            </p:cNvSpPr>
            <p:nvPr/>
          </p:nvSpPr>
          <p:spPr>
            <a:xfrm rot="7484126">
              <a:off x="2033688" y="2751642"/>
              <a:ext cx="3657600" cy="3657600"/>
            </a:xfrm>
            <a:prstGeom prst="chord">
              <a:avLst>
                <a:gd name="adj1" fmla="val 2700000"/>
                <a:gd name="adj2" fmla="val 14766967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685800" y="2814933"/>
              <a:ext cx="8890000" cy="3433467"/>
              <a:chOff x="685800" y="2814933"/>
              <a:chExt cx="8890000" cy="3433467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 flipV="1">
                <a:off x="3810000" y="3276600"/>
                <a:ext cx="76200" cy="2971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7391400" y="4762500"/>
                <a:ext cx="2184400" cy="769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Re(</a:t>
                </a:r>
                <a:r>
                  <a:rPr lang="en-US" sz="2400" i="1" dirty="0" smtClean="0">
                    <a:latin typeface="+mj-lt"/>
                  </a:rPr>
                  <a:t>z</a:t>
                </a:r>
                <a:r>
                  <a:rPr lang="en-US" sz="2400" dirty="0" smtClean="0">
                    <a:latin typeface="+mj-lt"/>
                  </a:rPr>
                  <a:t>)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191000" y="2814933"/>
                <a:ext cx="1828800" cy="769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 smtClean="0">
                    <a:latin typeface="+mj-lt"/>
                  </a:rPr>
                  <a:t>Im</a:t>
                </a:r>
                <a:r>
                  <a:rPr lang="en-US" sz="2400" dirty="0" smtClean="0">
                    <a:latin typeface="+mj-lt"/>
                  </a:rPr>
                  <a:t>(</a:t>
                </a:r>
                <a:r>
                  <a:rPr lang="en-US" sz="2400" i="1" dirty="0" smtClean="0">
                    <a:latin typeface="+mj-lt"/>
                  </a:rPr>
                  <a:t>z</a:t>
                </a:r>
                <a:r>
                  <a:rPr lang="en-US" sz="2400" dirty="0" smtClean="0">
                    <a:latin typeface="+mj-lt"/>
                  </a:rPr>
                  <a:t>)</a:t>
                </a:r>
              </a:p>
            </p:txBody>
          </p:sp>
          <p:sp>
            <p:nvSpPr>
              <p:cNvPr id="13" name="Chord 12"/>
              <p:cNvSpPr>
                <a:spLocks noChangeAspect="1"/>
              </p:cNvSpPr>
              <p:nvPr/>
            </p:nvSpPr>
            <p:spPr>
              <a:xfrm rot="18359302">
                <a:off x="4564718" y="4640918"/>
                <a:ext cx="731520" cy="731520"/>
              </a:xfrm>
              <a:prstGeom prst="chord">
                <a:avLst>
                  <a:gd name="adj1" fmla="val 2700000"/>
                  <a:gd name="adj2" fmla="val 14766967"/>
                </a:avLst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617720" y="4815840"/>
                <a:ext cx="685800" cy="152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" name="Straight Arrow Connector 14"/>
              <p:cNvCxnSpPr/>
              <p:nvPr/>
            </p:nvCxnSpPr>
            <p:spPr>
              <a:xfrm>
                <a:off x="685800" y="4876800"/>
                <a:ext cx="6705600" cy="76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Oval 15"/>
              <p:cNvSpPr/>
              <p:nvPr/>
            </p:nvSpPr>
            <p:spPr>
              <a:xfrm>
                <a:off x="4800600" y="4798368"/>
                <a:ext cx="228600" cy="2308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85965" y="4264967"/>
                <a:ext cx="7553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a</a:t>
                </a:r>
              </a:p>
            </p:txBody>
          </p:sp>
        </p:grpSp>
      </p:grpSp>
      <p:grpSp>
        <p:nvGrpSpPr>
          <p:cNvPr id="18" name="Group 17"/>
          <p:cNvGrpSpPr/>
          <p:nvPr/>
        </p:nvGrpSpPr>
        <p:grpSpPr>
          <a:xfrm>
            <a:off x="6492028" y="3111192"/>
            <a:ext cx="2270972" cy="1190774"/>
            <a:chOff x="6492028" y="3111192"/>
            <a:chExt cx="2270972" cy="1190774"/>
          </a:xfrm>
        </p:grpSpPr>
        <p:sp>
          <p:nvSpPr>
            <p:cNvPr id="19" name="Right Arrow 18"/>
            <p:cNvSpPr/>
            <p:nvPr/>
          </p:nvSpPr>
          <p:spPr>
            <a:xfrm rot="19453415">
              <a:off x="6492028" y="3920966"/>
              <a:ext cx="1828800" cy="381000"/>
            </a:xfrm>
            <a:prstGeom prst="rightArrow">
              <a:avLst/>
            </a:prstGeom>
            <a:solidFill>
              <a:srgbClr val="FF0000">
                <a:alpha val="3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924800" y="3111192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=0</a:t>
              </a:r>
            </a:p>
          </p:txBody>
        </p:sp>
      </p:grp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0103573"/>
              </p:ext>
            </p:extLst>
          </p:nvPr>
        </p:nvGraphicFramePr>
        <p:xfrm>
          <a:off x="882650" y="5083175"/>
          <a:ext cx="7221538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15" name="数式" r:id="rId5" imgW="3530520" imgH="469800" progId="Equation.3">
                  <p:embed/>
                </p:oleObj>
              </mc:Choice>
              <mc:Fallback>
                <p:oleObj name="数式" r:id="rId5" imgW="35305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5083175"/>
                        <a:ext cx="7221538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638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" y="211126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Kramers-Kronig</a:t>
            </a:r>
            <a:r>
              <a:rPr lang="en-US" sz="2400" dirty="0" smtClean="0">
                <a:latin typeface="+mj-lt"/>
              </a:rPr>
              <a:t> transform – for dielectric function: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3770122"/>
              </p:ext>
            </p:extLst>
          </p:nvPr>
        </p:nvGraphicFramePr>
        <p:xfrm>
          <a:off x="1047750" y="1035050"/>
          <a:ext cx="5353050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38" name="数式" r:id="rId3" imgW="2616120" imgH="1193760" progId="Equation.3">
                  <p:embed/>
                </p:oleObj>
              </mc:Choice>
              <mc:Fallback>
                <p:oleObj name="数式" r:id="rId3" imgW="2616120" imgH="1193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750" y="1035050"/>
                        <a:ext cx="5353050" cy="247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4925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Further comments on analytic behavior of dielectric function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638084"/>
              </p:ext>
            </p:extLst>
          </p:nvPr>
        </p:nvGraphicFramePr>
        <p:xfrm>
          <a:off x="1095375" y="4133850"/>
          <a:ext cx="5716588" cy="24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39" name="Equation" r:id="rId5" imgW="2793960" imgH="1206360" progId="Equation.DSMT4">
                  <p:embed/>
                </p:oleObj>
              </mc:Choice>
              <mc:Fallback>
                <p:oleObj name="Equation" r:id="rId5" imgW="2793960" imgH="1206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375" y="4133850"/>
                        <a:ext cx="5716588" cy="249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1792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12800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38" t="24653" r="22643" b="9231"/>
          <a:stretch/>
        </p:blipFill>
        <p:spPr bwMode="auto">
          <a:xfrm>
            <a:off x="2819400" y="762000"/>
            <a:ext cx="39624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421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567859"/>
              </p:ext>
            </p:extLst>
          </p:nvPr>
        </p:nvGraphicFramePr>
        <p:xfrm>
          <a:off x="2743200" y="457200"/>
          <a:ext cx="5943600" cy="2045970"/>
        </p:xfrm>
        <a:graphic>
          <a:graphicData uri="http://schemas.openxmlformats.org/drawingml/2006/table">
            <a:tbl>
              <a:tblPr/>
              <a:tblGrid>
                <a:gridCol w="1190625"/>
                <a:gridCol w="1657350"/>
                <a:gridCol w="3095625"/>
              </a:tblGrid>
              <a:tr h="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Time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Presenter Name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Presenter Title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10-10:20 AM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 Flynn 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“Group Theory and Electromagnetism”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10:25-10:40 AM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Ahmad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?????????????????????????</a:t>
                      </a:r>
                      <a:endParaRPr lang="en-US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33479"/>
              </p:ext>
            </p:extLst>
          </p:nvPr>
        </p:nvGraphicFramePr>
        <p:xfrm>
          <a:off x="2667000" y="2971800"/>
          <a:ext cx="5943600" cy="3276600"/>
        </p:xfrm>
        <a:graphic>
          <a:graphicData uri="http://schemas.openxmlformats.org/drawingml/2006/table">
            <a:tbl>
              <a:tblPr/>
              <a:tblGrid>
                <a:gridCol w="1190625"/>
                <a:gridCol w="1657350"/>
                <a:gridCol w="3095625"/>
              </a:tblGrid>
              <a:tr h="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Time</a:t>
                      </a:r>
                      <a:endParaRPr lang="en-US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Presenter Name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Presenter Title</a:t>
                      </a:r>
                      <a:endParaRPr lang="en-US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9:30-9:50 AM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Calvin Arter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“Electrodynamics and the interaction potential”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9:55-10:20 AM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Ryan Melvin </a:t>
                      </a:r>
                      <a:endParaRPr lang="en-US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“Effects of electric fields on small strands of human RNA”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10:25-10:40 AM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Drew </a:t>
                      </a:r>
                      <a:r>
                        <a:rPr lang="en-US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Onken</a:t>
                      </a:r>
                      <a:endParaRPr lang="en-US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“The Electromagnetic Theory Behind the Free Electron Laser”</a:t>
                      </a:r>
                      <a:endParaRPr lang="en-US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5760" y="9906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Monday</a:t>
            </a:r>
          </a:p>
          <a:p>
            <a:r>
              <a:rPr lang="en-US" sz="2400" dirty="0" smtClean="0">
                <a:latin typeface="+mj-lt"/>
              </a:rPr>
              <a:t>4/28/2014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" y="4122003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Wednesday</a:t>
            </a:r>
          </a:p>
          <a:p>
            <a:r>
              <a:rPr lang="en-US" sz="2400" dirty="0" smtClean="0">
                <a:latin typeface="+mj-lt"/>
              </a:rPr>
              <a:t>4/30/2014</a:t>
            </a:r>
          </a:p>
        </p:txBody>
      </p:sp>
    </p:spTree>
    <p:extLst>
      <p:ext uri="{BB962C8B-B14F-4D97-AF65-F5344CB8AC3E}">
        <p14:creationId xmlns:p14="http://schemas.microsoft.com/office/powerpoint/2010/main" val="1886184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466671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Final exam for PHY 712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Available: Friday, May 2, 2014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Due:         Monday, May 12, 2014</a:t>
            </a:r>
          </a:p>
        </p:txBody>
      </p:sp>
    </p:spTree>
    <p:extLst>
      <p:ext uri="{BB962C8B-B14F-4D97-AF65-F5344CB8AC3E}">
        <p14:creationId xmlns:p14="http://schemas.microsoft.com/office/powerpoint/2010/main" val="1148115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295870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4556767"/>
              </p:ext>
            </p:extLst>
          </p:nvPr>
        </p:nvGraphicFramePr>
        <p:xfrm>
          <a:off x="305866" y="1447800"/>
          <a:ext cx="8685734" cy="484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40" name="Equation" r:id="rId3" imgW="3466800" imgH="1930320" progId="Equation.DSMT4">
                  <p:embed/>
                </p:oleObj>
              </mc:Choice>
              <mc:Fallback>
                <p:oleObj name="Equation" r:id="rId3" imgW="3466800" imgH="1930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866" y="1447800"/>
                        <a:ext cx="8685734" cy="4840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7149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295870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2297715"/>
              </p:ext>
            </p:extLst>
          </p:nvPr>
        </p:nvGraphicFramePr>
        <p:xfrm>
          <a:off x="434732" y="1930400"/>
          <a:ext cx="8480668" cy="378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65" name="Equation" r:id="rId3" imgW="3873240" imgH="1726920" progId="Equation.DSMT4">
                  <p:embed/>
                </p:oleObj>
              </mc:Choice>
              <mc:Fallback>
                <p:oleObj name="Equation" r:id="rId3" imgW="3873240" imgH="1726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732" y="1930400"/>
                        <a:ext cx="8480668" cy="378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6217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295870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9105306"/>
              </p:ext>
            </p:extLst>
          </p:nvPr>
        </p:nvGraphicFramePr>
        <p:xfrm>
          <a:off x="158806" y="1905000"/>
          <a:ext cx="8832794" cy="307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88" name="Equation" r:id="rId3" imgW="4305240" imgH="1498320" progId="Equation.DSMT4">
                  <p:embed/>
                </p:oleObj>
              </mc:Choice>
              <mc:Fallback>
                <p:oleObj name="Equation" r:id="rId3" imgW="4305240" imgH="1498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06" y="1905000"/>
                        <a:ext cx="8832794" cy="307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0954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Energy and power  (SI units)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8371095"/>
              </p:ext>
            </p:extLst>
          </p:nvPr>
        </p:nvGraphicFramePr>
        <p:xfrm>
          <a:off x="304800" y="914400"/>
          <a:ext cx="8640763" cy="154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59" name="Equation" r:id="rId3" imgW="3416040" imgH="609480" progId="Equation.DSMT4">
                  <p:embed/>
                </p:oleObj>
              </mc:Choice>
              <mc:Fallback>
                <p:oleObj name="Equation" r:id="rId3" imgW="3416040" imgH="609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914400"/>
                        <a:ext cx="8640763" cy="154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6402472"/>
              </p:ext>
            </p:extLst>
          </p:nvPr>
        </p:nvGraphicFramePr>
        <p:xfrm>
          <a:off x="320675" y="3021012"/>
          <a:ext cx="8475663" cy="147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60" name="数式" r:id="rId5" imgW="3504960" imgH="609480" progId="Equation.3">
                  <p:embed/>
                </p:oleObj>
              </mc:Choice>
              <mc:Fallback>
                <p:oleObj name="数式" r:id="rId5" imgW="3504960" imgH="609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" y="3021012"/>
                        <a:ext cx="8475663" cy="147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109233"/>
              </p:ext>
            </p:extLst>
          </p:nvPr>
        </p:nvGraphicFramePr>
        <p:xfrm>
          <a:off x="877888" y="5472113"/>
          <a:ext cx="51943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61" name="Equation" r:id="rId7" imgW="2514600" imgH="393480" progId="Equation.DSMT4">
                  <p:embed/>
                </p:oleObj>
              </mc:Choice>
              <mc:Fallback>
                <p:oleObj name="Equation" r:id="rId7" imgW="251460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7888" y="5472113"/>
                        <a:ext cx="51943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488516"/>
              </p:ext>
            </p:extLst>
          </p:nvPr>
        </p:nvGraphicFramePr>
        <p:xfrm>
          <a:off x="801687" y="4383088"/>
          <a:ext cx="7580313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62" name="Equation" r:id="rId9" imgW="3670200" imgH="393480" progId="Equation.DSMT4">
                  <p:embed/>
                </p:oleObj>
              </mc:Choice>
              <mc:Fallback>
                <p:oleObj name="Equation" r:id="rId9" imgW="367020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687" y="4383088"/>
                        <a:ext cx="7580313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9251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27681</TotalTime>
  <Words>492</Words>
  <Application>Microsoft Office PowerPoint</Application>
  <PresentationFormat>On-screen Show (4:3)</PresentationFormat>
  <Paragraphs>136</Paragraphs>
  <Slides>23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Office Theme</vt:lpstr>
      <vt:lpstr>Equation</vt:lpstr>
      <vt:lpstr>数式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1404</cp:revision>
  <cp:lastPrinted>2014-04-25T12:45:21Z</cp:lastPrinted>
  <dcterms:created xsi:type="dcterms:W3CDTF">2012-01-10T18:32:24Z</dcterms:created>
  <dcterms:modified xsi:type="dcterms:W3CDTF">2014-04-25T12:52:27Z</dcterms:modified>
</cp:coreProperties>
</file>