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1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93" r:id="rId23"/>
    <p:sldId id="294" r:id="rId24"/>
    <p:sldId id="295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ley.com/WileyCDA/WileyTitle/productCd-3527407820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6.wmf"/><Relationship Id="rId9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4.wmf"/><Relationship Id="rId3" Type="http://schemas.openxmlformats.org/officeDocument/2006/relationships/image" Target="../media/image39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esel_cycle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0.wmf"/><Relationship Id="rId3" Type="http://schemas.openxmlformats.org/officeDocument/2006/relationships/image" Target="../media/image45.png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86142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10-10:50 AM  MWF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  <p:pic>
        <p:nvPicPr>
          <p:cNvPr id="3074" name="Picture 2" descr="A Modern Course in Statistical Physics (3527407820) 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667000" cy="37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67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http://www.wiley.com/WileyCDA/WileyTitle/productCd-3527407820.html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270" y="26504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Thermodynamics</a:t>
            </a:r>
          </a:p>
          <a:p>
            <a:pPr lvl="1"/>
            <a:r>
              <a:rPr lang="en-US" sz="2400" dirty="0" smtClean="0"/>
              <a:t>2.     Important definitions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 smtClean="0"/>
              <a:t>Macroscopic system, “thermodynamic limit”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99111"/>
              </p:ext>
            </p:extLst>
          </p:nvPr>
        </p:nvGraphicFramePr>
        <p:xfrm>
          <a:off x="1662182" y="1524000"/>
          <a:ext cx="5829576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数式" r:id="rId3" imgW="2603160" imgH="876240" progId="Equation.3">
                  <p:embed/>
                </p:oleObj>
              </mc:Choice>
              <mc:Fallback>
                <p:oleObj name="数式" r:id="rId3" imgW="2603160" imgH="876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2182" y="1524000"/>
                        <a:ext cx="5829576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0174" y="3657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Intensive variable: (such as </a:t>
            </a:r>
            <a:r>
              <a:rPr lang="en-US" sz="2400" i="1" dirty="0" smtClean="0"/>
              <a:t>T</a:t>
            </a:r>
            <a:r>
              <a:rPr lang="en-US" sz="2400" dirty="0" smtClean="0"/>
              <a:t>, </a:t>
            </a:r>
            <a:r>
              <a:rPr lang="en-US" sz="2400" i="1" dirty="0" smtClean="0"/>
              <a:t>P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, ….)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888210"/>
              </p:ext>
            </p:extLst>
          </p:nvPr>
        </p:nvGraphicFramePr>
        <p:xfrm>
          <a:off x="1676400" y="4119265"/>
          <a:ext cx="36115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数式" r:id="rId5" imgW="1612800" imgH="228600" progId="Equation.3">
                  <p:embed/>
                </p:oleObj>
              </mc:Choice>
              <mc:Fallback>
                <p:oleObj name="数式" r:id="rId5" imgW="1612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9265"/>
                        <a:ext cx="36115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4800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Extensive variable: (such as </a:t>
            </a:r>
            <a:r>
              <a:rPr lang="en-US" sz="2400" i="1" dirty="0" smtClean="0"/>
              <a:t>N</a:t>
            </a:r>
            <a:r>
              <a:rPr lang="en-US" sz="2400" dirty="0" smtClean="0"/>
              <a:t> ….)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93205"/>
              </p:ext>
            </p:extLst>
          </p:nvPr>
        </p:nvGraphicFramePr>
        <p:xfrm>
          <a:off x="1470025" y="5262563"/>
          <a:ext cx="40386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数式" r:id="rId7" imgW="1803240" imgH="228600" progId="Equation.3">
                  <p:embed/>
                </p:oleObj>
              </mc:Choice>
              <mc:Fallback>
                <p:oleObj name="数式" r:id="rId7" imgW="1803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5262563"/>
                        <a:ext cx="40386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5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23334" r="14949" b="19292"/>
          <a:stretch/>
        </p:blipFill>
        <p:spPr bwMode="auto">
          <a:xfrm>
            <a:off x="1017105" y="2355573"/>
            <a:ext cx="6387549" cy="435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270" y="26504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Thermodynamics</a:t>
            </a:r>
          </a:p>
          <a:p>
            <a:pPr lvl="1"/>
            <a:r>
              <a:rPr lang="en-US" sz="2400" dirty="0" smtClean="0"/>
              <a:t>3.     Notion of thermodynamic equilibrium</a:t>
            </a:r>
          </a:p>
          <a:p>
            <a:pPr lvl="1"/>
            <a:r>
              <a:rPr lang="en-US" sz="2400" dirty="0" smtClean="0"/>
              <a:t>We observe that the properties of an isolated </a:t>
            </a:r>
            <a:r>
              <a:rPr lang="en-US" sz="2400" dirty="0"/>
              <a:t>m</a:t>
            </a:r>
            <a:r>
              <a:rPr lang="en-US" sz="2400" dirty="0" smtClean="0"/>
              <a:t>acroscopic system measured as a function of time, eventually reach constant values.  (This is not true, in general, for a system of few particles.)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148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23334" r="14949" b="19292"/>
          <a:stretch/>
        </p:blipFill>
        <p:spPr bwMode="auto">
          <a:xfrm>
            <a:off x="1017104" y="180559"/>
            <a:ext cx="6387549" cy="435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19314" r="7369" b="59394"/>
          <a:stretch/>
        </p:blipFill>
        <p:spPr bwMode="auto">
          <a:xfrm>
            <a:off x="838200" y="4648200"/>
            <a:ext cx="7235687" cy="161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270" y="2650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Thermodynamics</a:t>
            </a:r>
          </a:p>
          <a:p>
            <a:pPr lvl="1"/>
            <a:r>
              <a:rPr lang="en-US" sz="2400" dirty="0" smtClean="0"/>
              <a:t>4.     Notion of exact differential and its opposite</a:t>
            </a:r>
          </a:p>
          <a:p>
            <a:pPr lvl="2"/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883333"/>
              </p:ext>
            </p:extLst>
          </p:nvPr>
        </p:nvGraphicFramePr>
        <p:xfrm>
          <a:off x="1443037" y="1044575"/>
          <a:ext cx="6938963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数式" r:id="rId3" imgW="3098520" imgH="1473120" progId="Equation.3">
                  <p:embed/>
                </p:oleObj>
              </mc:Choice>
              <mc:Fallback>
                <p:oleObj name="数式" r:id="rId3" imgW="3098520" imgH="1473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1044575"/>
                        <a:ext cx="6938963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1570"/>
              </p:ext>
            </p:extLst>
          </p:nvPr>
        </p:nvGraphicFramePr>
        <p:xfrm>
          <a:off x="1524000" y="4648200"/>
          <a:ext cx="51482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数式" r:id="rId5" imgW="2298600" imgH="177480" progId="Equation.3">
                  <p:embed/>
                </p:oleObj>
              </mc:Choice>
              <mc:Fallback>
                <p:oleObj name="数式" r:id="rId5" imgW="22986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51482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0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5016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 (from appendix B.1 of textbook)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781637"/>
              </p:ext>
            </p:extLst>
          </p:nvPr>
        </p:nvGraphicFramePr>
        <p:xfrm>
          <a:off x="1185069" y="648275"/>
          <a:ext cx="540226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数式" r:id="rId3" imgW="2412720" imgH="1803240" progId="Equation.3">
                  <p:embed/>
                </p:oleObj>
              </mc:Choice>
              <mc:Fallback>
                <p:oleObj name="数式" r:id="rId3" imgW="2412720" imgH="1803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069" y="648275"/>
                        <a:ext cx="5402262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485052"/>
              </p:ext>
            </p:extLst>
          </p:nvPr>
        </p:nvGraphicFramePr>
        <p:xfrm>
          <a:off x="762000" y="4724400"/>
          <a:ext cx="4833937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数式" r:id="rId5" imgW="2158920" imgH="660240" progId="Equation.3">
                  <p:embed/>
                </p:oleObj>
              </mc:Choice>
              <mc:Fallback>
                <p:oleObj name="数式" r:id="rId5" imgW="215892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4833937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3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270" y="26504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Thermodynamics</a:t>
            </a:r>
          </a:p>
          <a:p>
            <a:pPr lvl="1"/>
            <a:r>
              <a:rPr lang="en-US" sz="2400" dirty="0" smtClean="0"/>
              <a:t>5.     State variables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 smtClean="0"/>
              <a:t>State variables are quantities that can be analyzed as exact differentials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Examples :   </a:t>
            </a:r>
          </a:p>
          <a:p>
            <a:pPr lvl="1"/>
            <a:r>
              <a:rPr lang="en-US" sz="2400" dirty="0" smtClean="0"/>
              <a:t>          (Under </a:t>
            </a:r>
            <a:r>
              <a:rPr lang="en-US" sz="2400" i="1" dirty="0" smtClean="0"/>
              <a:t>reversible</a:t>
            </a:r>
            <a:r>
              <a:rPr lang="en-US" sz="2400" dirty="0" smtClean="0"/>
              <a:t> conditions)</a:t>
            </a:r>
            <a:endParaRPr lang="en-US" sz="2400" dirty="0"/>
          </a:p>
          <a:p>
            <a:pPr lvl="1"/>
            <a:r>
              <a:rPr lang="en-US" sz="2400" dirty="0" smtClean="0"/>
              <a:t>                      Internal energy U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               Entropy S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64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270" y="2650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Thermodynamics</a:t>
            </a:r>
          </a:p>
          <a:p>
            <a:pPr lvl="1"/>
            <a:r>
              <a:rPr lang="en-US" sz="2400" dirty="0" smtClean="0"/>
              <a:t>6.     First law of thermodynamics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07429"/>
              </p:ext>
            </p:extLst>
          </p:nvPr>
        </p:nvGraphicFramePr>
        <p:xfrm>
          <a:off x="1509712" y="990600"/>
          <a:ext cx="6796088" cy="4149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数式" r:id="rId3" imgW="3035160" imgH="1854000" progId="Equation.3">
                  <p:embed/>
                </p:oleObj>
              </mc:Choice>
              <mc:Fallback>
                <p:oleObj name="数式" r:id="rId3" imgW="3035160" imgH="18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2" y="990600"/>
                        <a:ext cx="6796088" cy="4149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5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Elaboration on work: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335596"/>
              </p:ext>
            </p:extLst>
          </p:nvPr>
        </p:nvGraphicFramePr>
        <p:xfrm>
          <a:off x="1277938" y="915988"/>
          <a:ext cx="65119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数式" r:id="rId3" imgW="2908080" imgH="406080" progId="Equation.3">
                  <p:embed/>
                </p:oleObj>
              </mc:Choice>
              <mc:Fallback>
                <p:oleObj name="数式" r:id="rId3" imgW="290808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915988"/>
                        <a:ext cx="65119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514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Specific example: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Consider an ideal gas in a complete cycle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81869"/>
              </p:ext>
            </p:extLst>
          </p:nvPr>
        </p:nvGraphicFramePr>
        <p:xfrm>
          <a:off x="447675" y="3581400"/>
          <a:ext cx="8467725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数式" r:id="rId5" imgW="2628720" imgH="838080" progId="Equation.3">
                  <p:embed/>
                </p:oleObj>
              </mc:Choice>
              <mc:Fallback>
                <p:oleObj name="数式" r:id="rId5" imgW="262872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581400"/>
                        <a:ext cx="8467725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9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an ideal heat engine</a:t>
            </a:r>
          </a:p>
          <a:p>
            <a:r>
              <a:rPr lang="en-US" dirty="0"/>
              <a:t> </a:t>
            </a:r>
            <a:r>
              <a:rPr lang="en-US" dirty="0" smtClean="0"/>
              <a:t>           Nicholas Carnot (French Engineer) 1834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0" t="18037" r="23085" b="8270"/>
          <a:stretch/>
        </p:blipFill>
        <p:spPr bwMode="auto">
          <a:xfrm>
            <a:off x="1868914" y="1147074"/>
            <a:ext cx="5184839" cy="513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220376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isothermal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8558" y="376845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isothermal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311246">
            <a:off x="4862423" y="3466077"/>
            <a:ext cx="11000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adiabatic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074856">
            <a:off x="2883667" y="2773306"/>
            <a:ext cx="11350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adiabatic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7971"/>
            <a:ext cx="47266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Carnot cycle:</a:t>
            </a:r>
          </a:p>
        </p:txBody>
      </p:sp>
    </p:spTree>
    <p:extLst>
      <p:ext uri="{BB962C8B-B14F-4D97-AF65-F5344CB8AC3E}">
        <p14:creationId xmlns:p14="http://schemas.microsoft.com/office/powerpoint/2010/main" val="402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82" y="139184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Carnot cycle for ideal gas system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0" t="18038" r="23085" b="16514"/>
          <a:stretch/>
        </p:blipFill>
        <p:spPr bwMode="auto">
          <a:xfrm>
            <a:off x="-24162" y="929360"/>
            <a:ext cx="5184839" cy="455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80316"/>
              </p:ext>
            </p:extLst>
          </p:nvPr>
        </p:nvGraphicFramePr>
        <p:xfrm>
          <a:off x="4192588" y="533400"/>
          <a:ext cx="4192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数式" r:id="rId4" imgW="2374560" imgH="431640" progId="Equation.3">
                  <p:embed/>
                </p:oleObj>
              </mc:Choice>
              <mc:Fallback>
                <p:oleObj name="数式" r:id="rId4" imgW="2374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2588" y="533400"/>
                        <a:ext cx="419258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08772"/>
              </p:ext>
            </p:extLst>
          </p:nvPr>
        </p:nvGraphicFramePr>
        <p:xfrm>
          <a:off x="4113213" y="1295400"/>
          <a:ext cx="46386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数式" r:id="rId6" imgW="2628720" imgH="444240" progId="Equation.3">
                  <p:embed/>
                </p:oleObj>
              </mc:Choice>
              <mc:Fallback>
                <p:oleObj name="数式" r:id="rId6" imgW="2628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1295400"/>
                        <a:ext cx="46386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05726"/>
              </p:ext>
            </p:extLst>
          </p:nvPr>
        </p:nvGraphicFramePr>
        <p:xfrm>
          <a:off x="4268788" y="2133600"/>
          <a:ext cx="4168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数式" r:id="rId8" imgW="2361960" imgH="431640" progId="Equation.3">
                  <p:embed/>
                </p:oleObj>
              </mc:Choice>
              <mc:Fallback>
                <p:oleObj name="数式" r:id="rId8" imgW="236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2133600"/>
                        <a:ext cx="41687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89842"/>
              </p:ext>
            </p:extLst>
          </p:nvPr>
        </p:nvGraphicFramePr>
        <p:xfrm>
          <a:off x="4113213" y="3024188"/>
          <a:ext cx="461486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数式" r:id="rId10" imgW="2616120" imgH="444240" progId="Equation.3">
                  <p:embed/>
                </p:oleObj>
              </mc:Choice>
              <mc:Fallback>
                <p:oleObj name="数式" r:id="rId10" imgW="2616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3024188"/>
                        <a:ext cx="4614862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649920"/>
              </p:ext>
            </p:extLst>
          </p:nvPr>
        </p:nvGraphicFramePr>
        <p:xfrm>
          <a:off x="5526088" y="3836988"/>
          <a:ext cx="2892425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数式" r:id="rId12" imgW="1434960" imgH="1384200" progId="Equation.3">
                  <p:embed/>
                </p:oleObj>
              </mc:Choice>
              <mc:Fallback>
                <p:oleObj name="数式" r:id="rId12" imgW="143496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3836988"/>
                        <a:ext cx="2892425" cy="279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3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5739" y="11430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Textbook Chapters                                                   Course topics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Introduction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Complexity and entropy                                     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Thermodynamics                                                 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Thermodynamics of phase transitions           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Equilibrium Statistical Mechanics I                  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Equilibrium Statistical Mechanics II                 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Brownian Motion                                                6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Hydrodynamics                                                    7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Transport coefficients                                         8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Nonequilibrium</a:t>
            </a:r>
            <a:r>
              <a:rPr lang="en-US" sz="2400" dirty="0" smtClean="0"/>
              <a:t> phase transitions                    9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63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82" y="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analysis of Carnot cycle for ideal gas system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0" t="18038" r="23085" b="16514"/>
          <a:stretch/>
        </p:blipFill>
        <p:spPr bwMode="auto">
          <a:xfrm>
            <a:off x="149161" y="1752600"/>
            <a:ext cx="5184839" cy="455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65513"/>
              </p:ext>
            </p:extLst>
          </p:nvPr>
        </p:nvGraphicFramePr>
        <p:xfrm>
          <a:off x="3719513" y="482600"/>
          <a:ext cx="4891087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数式" r:id="rId4" imgW="2425680" imgH="1422360" progId="Equation.3">
                  <p:embed/>
                </p:oleObj>
              </mc:Choice>
              <mc:Fallback>
                <p:oleObj name="数式" r:id="rId4" imgW="242568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482600"/>
                        <a:ext cx="4891087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7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of entropy for a reversible process: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6369"/>
              </p:ext>
            </p:extLst>
          </p:nvPr>
        </p:nvGraphicFramePr>
        <p:xfrm>
          <a:off x="457200" y="533400"/>
          <a:ext cx="1954213" cy="131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数式" r:id="rId3" imgW="583920" imgH="393480" progId="Equation.3">
                  <p:embed/>
                </p:oleObj>
              </mc:Choice>
              <mc:Fallback>
                <p:oleObj name="数式" r:id="rId3" imgW="5839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33400"/>
                        <a:ext cx="1954213" cy="1316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795462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for Carnot cycle: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0" t="18038" r="23085" b="16514"/>
          <a:stretch/>
        </p:blipFill>
        <p:spPr bwMode="auto">
          <a:xfrm>
            <a:off x="149161" y="2343179"/>
            <a:ext cx="4269867" cy="375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0308"/>
              </p:ext>
            </p:extLst>
          </p:nvPr>
        </p:nvGraphicFramePr>
        <p:xfrm>
          <a:off x="4719638" y="500063"/>
          <a:ext cx="31384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数式" r:id="rId6" imgW="1777680" imgH="469800" progId="Equation.3">
                  <p:embed/>
                </p:oleObj>
              </mc:Choice>
              <mc:Fallback>
                <p:oleObj name="数式" r:id="rId6" imgW="1777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500063"/>
                        <a:ext cx="31384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46557"/>
              </p:ext>
            </p:extLst>
          </p:nvPr>
        </p:nvGraphicFramePr>
        <p:xfrm>
          <a:off x="4810125" y="1485900"/>
          <a:ext cx="23526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数式" r:id="rId8" imgW="1333440" imgH="228600" progId="Equation.3">
                  <p:embed/>
                </p:oleObj>
              </mc:Choice>
              <mc:Fallback>
                <p:oleObj name="数式" r:id="rId8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1485900"/>
                        <a:ext cx="23526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518642"/>
              </p:ext>
            </p:extLst>
          </p:nvPr>
        </p:nvGraphicFramePr>
        <p:xfrm>
          <a:off x="4724400" y="2071686"/>
          <a:ext cx="34083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数式" r:id="rId10" imgW="1930320" imgH="431640" progId="Equation.3">
                  <p:embed/>
                </p:oleObj>
              </mc:Choice>
              <mc:Fallback>
                <p:oleObj name="数式" r:id="rId10" imgW="1930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71686"/>
                        <a:ext cx="34083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3812"/>
              </p:ext>
            </p:extLst>
          </p:nvPr>
        </p:nvGraphicFramePr>
        <p:xfrm>
          <a:off x="4887913" y="2960688"/>
          <a:ext cx="2330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数式" r:id="rId12" imgW="1320480" imgH="215640" progId="Equation.3">
                  <p:embed/>
                </p:oleObj>
              </mc:Choice>
              <mc:Fallback>
                <p:oleObj name="数式" r:id="rId12" imgW="1320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2960688"/>
                        <a:ext cx="2330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5486400" y="5715000"/>
            <a:ext cx="2743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86400" y="3505200"/>
            <a:ext cx="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594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4050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</a:t>
            </a:r>
            <a:r>
              <a:rPr lang="en-US" b="1" baseline="-25000" dirty="0" smtClean="0"/>
              <a:t>high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4812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</a:t>
            </a:r>
            <a:r>
              <a:rPr lang="en-US" b="1" baseline="-25000" dirty="0" err="1" smtClean="0"/>
              <a:t>low</a:t>
            </a:r>
            <a:endParaRPr lang="en-US" b="1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6172200" y="4234934"/>
            <a:ext cx="1371600" cy="946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91400" y="5726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</a:t>
            </a:r>
            <a:r>
              <a:rPr lang="en-US" b="1" baseline="-25000" dirty="0" err="1" smtClean="0"/>
              <a:t>high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5726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r>
              <a:rPr lang="en-US" b="1" baseline="-25000" dirty="0" smtClean="0"/>
              <a:t>low</a:t>
            </a:r>
            <a:endParaRPr lang="en-US" b="1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387453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34087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914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91400" y="3810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167437" y="4419600"/>
            <a:ext cx="4763" cy="3926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05600" y="41910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43700" y="5166241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3"/>
          </p:cNvCxnSpPr>
          <p:nvPr/>
        </p:nvCxnSpPr>
        <p:spPr>
          <a:xfrm>
            <a:off x="7543800" y="4708267"/>
            <a:ext cx="0" cy="2886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state variables U and S for an ideal gas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83363"/>
              </p:ext>
            </p:extLst>
          </p:nvPr>
        </p:nvGraphicFramePr>
        <p:xfrm>
          <a:off x="636587" y="766465"/>
          <a:ext cx="1344613" cy="90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数式" r:id="rId3" imgW="583920" imgH="393480" progId="Equation.3">
                  <p:embed/>
                </p:oleObj>
              </mc:Choice>
              <mc:Fallback>
                <p:oleObj name="数式" r:id="rId3" imgW="5839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" y="766465"/>
                        <a:ext cx="1344613" cy="906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827705"/>
              </p:ext>
            </p:extLst>
          </p:nvPr>
        </p:nvGraphicFramePr>
        <p:xfrm>
          <a:off x="2514600" y="989989"/>
          <a:ext cx="1828800" cy="45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数式" r:id="rId5" imgW="711000" imgH="177480" progId="Equation.3">
                  <p:embed/>
                </p:oleObj>
              </mc:Choice>
              <mc:Fallback>
                <p:oleObj name="数式" r:id="rId5" imgW="71100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89989"/>
                        <a:ext cx="1828800" cy="457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95795"/>
              </p:ext>
            </p:extLst>
          </p:nvPr>
        </p:nvGraphicFramePr>
        <p:xfrm>
          <a:off x="5105400" y="990600"/>
          <a:ext cx="2819400" cy="46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数式" r:id="rId7" imgW="1079280" imgH="177480" progId="Equation.3">
                  <p:embed/>
                </p:oleObj>
              </mc:Choice>
              <mc:Fallback>
                <p:oleObj name="数式" r:id="rId7" imgW="107928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990600"/>
                        <a:ext cx="2819400" cy="46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69173"/>
              </p:ext>
            </p:extLst>
          </p:nvPr>
        </p:nvGraphicFramePr>
        <p:xfrm>
          <a:off x="762000" y="1703577"/>
          <a:ext cx="5500687" cy="5154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数式" r:id="rId9" imgW="2869920" imgH="2692080" progId="Equation.3">
                  <p:embed/>
                </p:oleObj>
              </mc:Choice>
              <mc:Fallback>
                <p:oleObj name="数式" r:id="rId9" imgW="2869920" imgH="2692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03577"/>
                        <a:ext cx="5500687" cy="5154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1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991967"/>
              </p:ext>
            </p:extLst>
          </p:nvPr>
        </p:nvGraphicFramePr>
        <p:xfrm>
          <a:off x="838200" y="614065"/>
          <a:ext cx="5475288" cy="347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数式" r:id="rId3" imgW="2857320" imgH="1815840" progId="Equation.3">
                  <p:embed/>
                </p:oleObj>
              </mc:Choice>
              <mc:Fallback>
                <p:oleObj name="数式" r:id="rId3" imgW="2857320" imgH="1815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14065"/>
                        <a:ext cx="5475288" cy="347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52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ideal gas entropy continued: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790463"/>
              </p:ext>
            </p:extLst>
          </p:nvPr>
        </p:nvGraphicFramePr>
        <p:xfrm>
          <a:off x="838200" y="3886200"/>
          <a:ext cx="63754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数式" r:id="rId5" imgW="3327120" imgH="736560" progId="Equation.3">
                  <p:embed/>
                </p:oleObj>
              </mc:Choice>
              <mc:Fallback>
                <p:oleObj name="数式" r:id="rId5" imgW="332712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63754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5562600" y="4953000"/>
            <a:ext cx="1143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0" y="549302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quantum effects; consistent with “constant”</a:t>
            </a:r>
            <a:endParaRPr lang="en-US" sz="2400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85794"/>
              </p:ext>
            </p:extLst>
          </p:nvPr>
        </p:nvGraphicFramePr>
        <p:xfrm>
          <a:off x="609600" y="5459213"/>
          <a:ext cx="4495800" cy="10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数式" r:id="rId7" imgW="2920680" imgH="711000" progId="Equation.3">
                  <p:embed/>
                </p:oleObj>
              </mc:Choice>
              <mc:Fallback>
                <p:oleObj name="数式" r:id="rId7" imgW="29206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59213"/>
                        <a:ext cx="4495800" cy="10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5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21972"/>
              </p:ext>
            </p:extLst>
          </p:nvPr>
        </p:nvGraphicFramePr>
        <p:xfrm>
          <a:off x="1295400" y="1066800"/>
          <a:ext cx="5522912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数式" r:id="rId3" imgW="2882880" imgH="1904760" progId="Equation.3">
                  <p:embed/>
                </p:oleObj>
              </mc:Choice>
              <mc:Fallback>
                <p:oleObj name="数式" r:id="rId3" imgW="288288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5522912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ideal gas entropy and internal energy continued: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52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533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practical (idealized) thermodynamic cycles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3" t="35310" r="29000" b="6820"/>
          <a:stretch/>
        </p:blipFill>
        <p:spPr bwMode="auto">
          <a:xfrm>
            <a:off x="152400" y="902732"/>
            <a:ext cx="4946374" cy="47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10668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5</a:t>
            </a:r>
            <a:r>
              <a:rPr lang="en-US" dirty="0" smtClean="0">
                <a:sym typeface="Wingdings" pitchFamily="2" charset="2"/>
              </a:rPr>
              <a:t>1:</a:t>
            </a:r>
            <a:r>
              <a:rPr lang="en-US" dirty="0" smtClean="0"/>
              <a:t>Intake stroke: constant pressure (P</a:t>
            </a:r>
            <a:r>
              <a:rPr lang="en-US" baseline="-25000" dirty="0" smtClean="0"/>
              <a:t>0</a:t>
            </a:r>
            <a:r>
              <a:rPr lang="en-US" dirty="0" smtClean="0"/>
              <a:t>) intake of air and gas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dirty="0" smtClean="0">
                <a:sym typeface="Wingdings" pitchFamily="2" charset="2"/>
              </a:rPr>
              <a:t>2:</a:t>
            </a:r>
            <a:r>
              <a:rPr lang="en-US" dirty="0" smtClean="0"/>
              <a:t>Adiabatic compression of air/gas mixture.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</a:t>
            </a:r>
            <a:r>
              <a:rPr lang="en-US" dirty="0" smtClean="0">
                <a:sym typeface="Wingdings" pitchFamily="2" charset="2"/>
              </a:rPr>
              <a:t>3:</a:t>
            </a:r>
            <a:r>
              <a:rPr lang="en-US" dirty="0" smtClean="0"/>
              <a:t>Constant volume pressurization of air/gas </a:t>
            </a:r>
            <a:r>
              <a:rPr lang="en-US" dirty="0" err="1" smtClean="0"/>
              <a:t>misture</a:t>
            </a:r>
            <a:r>
              <a:rPr lang="en-US" dirty="0" smtClean="0"/>
              <a:t> due to spark.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</a:t>
            </a:r>
            <a:r>
              <a:rPr lang="en-US" dirty="0" smtClean="0">
                <a:sym typeface="Wingdings" pitchFamily="2" charset="2"/>
              </a:rPr>
              <a:t>4:</a:t>
            </a:r>
            <a:r>
              <a:rPr lang="en-US" dirty="0" smtClean="0"/>
              <a:t>Power stroke due to adiabatic expansion of air/gas mixture.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4</a:t>
            </a:r>
            <a:r>
              <a:rPr lang="en-US" dirty="0" smtClean="0">
                <a:sym typeface="Wingdings" pitchFamily="2" charset="2"/>
              </a:rPr>
              <a:t>1: Exhaust at constant volume.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533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Otto cycle continued: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3" t="35310" r="29000" b="6820"/>
          <a:stretch/>
        </p:blipFill>
        <p:spPr bwMode="auto">
          <a:xfrm>
            <a:off x="152400" y="902732"/>
            <a:ext cx="4946374" cy="47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136807"/>
              </p:ext>
            </p:extLst>
          </p:nvPr>
        </p:nvGraphicFramePr>
        <p:xfrm>
          <a:off x="4129088" y="163513"/>
          <a:ext cx="44132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数式" r:id="rId4" imgW="2501640" imgH="419040" progId="Equation.3">
                  <p:embed/>
                </p:oleObj>
              </mc:Choice>
              <mc:Fallback>
                <p:oleObj name="数式" r:id="rId4" imgW="250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163513"/>
                        <a:ext cx="44132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1007"/>
              </p:ext>
            </p:extLst>
          </p:nvPr>
        </p:nvGraphicFramePr>
        <p:xfrm>
          <a:off x="4379913" y="892175"/>
          <a:ext cx="43465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数式" r:id="rId6" imgW="2463480" imgH="419040" progId="Equation.3">
                  <p:embed/>
                </p:oleObj>
              </mc:Choice>
              <mc:Fallback>
                <p:oleObj name="数式" r:id="rId6" imgW="246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892175"/>
                        <a:ext cx="434657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0736"/>
              </p:ext>
            </p:extLst>
          </p:nvPr>
        </p:nvGraphicFramePr>
        <p:xfrm>
          <a:off x="4205288" y="1600200"/>
          <a:ext cx="448151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数式" r:id="rId8" imgW="2539800" imgH="419040" progId="Equation.3">
                  <p:embed/>
                </p:oleObj>
              </mc:Choice>
              <mc:Fallback>
                <p:oleObj name="数式" r:id="rId8" imgW="2539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1600200"/>
                        <a:ext cx="4481512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73700"/>
              </p:ext>
            </p:extLst>
          </p:nvPr>
        </p:nvGraphicFramePr>
        <p:xfrm>
          <a:off x="4359275" y="2286000"/>
          <a:ext cx="42576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数式" r:id="rId10" imgW="2412720" imgH="419040" progId="Equation.3">
                  <p:embed/>
                </p:oleObj>
              </mc:Choice>
              <mc:Fallback>
                <p:oleObj name="数式" r:id="rId10" imgW="2412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2286000"/>
                        <a:ext cx="425767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689067"/>
              </p:ext>
            </p:extLst>
          </p:nvPr>
        </p:nvGraphicFramePr>
        <p:xfrm>
          <a:off x="5449888" y="3124200"/>
          <a:ext cx="274002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数式" r:id="rId12" imgW="1358640" imgH="1498320" progId="Equation.3">
                  <p:embed/>
                </p:oleObj>
              </mc:Choice>
              <mc:Fallback>
                <p:oleObj name="数式" r:id="rId12" imgW="135864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3124200"/>
                        <a:ext cx="274002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8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26180" r="22151" b="6711"/>
          <a:stretch/>
        </p:blipFill>
        <p:spPr bwMode="auto">
          <a:xfrm>
            <a:off x="685800" y="838200"/>
            <a:ext cx="4898572" cy="549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Diesel </a:t>
            </a:r>
            <a:r>
              <a:rPr lang="en-US" sz="2400" dirty="0"/>
              <a:t>cycle diagram   </a:t>
            </a:r>
            <a:r>
              <a:rPr lang="en-US" sz="2400" dirty="0" smtClean="0"/>
              <a:t>        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en.wikipedia.org/wiki/Diesel_cycle</a:t>
            </a:r>
            <a:r>
              <a:rPr lang="en-US" sz="1400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1737479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5</a:t>
            </a:r>
            <a:r>
              <a:rPr lang="en-US" dirty="0" smtClean="0">
                <a:sym typeface="Wingdings" pitchFamily="2" charset="2"/>
              </a:rPr>
              <a:t>1:</a:t>
            </a:r>
            <a:r>
              <a:rPr lang="en-US" dirty="0" smtClean="0"/>
              <a:t>Intake stroke: constant pressure (P</a:t>
            </a:r>
            <a:r>
              <a:rPr lang="en-US" baseline="-25000" dirty="0" smtClean="0"/>
              <a:t>0</a:t>
            </a:r>
            <a:r>
              <a:rPr lang="en-US" dirty="0" smtClean="0"/>
              <a:t>) intake of air and gas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dirty="0" smtClean="0">
                <a:sym typeface="Wingdings" pitchFamily="2" charset="2"/>
              </a:rPr>
              <a:t>2:</a:t>
            </a:r>
            <a:r>
              <a:rPr lang="en-US" dirty="0" smtClean="0"/>
              <a:t>Adiabatic compression of air/gas mixture.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</a:t>
            </a:r>
            <a:r>
              <a:rPr lang="en-US" dirty="0" smtClean="0">
                <a:sym typeface="Wingdings" pitchFamily="2" charset="2"/>
              </a:rPr>
              <a:t>3:</a:t>
            </a:r>
            <a:r>
              <a:rPr lang="en-US" dirty="0" smtClean="0"/>
              <a:t>Constant pressure combustion and expansion.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</a:t>
            </a:r>
            <a:r>
              <a:rPr lang="en-US" dirty="0" smtClean="0">
                <a:sym typeface="Wingdings" pitchFamily="2" charset="2"/>
              </a:rPr>
              <a:t>4:</a:t>
            </a:r>
            <a:r>
              <a:rPr lang="en-US" dirty="0" smtClean="0"/>
              <a:t>Power stroke due to adiabatic expansion of air/gas mixture.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4</a:t>
            </a:r>
            <a:r>
              <a:rPr lang="en-US" dirty="0" smtClean="0">
                <a:sym typeface="Wingdings" pitchFamily="2" charset="2"/>
              </a:rPr>
              <a:t>1: Exhaust at constant volume.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648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98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26180" r="22151" b="6711"/>
          <a:stretch/>
        </p:blipFill>
        <p:spPr bwMode="auto">
          <a:xfrm>
            <a:off x="0" y="838200"/>
            <a:ext cx="4898572" cy="549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Diesel cycle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65027"/>
              </p:ext>
            </p:extLst>
          </p:nvPr>
        </p:nvGraphicFramePr>
        <p:xfrm>
          <a:off x="5040313" y="685800"/>
          <a:ext cx="37084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数式" r:id="rId4" imgW="2501640" imgH="419040" progId="Equation.3">
                  <p:embed/>
                </p:oleObj>
              </mc:Choice>
              <mc:Fallback>
                <p:oleObj name="数式" r:id="rId4" imgW="250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685800"/>
                        <a:ext cx="37084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407626"/>
              </p:ext>
            </p:extLst>
          </p:nvPr>
        </p:nvGraphicFramePr>
        <p:xfrm>
          <a:off x="5135563" y="1371600"/>
          <a:ext cx="37401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数式" r:id="rId6" imgW="2374560" imgH="863280" progId="Equation.3">
                  <p:embed/>
                </p:oleObj>
              </mc:Choice>
              <mc:Fallback>
                <p:oleObj name="数式" r:id="rId6" imgW="23745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1371600"/>
                        <a:ext cx="37401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34796"/>
              </p:ext>
            </p:extLst>
          </p:nvPr>
        </p:nvGraphicFramePr>
        <p:xfrm>
          <a:off x="4956175" y="2819400"/>
          <a:ext cx="42148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数式" r:id="rId8" imgW="2539800" imgH="419040" progId="Equation.3">
                  <p:embed/>
                </p:oleObj>
              </mc:Choice>
              <mc:Fallback>
                <p:oleObj name="数式" r:id="rId8" imgW="2539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2819400"/>
                        <a:ext cx="421481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98893"/>
              </p:ext>
            </p:extLst>
          </p:nvPr>
        </p:nvGraphicFramePr>
        <p:xfrm>
          <a:off x="5251450" y="3657600"/>
          <a:ext cx="3587750" cy="65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数式" r:id="rId10" imgW="2286000" imgH="419040" progId="Equation.3">
                  <p:embed/>
                </p:oleObj>
              </mc:Choice>
              <mc:Fallback>
                <p:oleObj name="数式" r:id="rId10" imgW="2286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3657600"/>
                        <a:ext cx="3587750" cy="657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40072"/>
              </p:ext>
            </p:extLst>
          </p:nvPr>
        </p:nvGraphicFramePr>
        <p:xfrm>
          <a:off x="6013450" y="4419600"/>
          <a:ext cx="1912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数式" r:id="rId12" imgW="1218960" imgH="431640" progId="Equation.3">
                  <p:embed/>
                </p:oleObj>
              </mc:Choice>
              <mc:Fallback>
                <p:oleObj name="数式" r:id="rId12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4419600"/>
                        <a:ext cx="19129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85747"/>
              </p:ext>
            </p:extLst>
          </p:nvPr>
        </p:nvGraphicFramePr>
        <p:xfrm>
          <a:off x="5627688" y="5029200"/>
          <a:ext cx="2989262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数式" r:id="rId14" imgW="1904760" imgH="901440" progId="Equation.3">
                  <p:embed/>
                </p:oleObj>
              </mc:Choice>
              <mc:Fallback>
                <p:oleObj name="数式" r:id="rId14" imgW="190476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5029200"/>
                        <a:ext cx="2989262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9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of Otto and Diesel cycle efficiencies: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Otto cycle: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343091"/>
              </p:ext>
            </p:extLst>
          </p:nvPr>
        </p:nvGraphicFramePr>
        <p:xfrm>
          <a:off x="685800" y="1717675"/>
          <a:ext cx="18430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数式" r:id="rId3" imgW="914400" imgH="507960" progId="Equation.3">
                  <p:embed/>
                </p:oleObj>
              </mc:Choice>
              <mc:Fallback>
                <p:oleObj name="数式" r:id="rId3" imgW="914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17675"/>
                        <a:ext cx="184308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4038600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Diesel cycle: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9566"/>
              </p:ext>
            </p:extLst>
          </p:nvPr>
        </p:nvGraphicFramePr>
        <p:xfrm>
          <a:off x="820738" y="4495800"/>
          <a:ext cx="2989262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数式" r:id="rId5" imgW="1904760" imgH="901440" progId="Equation.3">
                  <p:embed/>
                </p:oleObj>
              </mc:Choice>
              <mc:Fallback>
                <p:oleObj name="数式" r:id="rId5" imgW="190476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4495800"/>
                        <a:ext cx="2989262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8800" y="1066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30556"/>
              </p:ext>
            </p:extLst>
          </p:nvPr>
        </p:nvGraphicFramePr>
        <p:xfrm>
          <a:off x="5410200" y="1705782"/>
          <a:ext cx="3409950" cy="248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数式" r:id="rId7" imgW="1498320" imgH="1091880" progId="Equation.3">
                  <p:embed/>
                </p:oleObj>
              </mc:Choice>
              <mc:Fallback>
                <p:oleObj name="数式" r:id="rId7" imgW="1498320" imgH="1091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0200" y="1705782"/>
                        <a:ext cx="3409950" cy="2485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67510"/>
              </p:ext>
            </p:extLst>
          </p:nvPr>
        </p:nvGraphicFramePr>
        <p:xfrm>
          <a:off x="5861050" y="4648200"/>
          <a:ext cx="16129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数式" r:id="rId9" imgW="799920" imgH="457200" progId="Equation.3">
                  <p:embed/>
                </p:oleObj>
              </mc:Choice>
              <mc:Fallback>
                <p:oleObj name="数式" r:id="rId9" imgW="79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4648200"/>
                        <a:ext cx="16129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3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0" r="46392" b="42080"/>
          <a:stretch/>
        </p:blipFill>
        <p:spPr bwMode="auto">
          <a:xfrm>
            <a:off x="228600" y="1447800"/>
            <a:ext cx="8169965" cy="360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16517" r="24500" b="8232"/>
          <a:stretch/>
        </p:blipFill>
        <p:spPr bwMode="auto">
          <a:xfrm>
            <a:off x="228600" y="334372"/>
            <a:ext cx="8777143" cy="580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18241" r="2771" b="3903"/>
          <a:stretch/>
        </p:blipFill>
        <p:spPr bwMode="auto">
          <a:xfrm>
            <a:off x="237119" y="432383"/>
            <a:ext cx="8754481" cy="573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16906" r="10905" b="8716"/>
          <a:stretch/>
        </p:blipFill>
        <p:spPr bwMode="auto">
          <a:xfrm>
            <a:off x="742182" y="457200"/>
            <a:ext cx="8020818" cy="54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17149" r="6985" b="7422"/>
          <a:stretch/>
        </p:blipFill>
        <p:spPr bwMode="auto">
          <a:xfrm>
            <a:off x="153678" y="304801"/>
            <a:ext cx="8837922" cy="586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400800" y="2209800"/>
            <a:ext cx="2209800" cy="1447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Today’s topics – review of thermodynamics (Chapter 3 of text)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Overview and motivation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Important definitions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Meaning of thermodynamic equilibrium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Notion of exact differential and its opposite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State variables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First law of thermodynamics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Carnot cycle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Notion of entropy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523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270" y="26504"/>
            <a:ext cx="8153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Thermodynamics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Overview and motivation</a:t>
            </a:r>
          </a:p>
          <a:p>
            <a:pPr marL="914400" lvl="1" indent="-457200">
              <a:buAutoNum type="arabicPeriod"/>
            </a:pPr>
            <a:endParaRPr lang="en-US" sz="2400" dirty="0" smtClean="0"/>
          </a:p>
          <a:p>
            <a:pPr lvl="1"/>
            <a:r>
              <a:rPr lang="en-US" sz="2400" dirty="0" smtClean="0"/>
              <a:t>Some ideas from  </a:t>
            </a:r>
            <a:r>
              <a:rPr lang="en-US" sz="2400" b="1" dirty="0" smtClean="0"/>
              <a:t>Advanced Statistical Mechanics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smtClean="0"/>
              <a:t>Barry M. McCoy (2010) </a:t>
            </a:r>
          </a:p>
          <a:p>
            <a:pPr lvl="1"/>
            <a:endParaRPr lang="en-US" sz="24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The development of the notions of thermodynamics occurred in the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with its results at the “heart of the industrial revolution”.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Notions of thermodynamics do not logically follow from Newton’s laws. (Within Statistical Mechanics,  connections between the macroscopic thermodynamic principles and the microscopic viewpoint of Newton’s laws are explored.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“We are forced to study thermodynamics because nature empirically turns out to work this way. Because </a:t>
            </a:r>
            <a:r>
              <a:rPr lang="en-US" sz="2000" dirty="0" err="1" smtClean="0"/>
              <a:t>thermodynmic</a:t>
            </a:r>
            <a:r>
              <a:rPr lang="en-US" sz="2000" dirty="0" smtClean="0"/>
              <a:t> behavior exits it must follow from the microscopic laws of nature, regardless of how much we may not like it.”</a:t>
            </a:r>
            <a:endParaRPr lang="en-US" sz="20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09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876</Words>
  <Application>Microsoft Office PowerPoint</Application>
  <PresentationFormat>On-screen Show (4:3)</PresentationFormat>
  <Paragraphs>195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90</cp:revision>
  <cp:lastPrinted>2014-01-14T15:01:09Z</cp:lastPrinted>
  <dcterms:created xsi:type="dcterms:W3CDTF">2012-01-10T18:32:24Z</dcterms:created>
  <dcterms:modified xsi:type="dcterms:W3CDTF">2014-01-14T18:56:28Z</dcterms:modified>
</cp:coreProperties>
</file>