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0" r:id="rId3"/>
    <p:sldId id="356" r:id="rId4"/>
    <p:sldId id="357" r:id="rId5"/>
    <p:sldId id="358" r:id="rId6"/>
    <p:sldId id="359" r:id="rId7"/>
    <p:sldId id="360" r:id="rId8"/>
    <p:sldId id="389" r:id="rId9"/>
    <p:sldId id="362" r:id="rId10"/>
    <p:sldId id="363" r:id="rId11"/>
    <p:sldId id="364" r:id="rId12"/>
    <p:sldId id="365" r:id="rId13"/>
    <p:sldId id="367" r:id="rId14"/>
    <p:sldId id="368" r:id="rId15"/>
    <p:sldId id="369" r:id="rId16"/>
    <p:sldId id="370" r:id="rId17"/>
    <p:sldId id="391" r:id="rId18"/>
    <p:sldId id="371" r:id="rId19"/>
    <p:sldId id="372" r:id="rId20"/>
    <p:sldId id="373" r:id="rId21"/>
    <p:sldId id="374" r:id="rId22"/>
    <p:sldId id="390" r:id="rId23"/>
    <p:sldId id="380" r:id="rId24"/>
    <p:sldId id="392" r:id="rId25"/>
    <p:sldId id="393" r:id="rId26"/>
    <p:sldId id="394" r:id="rId27"/>
    <p:sldId id="395" r:id="rId28"/>
    <p:sldId id="396" r:id="rId29"/>
    <p:sldId id="397" r:id="rId30"/>
    <p:sldId id="398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64" d="100"/>
          <a:sy n="64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70FD-CC2F-49DC-937B-54A5FFA27C60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12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24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fu.edu/~natalie/s14phy770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10" Type="http://schemas.openxmlformats.org/officeDocument/2006/relationships/image" Target="../media/image17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41.pn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7.png"/><Relationship Id="rId4" Type="http://schemas.openxmlformats.org/officeDocument/2006/relationships/image" Target="../media/image4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8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3.bin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54.wmf"/><Relationship Id="rId5" Type="http://schemas.openxmlformats.org/officeDocument/2006/relationships/image" Target="../media/image55.png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51.wmf"/><Relationship Id="rId9" Type="http://schemas.openxmlformats.org/officeDocument/2006/relationships/image" Target="../media/image5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50620" y="548640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PHY 770 -- Statistical Mechanics</a:t>
            </a:r>
          </a:p>
          <a:p>
            <a:pPr algn="ctr"/>
            <a:r>
              <a:rPr lang="en-US" sz="2400" b="1" dirty="0" smtClean="0"/>
              <a:t>12:00-1:45 </a:t>
            </a:r>
            <a:r>
              <a:rPr lang="en-US" sz="2400" b="1" dirty="0"/>
              <a:t>P</a:t>
            </a:r>
            <a:r>
              <a:rPr lang="en-US" sz="2400" b="1" dirty="0" smtClean="0"/>
              <a:t>M  TR Olin 107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000" b="1" dirty="0" smtClean="0"/>
              <a:t>Instructor: Natalie </a:t>
            </a:r>
            <a:r>
              <a:rPr lang="en-US" sz="2000" b="1" dirty="0" err="1" smtClean="0"/>
              <a:t>Holzwarth</a:t>
            </a:r>
            <a:r>
              <a:rPr lang="en-US" sz="2000" b="1" dirty="0" smtClean="0"/>
              <a:t> (Olin 300)</a:t>
            </a:r>
          </a:p>
          <a:p>
            <a:pPr algn="ctr"/>
            <a:r>
              <a:rPr lang="en-US" sz="2000" b="1" dirty="0" smtClean="0"/>
              <a:t>Course Webpage: </a:t>
            </a:r>
            <a:r>
              <a:rPr lang="en-US" sz="2000" b="1" dirty="0" smtClean="0">
                <a:hlinkClick r:id="rId2"/>
              </a:rPr>
              <a:t>http://www.wfu.edu/~natalie/s14phy770</a:t>
            </a:r>
            <a:endParaRPr lang="en-US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2000" y="2808744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Lecture 12  --  Chapter 5</a:t>
            </a:r>
          </a:p>
          <a:p>
            <a:pPr algn="ctr"/>
            <a:r>
              <a:rPr lang="en-US" sz="2400" b="1" dirty="0" smtClean="0"/>
              <a:t>Equilibrium Statistical Mechanics</a:t>
            </a:r>
          </a:p>
          <a:p>
            <a:pPr algn="ctr"/>
            <a:r>
              <a:rPr lang="en-US" sz="2400" b="1" dirty="0" smtClean="0"/>
              <a:t>Canonical ensemble</a:t>
            </a:r>
          </a:p>
          <a:p>
            <a:pPr algn="ctr"/>
            <a:endParaRPr lang="en-US" sz="2400" b="1" dirty="0"/>
          </a:p>
          <a:p>
            <a:pPr marL="1828800" lvl="3" indent="-457200">
              <a:buFont typeface="Wingdings" pitchFamily="2" charset="2"/>
              <a:buChar char="§"/>
            </a:pPr>
            <a:r>
              <a:rPr lang="en-US" sz="2400" dirty="0" smtClean="0"/>
              <a:t>Magnetic effects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n-US" sz="2400" dirty="0" err="1" smtClean="0"/>
              <a:t>Ising</a:t>
            </a:r>
            <a:r>
              <a:rPr lang="en-US" sz="2400" dirty="0" smtClean="0"/>
              <a:t> model</a:t>
            </a:r>
          </a:p>
          <a:p>
            <a:pPr marL="1828800" lvl="3" indent="-457200">
              <a:buFont typeface="Wingdings" pitchFamily="2" charset="2"/>
              <a:buChar char="§"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945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5944" y="310913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Statistical mechanics of the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 -- continued</a:t>
            </a:r>
          </a:p>
          <a:p>
            <a:pPr lvl="1"/>
            <a:r>
              <a:rPr lang="en-US" sz="2400" dirty="0" smtClean="0"/>
              <a:t>Spin ½ system with  competing effects of nearest-neighbor interactions and spin alignment energy in a magnetic field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568456"/>
              </p:ext>
            </p:extLst>
          </p:nvPr>
        </p:nvGraphicFramePr>
        <p:xfrm>
          <a:off x="914400" y="1905000"/>
          <a:ext cx="5421312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85" name="Equation" r:id="rId3" imgW="2133360" imgH="660240" progId="Equation.DSMT4">
                  <p:embed/>
                </p:oleObj>
              </mc:Choice>
              <mc:Fallback>
                <p:oleObj name="Equation" r:id="rId3" imgW="2133360" imgH="660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5421312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3276600" y="3886200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660630" y="3886200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600200" y="3903064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38400" y="3886200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91200" y="3893070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876800" y="3886200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68580" y="3886200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Left-Right Arrow 17"/>
          <p:cNvSpPr/>
          <p:nvPr/>
        </p:nvSpPr>
        <p:spPr>
          <a:xfrm>
            <a:off x="1942475" y="3979264"/>
            <a:ext cx="4572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>
            <a:off x="6172200" y="3962400"/>
            <a:ext cx="4572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-Right Arrow 19"/>
          <p:cNvSpPr/>
          <p:nvPr/>
        </p:nvSpPr>
        <p:spPr>
          <a:xfrm>
            <a:off x="5304020" y="3962400"/>
            <a:ext cx="4572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-Right Arrow 20"/>
          <p:cNvSpPr/>
          <p:nvPr/>
        </p:nvSpPr>
        <p:spPr>
          <a:xfrm>
            <a:off x="4419600" y="3962400"/>
            <a:ext cx="4572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-Right Arrow 21"/>
          <p:cNvSpPr/>
          <p:nvPr/>
        </p:nvSpPr>
        <p:spPr>
          <a:xfrm>
            <a:off x="3581400" y="3962400"/>
            <a:ext cx="4572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-Right Arrow 22"/>
          <p:cNvSpPr/>
          <p:nvPr/>
        </p:nvSpPr>
        <p:spPr>
          <a:xfrm>
            <a:off x="2819400" y="3962400"/>
            <a:ext cx="4572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905000" y="43434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baseline="-25000" dirty="0" smtClean="0">
                <a:latin typeface="Symbol" pitchFamily="18" charset="2"/>
              </a:rPr>
              <a:t>12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19400" y="43434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baseline="-25000" dirty="0" smtClean="0">
                <a:latin typeface="Symbol" pitchFamily="18" charset="2"/>
              </a:rPr>
              <a:t>23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81400" y="433893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baseline="-25000" dirty="0" smtClean="0">
                <a:latin typeface="Symbol" pitchFamily="18" charset="2"/>
              </a:rPr>
              <a:t>34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19600" y="43434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baseline="-25000" dirty="0" smtClean="0">
                <a:latin typeface="Symbol" pitchFamily="18" charset="2"/>
              </a:rPr>
              <a:t>45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433893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baseline="-25000" dirty="0" smtClean="0">
                <a:latin typeface="Symbol" pitchFamily="18" charset="2"/>
              </a:rPr>
              <a:t>56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42672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baseline="-25000" dirty="0" smtClean="0">
                <a:latin typeface="Symbol" pitchFamily="18" charset="2"/>
              </a:rPr>
              <a:t>67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545546"/>
              </p:ext>
            </p:extLst>
          </p:nvPr>
        </p:nvGraphicFramePr>
        <p:xfrm>
          <a:off x="882650" y="4953000"/>
          <a:ext cx="635635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86" name="Equation" r:id="rId5" imgW="2501640" imgH="660240" progId="Equation.DSMT4">
                  <p:embed/>
                </p:oleObj>
              </mc:Choice>
              <mc:Fallback>
                <p:oleObj name="Equation" r:id="rId5" imgW="2501640" imgH="6602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4953000"/>
                        <a:ext cx="6356350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25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890562"/>
              </p:ext>
            </p:extLst>
          </p:nvPr>
        </p:nvGraphicFramePr>
        <p:xfrm>
          <a:off x="1106488" y="985838"/>
          <a:ext cx="2774950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22" name="Equation" r:id="rId4" imgW="1091880" imgH="444240" progId="Equation.DSMT4">
                  <p:embed/>
                </p:oleObj>
              </mc:Choice>
              <mc:Fallback>
                <p:oleObj name="Equation" r:id="rId4" imgW="1091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985838"/>
                        <a:ext cx="2774950" cy="108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700617"/>
              </p:ext>
            </p:extLst>
          </p:nvPr>
        </p:nvGraphicFramePr>
        <p:xfrm>
          <a:off x="793750" y="4343400"/>
          <a:ext cx="625951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23" name="Equation" r:id="rId6" imgW="2463480" imgH="685800" progId="Equation.DSMT4">
                  <p:embed/>
                </p:oleObj>
              </mc:Choice>
              <mc:Fallback>
                <p:oleObj name="Equation" r:id="rId6" imgW="24634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4343400"/>
                        <a:ext cx="625951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Ising</a:t>
            </a:r>
            <a:r>
              <a:rPr lang="en-US" sz="2400" dirty="0" smtClean="0"/>
              <a:t> model – effects of interaction term alone for </a:t>
            </a:r>
            <a:r>
              <a:rPr lang="en-US" sz="2400" i="1" dirty="0" smtClean="0"/>
              <a:t>N=</a:t>
            </a:r>
            <a:r>
              <a:rPr lang="en-US" sz="2400" dirty="0" smtClean="0"/>
              <a:t>2; </a:t>
            </a:r>
            <a:r>
              <a:rPr lang="en-US" sz="2400" dirty="0" err="1" smtClean="0">
                <a:latin typeface="Symbol" pitchFamily="18" charset="2"/>
              </a:rPr>
              <a:t>e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Symbol" pitchFamily="18" charset="2"/>
              </a:rPr>
              <a:t>e</a:t>
            </a:r>
            <a:endParaRPr lang="en-US" sz="2400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590550" y="2209800"/>
            <a:ext cx="7925265" cy="1697038"/>
            <a:chOff x="590550" y="2209800"/>
            <a:chExt cx="7925265" cy="1697038"/>
          </a:xfrm>
        </p:grpSpPr>
        <p:pic>
          <p:nvPicPr>
            <p:cNvPr id="139266" name="Picture 2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988" t="45581" r="10756" b="42784"/>
            <a:stretch/>
          </p:blipFill>
          <p:spPr bwMode="auto">
            <a:xfrm>
              <a:off x="1009185" y="2209800"/>
              <a:ext cx="7506630" cy="953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4328066"/>
                </p:ext>
              </p:extLst>
            </p:nvPr>
          </p:nvGraphicFramePr>
          <p:xfrm>
            <a:off x="590550" y="3162300"/>
            <a:ext cx="6740525" cy="744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24" name="Equation" r:id="rId9" imgW="2654280" imgH="304560" progId="Equation.DSMT4">
                    <p:embed/>
                  </p:oleObj>
                </mc:Choice>
                <mc:Fallback>
                  <p:oleObj name="Equation" r:id="rId9" imgW="2654280" imgH="30456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550" y="3162300"/>
                          <a:ext cx="6740525" cy="744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840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244363"/>
              </p:ext>
            </p:extLst>
          </p:nvPr>
        </p:nvGraphicFramePr>
        <p:xfrm>
          <a:off x="838200" y="4244975"/>
          <a:ext cx="654685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43" name="Equation" r:id="rId3" imgW="2577960" imgH="507960" progId="Equation.DSMT4">
                  <p:embed/>
                </p:oleObj>
              </mc:Choice>
              <mc:Fallback>
                <p:oleObj name="Equation" r:id="rId3" imgW="25779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44975"/>
                        <a:ext cx="6546850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Ising</a:t>
            </a:r>
            <a:r>
              <a:rPr lang="en-US" sz="2400" dirty="0" smtClean="0"/>
              <a:t> model --  full model for </a:t>
            </a:r>
            <a:r>
              <a:rPr lang="en-US" sz="2400" i="1" dirty="0" smtClean="0"/>
              <a:t>N=</a:t>
            </a:r>
            <a:r>
              <a:rPr lang="en-US" sz="2400" dirty="0" smtClean="0"/>
              <a:t>2; </a:t>
            </a:r>
            <a:r>
              <a:rPr lang="en-US" sz="2400" dirty="0" err="1" smtClean="0">
                <a:latin typeface="Symbol" pitchFamily="18" charset="2"/>
              </a:rPr>
              <a:t>e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Symbol" pitchFamily="18" charset="2"/>
              </a:rPr>
              <a:t>e</a:t>
            </a:r>
            <a:endParaRPr lang="en-US" sz="24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099611"/>
              </p:ext>
            </p:extLst>
          </p:nvPr>
        </p:nvGraphicFramePr>
        <p:xfrm>
          <a:off x="860424" y="674688"/>
          <a:ext cx="4549776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44" name="Equation" r:id="rId5" imgW="1790640" imgH="444240" progId="Equation.DSMT4">
                  <p:embed/>
                </p:oleObj>
              </mc:Choice>
              <mc:Fallback>
                <p:oleObj name="Equation" r:id="rId5" imgW="179064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4" y="674688"/>
                        <a:ext cx="4549776" cy="108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90550" y="1981200"/>
            <a:ext cx="7925265" cy="1697038"/>
            <a:chOff x="590550" y="2209800"/>
            <a:chExt cx="7925265" cy="1697038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988" t="45581" r="10756" b="42784"/>
            <a:stretch/>
          </p:blipFill>
          <p:spPr bwMode="auto">
            <a:xfrm>
              <a:off x="1009185" y="2209800"/>
              <a:ext cx="7506630" cy="953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1643986"/>
                </p:ext>
              </p:extLst>
            </p:nvPr>
          </p:nvGraphicFramePr>
          <p:xfrm>
            <a:off x="590550" y="3162300"/>
            <a:ext cx="6740525" cy="744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45" name="Equation" r:id="rId8" imgW="2654280" imgH="304560" progId="Equation.DSMT4">
                    <p:embed/>
                  </p:oleObj>
                </mc:Choice>
                <mc:Fallback>
                  <p:oleObj name="Equation" r:id="rId8" imgW="2654280" imgH="304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550" y="3162300"/>
                          <a:ext cx="6740525" cy="744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3722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Partition function for 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</a:t>
            </a:r>
            <a:r>
              <a:rPr lang="en-US" sz="2400" i="1" dirty="0" smtClean="0"/>
              <a:t>N</a:t>
            </a:r>
            <a:r>
              <a:rPr lang="en-US" sz="2400" dirty="0" smtClean="0"/>
              <a:t>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665538"/>
              </p:ext>
            </p:extLst>
          </p:nvPr>
        </p:nvGraphicFramePr>
        <p:xfrm>
          <a:off x="381000" y="1324423"/>
          <a:ext cx="8615363" cy="521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7" name="Equation" r:id="rId3" imgW="3390840" imgH="2133360" progId="Equation.DSMT4">
                  <p:embed/>
                </p:oleObj>
              </mc:Choice>
              <mc:Fallback>
                <p:oleObj name="Equation" r:id="rId3" imgW="3390840" imgH="2133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24423"/>
                        <a:ext cx="8615363" cy="521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59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399847"/>
              </p:ext>
            </p:extLst>
          </p:nvPr>
        </p:nvGraphicFramePr>
        <p:xfrm>
          <a:off x="200025" y="1143000"/>
          <a:ext cx="8486775" cy="372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92" name="Equation" r:id="rId3" imgW="3340080" imgH="1523880" progId="Equation.DSMT4">
                  <p:embed/>
                </p:oleObj>
              </mc:Choice>
              <mc:Fallback>
                <p:oleObj name="Equation" r:id="rId3" imgW="334008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143000"/>
                        <a:ext cx="8486775" cy="372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</a:t>
            </a:r>
            <a:r>
              <a:rPr lang="en-US" sz="2400" i="1" dirty="0" smtClean="0"/>
              <a:t>N</a:t>
            </a:r>
            <a:r>
              <a:rPr lang="en-US" sz="2400" dirty="0" smtClean="0"/>
              <a:t>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029741"/>
              </p:ext>
            </p:extLst>
          </p:nvPr>
        </p:nvGraphicFramePr>
        <p:xfrm>
          <a:off x="1093788" y="5135563"/>
          <a:ext cx="2259012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93" name="Equation" r:id="rId5" imgW="888840" imgH="279360" progId="Equation.DSMT4">
                  <p:embed/>
                </p:oleObj>
              </mc:Choice>
              <mc:Fallback>
                <p:oleObj name="Equation" r:id="rId5" imgW="888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5135563"/>
                        <a:ext cx="2259012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29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</a:t>
            </a:r>
            <a:r>
              <a:rPr lang="en-US" sz="2400" i="1" dirty="0" smtClean="0"/>
              <a:t>N</a:t>
            </a:r>
            <a:r>
              <a:rPr lang="en-US" sz="2400" dirty="0" smtClean="0"/>
              <a:t>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74883"/>
              </p:ext>
            </p:extLst>
          </p:nvPr>
        </p:nvGraphicFramePr>
        <p:xfrm>
          <a:off x="457200" y="1168400"/>
          <a:ext cx="8331200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16" name="数式" r:id="rId3" imgW="4165560" imgH="1879560" progId="Equation.3">
                  <p:embed/>
                </p:oleObj>
              </mc:Choice>
              <mc:Fallback>
                <p:oleObj name="数式" r:id="rId3" imgW="4165560" imgH="1879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168400"/>
                        <a:ext cx="8331200" cy="375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302572"/>
              </p:ext>
            </p:extLst>
          </p:nvPr>
        </p:nvGraphicFramePr>
        <p:xfrm>
          <a:off x="1878013" y="5280025"/>
          <a:ext cx="38989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17" name="Equation" r:id="rId5" imgW="1371600" imgH="279360" progId="Equation.DSMT4">
                  <p:embed/>
                </p:oleObj>
              </mc:Choice>
              <mc:Fallback>
                <p:oleObj name="Equation" r:id="rId5" imgW="1371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013" y="5280025"/>
                        <a:ext cx="38989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0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</a:t>
            </a:r>
            <a:r>
              <a:rPr lang="en-US" sz="2400" i="1" dirty="0" smtClean="0"/>
              <a:t>N</a:t>
            </a:r>
            <a:r>
              <a:rPr lang="en-US" sz="2400" dirty="0" smtClean="0"/>
              <a:t>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95022"/>
              </p:ext>
            </p:extLst>
          </p:nvPr>
        </p:nvGraphicFramePr>
        <p:xfrm>
          <a:off x="379413" y="900113"/>
          <a:ext cx="7521575" cy="565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14" name="Equation" r:id="rId3" imgW="2958840" imgH="2311200" progId="Equation.DSMT4">
                  <p:embed/>
                </p:oleObj>
              </mc:Choice>
              <mc:Fallback>
                <p:oleObj name="Equation" r:id="rId3" imgW="295884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900113"/>
                        <a:ext cx="7521575" cy="565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00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8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95600"/>
            <a:ext cx="71247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</a:t>
            </a:r>
            <a:r>
              <a:rPr lang="en-US" sz="2400" i="1" dirty="0" smtClean="0"/>
              <a:t>N</a:t>
            </a:r>
            <a:r>
              <a:rPr lang="en-US" sz="2400" dirty="0" smtClean="0"/>
              <a:t>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993208"/>
              </p:ext>
            </p:extLst>
          </p:nvPr>
        </p:nvGraphicFramePr>
        <p:xfrm>
          <a:off x="868362" y="1031875"/>
          <a:ext cx="752157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2" name="Equation" r:id="rId4" imgW="2958840" imgH="761760" progId="Equation.DSMT4">
                  <p:embed/>
                </p:oleObj>
              </mc:Choice>
              <mc:Fallback>
                <p:oleObj name="Equation" r:id="rId4" imgW="2958840" imgH="7617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2" y="1031875"/>
                        <a:ext cx="752157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0" y="3581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baseline="-25000" dirty="0" smtClean="0">
                <a:latin typeface="Symbol" pitchFamily="18" charset="2"/>
              </a:rPr>
              <a:t>1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5253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baseline="-25000" dirty="0" smtClean="0">
                <a:latin typeface="Symbol" pitchFamily="18" charset="2"/>
              </a:rPr>
              <a:t>2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45133" y="4038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baseline="-25000" dirty="0" smtClean="0">
                <a:latin typeface="Symbol" pitchFamily="18" charset="2"/>
              </a:rPr>
              <a:t>1</a:t>
            </a:r>
            <a:r>
              <a:rPr lang="en-US" sz="2400" dirty="0" smtClean="0">
                <a:latin typeface="Symbol" pitchFamily="18" charset="2"/>
              </a:rPr>
              <a:t>,l</a:t>
            </a:r>
            <a:r>
              <a:rPr lang="en-US" sz="2400" baseline="-25000" dirty="0" smtClean="0">
                <a:latin typeface="Symbol" pitchFamily="18" charset="2"/>
              </a:rPr>
              <a:t>2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6172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bm</a:t>
            </a:r>
            <a:r>
              <a:rPr lang="en-US" sz="2400" dirty="0" err="1" smtClean="0"/>
              <a:t>B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3195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be=1</a:t>
            </a:r>
          </a:p>
        </p:txBody>
      </p:sp>
    </p:spTree>
    <p:extLst>
      <p:ext uri="{BB962C8B-B14F-4D97-AF65-F5344CB8AC3E}">
        <p14:creationId xmlns:p14="http://schemas.microsoft.com/office/powerpoint/2010/main" val="2465800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</a:t>
            </a:r>
            <a:r>
              <a:rPr lang="en-US" sz="2400" i="1" dirty="0" smtClean="0"/>
              <a:t>N</a:t>
            </a:r>
            <a:r>
              <a:rPr lang="en-US" sz="2400" dirty="0" smtClean="0"/>
              <a:t>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343407"/>
              </p:ext>
            </p:extLst>
          </p:nvPr>
        </p:nvGraphicFramePr>
        <p:xfrm>
          <a:off x="300037" y="1295400"/>
          <a:ext cx="8767763" cy="4740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33" name="Equation" r:id="rId3" imgW="4114800" imgH="2311200" progId="Equation.DSMT4">
                  <p:embed/>
                </p:oleObj>
              </mc:Choice>
              <mc:Fallback>
                <p:oleObj name="Equation" r:id="rId3" imgW="411480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" y="1295400"/>
                        <a:ext cx="8767763" cy="47400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0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5943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003786"/>
              </p:ext>
            </p:extLst>
          </p:nvPr>
        </p:nvGraphicFramePr>
        <p:xfrm>
          <a:off x="420688" y="220663"/>
          <a:ext cx="541655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57" name="Equation" r:id="rId4" imgW="2361960" imgH="533160" progId="Equation.DSMT4">
                  <p:embed/>
                </p:oleObj>
              </mc:Choice>
              <mc:Fallback>
                <p:oleObj name="Equation" r:id="rId4" imgW="23619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220663"/>
                        <a:ext cx="541655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600" y="5671458"/>
            <a:ext cx="1219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bm</a:t>
            </a:r>
            <a:r>
              <a:rPr lang="en-US" sz="2400" b="1" i="1" dirty="0" err="1" smtClean="0"/>
              <a:t>B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3276600"/>
            <a:ext cx="76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Symbol" pitchFamily="18" charset="2"/>
              </a:rPr>
              <a:t>M/N</a:t>
            </a:r>
            <a:endParaRPr lang="en-US" sz="2400" b="1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438400" y="3124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be</a:t>
            </a:r>
            <a:r>
              <a:rPr lang="en-US" sz="2400" b="1" i="1" dirty="0" smtClean="0"/>
              <a:t>=0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2286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be</a:t>
            </a:r>
            <a:r>
              <a:rPr lang="en-US" sz="2400" b="1" i="1" dirty="0" smtClean="0"/>
              <a:t>=1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Symbol" pitchFamily="18" charset="2"/>
              </a:rPr>
              <a:t>be=2</a:t>
            </a:r>
          </a:p>
        </p:txBody>
      </p:sp>
    </p:spTree>
    <p:extLst>
      <p:ext uri="{BB962C8B-B14F-4D97-AF65-F5344CB8AC3E}">
        <p14:creationId xmlns:p14="http://schemas.microsoft.com/office/powerpoint/2010/main" val="32681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19100" y="3962400"/>
            <a:ext cx="381000" cy="3048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913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" t="19688" r="28045" b="7473"/>
          <a:stretch/>
        </p:blipFill>
        <p:spPr bwMode="auto">
          <a:xfrm>
            <a:off x="914400" y="914400"/>
            <a:ext cx="8077975" cy="50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91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237719"/>
              </p:ext>
            </p:extLst>
          </p:nvPr>
        </p:nvGraphicFramePr>
        <p:xfrm>
          <a:off x="1352550" y="1074738"/>
          <a:ext cx="4679950" cy="540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82" name="Equation" r:id="rId3" imgW="1841400" imgH="2209680" progId="Equation.DSMT4">
                  <p:embed/>
                </p:oleObj>
              </mc:Choice>
              <mc:Fallback>
                <p:oleObj name="Equation" r:id="rId3" imgW="1841400" imgH="220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1074738"/>
                        <a:ext cx="4679950" cy="540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57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approximation for 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40313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743737"/>
              </p:ext>
            </p:extLst>
          </p:nvPr>
        </p:nvGraphicFramePr>
        <p:xfrm>
          <a:off x="119063" y="1023938"/>
          <a:ext cx="8618537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07" name="Equation" r:id="rId3" imgW="3530520" imgH="1244520" progId="Equation.DSMT4">
                  <p:embed/>
                </p:oleObj>
              </mc:Choice>
              <mc:Fallback>
                <p:oleObj name="Equation" r:id="rId3" imgW="3530520" imgH="1244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1023938"/>
                        <a:ext cx="8618537" cy="302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partition function and Free energy:</a:t>
            </a:r>
          </a:p>
        </p:txBody>
      </p:sp>
    </p:spTree>
    <p:extLst>
      <p:ext uri="{BB962C8B-B14F-4D97-AF65-F5344CB8AC3E}">
        <p14:creationId xmlns:p14="http://schemas.microsoft.com/office/powerpoint/2010/main" val="10472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/>
          </a:p>
        </p:txBody>
      </p:sp>
      <p:pic>
        <p:nvPicPr>
          <p:cNvPr id="2488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62674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282132"/>
              </p:ext>
            </p:extLst>
          </p:nvPr>
        </p:nvGraphicFramePr>
        <p:xfrm>
          <a:off x="342926" y="290513"/>
          <a:ext cx="4246563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9" name="Equation" r:id="rId4" imgW="1739880" imgH="507960" progId="Equation.DSMT4">
                  <p:embed/>
                </p:oleObj>
              </mc:Choice>
              <mc:Fallback>
                <p:oleObj name="Equation" r:id="rId4" imgW="173988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26" y="290513"/>
                        <a:ext cx="4246563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67400" y="5334000"/>
            <a:ext cx="381000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510746"/>
              </p:ext>
            </p:extLst>
          </p:nvPr>
        </p:nvGraphicFramePr>
        <p:xfrm>
          <a:off x="304800" y="3201988"/>
          <a:ext cx="2667000" cy="590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70" name="Equation" r:id="rId6" imgW="1371600" imgH="304560" progId="Equation.DSMT4">
                  <p:embed/>
                </p:oleObj>
              </mc:Choice>
              <mc:Fallback>
                <p:oleObj name="Equation" r:id="rId6" imgW="1371600" imgH="304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01988"/>
                        <a:ext cx="2667000" cy="590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8428220" y="1934980"/>
            <a:ext cx="1905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20000" y="2392180"/>
            <a:ext cx="1905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96100" y="2819400"/>
            <a:ext cx="1905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57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/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94857"/>
            <a:ext cx="5924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094816"/>
              </p:ext>
            </p:extLst>
          </p:nvPr>
        </p:nvGraphicFramePr>
        <p:xfrm>
          <a:off x="5267325" y="577850"/>
          <a:ext cx="3800475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11" name="Equation" r:id="rId4" imgW="1739880" imgH="749160" progId="Equation.DSMT4">
                  <p:embed/>
                </p:oleObj>
              </mc:Choice>
              <mc:Fallback>
                <p:oleObj name="Equation" r:id="rId4" imgW="173988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325" y="577850"/>
                        <a:ext cx="3800475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182208"/>
              </p:ext>
            </p:extLst>
          </p:nvPr>
        </p:nvGraphicFramePr>
        <p:xfrm>
          <a:off x="114299" y="527050"/>
          <a:ext cx="5067301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12" name="Equation" r:id="rId6" imgW="2209680" imgH="761760" progId="Equation.DSMT4">
                  <p:embed/>
                </p:oleObj>
              </mc:Choice>
              <mc:Fallback>
                <p:oleObj name="Equation" r:id="rId6" imgW="22096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" y="527050"/>
                        <a:ext cx="5067301" cy="168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286000" y="1981200"/>
            <a:ext cx="609600" cy="685800"/>
          </a:xfrm>
          <a:prstGeom prst="line">
            <a:avLst/>
          </a:prstGeom>
          <a:ln w="508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333875" y="2057400"/>
            <a:ext cx="1304925" cy="609600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1000" y="357419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/>
              <a:t>=1</a:t>
            </a:r>
          </a:p>
          <a:p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dirty="0" smtClean="0"/>
              <a:t>=1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8600" y="6019800"/>
            <a:ext cx="1295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dirty="0" err="1" smtClean="0"/>
              <a:t>B</a:t>
            </a:r>
            <a:endParaRPr lang="en-US" sz="2400" dirty="0" smtClean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700986"/>
              </p:ext>
            </p:extLst>
          </p:nvPr>
        </p:nvGraphicFramePr>
        <p:xfrm>
          <a:off x="881289" y="3574196"/>
          <a:ext cx="5556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13" name="数式" r:id="rId8" imgW="253800" imgH="253800" progId="Equation.3">
                  <p:embed/>
                </p:oleObj>
              </mc:Choice>
              <mc:Fallback>
                <p:oleObj name="数式" r:id="rId8" imgW="253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289" y="3574196"/>
                        <a:ext cx="5556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8600" y="76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 with periodic boundary conditions:</a:t>
            </a:r>
          </a:p>
        </p:txBody>
      </p:sp>
    </p:spTree>
    <p:extLst>
      <p:ext uri="{BB962C8B-B14F-4D97-AF65-F5344CB8AC3E}">
        <p14:creationId xmlns:p14="http://schemas.microsoft.com/office/powerpoint/2010/main" val="351984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497163"/>
              </p:ext>
            </p:extLst>
          </p:nvPr>
        </p:nvGraphicFramePr>
        <p:xfrm>
          <a:off x="547687" y="990600"/>
          <a:ext cx="8291513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7" name="Equation" r:id="rId3" imgW="3263760" imgH="660240" progId="Equation.DSMT4">
                  <p:embed/>
                </p:oleObj>
              </mc:Choice>
              <mc:Fallback>
                <p:oleObj name="Equation" r:id="rId3" imgW="3263760" imgH="66024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" y="990600"/>
                        <a:ext cx="8291513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228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mean field analysis to more complicated geometries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755518"/>
              </p:ext>
            </p:extLst>
          </p:nvPr>
        </p:nvGraphicFramePr>
        <p:xfrm>
          <a:off x="709613" y="2971800"/>
          <a:ext cx="6743700" cy="322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8" name="Equation" r:id="rId5" imgW="2654280" imgH="1320480" progId="Equation.DSMT4">
                  <p:embed/>
                </p:oleObj>
              </mc:Choice>
              <mc:Fallback>
                <p:oleObj name="Equation" r:id="rId5" imgW="2654280" imgH="1320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2971800"/>
                        <a:ext cx="6743700" cy="322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1062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mean field analysis to more complicated geometries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817527"/>
              </p:ext>
            </p:extLst>
          </p:nvPr>
        </p:nvGraphicFramePr>
        <p:xfrm>
          <a:off x="296863" y="1871662"/>
          <a:ext cx="8618537" cy="346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0" name="Equation" r:id="rId3" imgW="3530520" imgH="1422360" progId="Equation.DSMT4">
                  <p:embed/>
                </p:oleObj>
              </mc:Choice>
              <mc:Fallback>
                <p:oleObj name="Equation" r:id="rId3" imgW="353052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871662"/>
                        <a:ext cx="8618537" cy="346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204912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partition function and Free energy:</a:t>
            </a:r>
          </a:p>
        </p:txBody>
      </p:sp>
    </p:spTree>
    <p:extLst>
      <p:ext uri="{BB962C8B-B14F-4D97-AF65-F5344CB8AC3E}">
        <p14:creationId xmlns:p14="http://schemas.microsoft.com/office/powerpoint/2010/main" val="2185645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mean field analysis to more complicated geometries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740733"/>
              </p:ext>
            </p:extLst>
          </p:nvPr>
        </p:nvGraphicFramePr>
        <p:xfrm>
          <a:off x="2386013" y="762000"/>
          <a:ext cx="6326187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6" name="Equation" r:id="rId3" imgW="2590560" imgH="685800" progId="Equation.DSMT4">
                  <p:embed/>
                </p:oleObj>
              </mc:Choice>
              <mc:Fallback>
                <p:oleObj name="Equation" r:id="rId3" imgW="259056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762000"/>
                        <a:ext cx="6326187" cy="167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29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7086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486400" y="6091535"/>
            <a:ext cx="1295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&lt;s&gt;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845369"/>
              </p:ext>
            </p:extLst>
          </p:nvPr>
        </p:nvGraphicFramePr>
        <p:xfrm>
          <a:off x="228600" y="3228975"/>
          <a:ext cx="23209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7" name="Equation" r:id="rId6" imgW="1193760" imgH="457200" progId="Equation.DSMT4">
                  <p:embed/>
                </p:oleObj>
              </mc:Choice>
              <mc:Fallback>
                <p:oleObj name="Equation" r:id="rId6" imgW="119376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28975"/>
                        <a:ext cx="23209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7543800" y="29718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01000" y="27432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305800" y="25908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99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105204"/>
              </p:ext>
            </p:extLst>
          </p:nvPr>
        </p:nvGraphicFramePr>
        <p:xfrm>
          <a:off x="2770188" y="685800"/>
          <a:ext cx="4745037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6" name="Equation" r:id="rId3" imgW="1942920" imgH="685800" progId="Equation.DSMT4">
                  <p:embed/>
                </p:oleObj>
              </mc:Choice>
              <mc:Fallback>
                <p:oleObj name="Equation" r:id="rId3" imgW="194292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685800"/>
                        <a:ext cx="4745037" cy="167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mean field analysis to more complicated geometries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081910"/>
              </p:ext>
            </p:extLst>
          </p:nvPr>
        </p:nvGraphicFramePr>
        <p:xfrm>
          <a:off x="1517650" y="2749550"/>
          <a:ext cx="6137275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7" name="Equation" r:id="rId5" imgW="2514600" imgH="1041120" progId="Equation.DSMT4">
                  <p:embed/>
                </p:oleObj>
              </mc:Choice>
              <mc:Fallback>
                <p:oleObj name="Equation" r:id="rId5" imgW="2514600" imgH="1041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2749550"/>
                        <a:ext cx="6137275" cy="253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414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467463"/>
              </p:ext>
            </p:extLst>
          </p:nvPr>
        </p:nvGraphicFramePr>
        <p:xfrm>
          <a:off x="2770188" y="685800"/>
          <a:ext cx="4745037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7" name="Equation" r:id="rId3" imgW="1942920" imgH="685800" progId="Equation.DSMT4">
                  <p:embed/>
                </p:oleObj>
              </mc:Choice>
              <mc:Fallback>
                <p:oleObj name="Equation" r:id="rId3" imgW="19429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685800"/>
                        <a:ext cx="4745037" cy="167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mean field analysis to more complicated geometries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480423"/>
              </p:ext>
            </p:extLst>
          </p:nvPr>
        </p:nvGraphicFramePr>
        <p:xfrm>
          <a:off x="976313" y="2595563"/>
          <a:ext cx="7221537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8" name="Equation" r:id="rId5" imgW="2958840" imgH="1168200" progId="Equation.DSMT4">
                  <p:embed/>
                </p:oleObj>
              </mc:Choice>
              <mc:Fallback>
                <p:oleObj name="Equation" r:id="rId5" imgW="2958840" imgH="1168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2595563"/>
                        <a:ext cx="7221537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819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553645"/>
              </p:ext>
            </p:extLst>
          </p:nvPr>
        </p:nvGraphicFramePr>
        <p:xfrm>
          <a:off x="2100263" y="609600"/>
          <a:ext cx="5748337" cy="1892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8" name="Equation" r:id="rId3" imgW="2616120" imgH="863280" progId="Equation.DSMT4">
                  <p:embed/>
                </p:oleObj>
              </mc:Choice>
              <mc:Fallback>
                <p:oleObj name="Equation" r:id="rId3" imgW="261612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609600"/>
                        <a:ext cx="5748337" cy="18923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mean field analysis to more complicated geometries -- continued</a:t>
            </a:r>
          </a:p>
        </p:txBody>
      </p:sp>
      <p:pic>
        <p:nvPicPr>
          <p:cNvPr id="2560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2514600"/>
            <a:ext cx="67437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30605"/>
              </p:ext>
            </p:extLst>
          </p:nvPr>
        </p:nvGraphicFramePr>
        <p:xfrm>
          <a:off x="7348537" y="3505200"/>
          <a:ext cx="1338263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9" name="Equation" r:id="rId6" imgW="609480" imgH="393480" progId="Equation.DSMT4">
                  <p:embed/>
                </p:oleObj>
              </mc:Choice>
              <mc:Fallback>
                <p:oleObj name="Equation" r:id="rId6" imgW="6094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8537" y="3505200"/>
                        <a:ext cx="1338263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922314"/>
              </p:ext>
            </p:extLst>
          </p:nvPr>
        </p:nvGraphicFramePr>
        <p:xfrm>
          <a:off x="7570788" y="2667000"/>
          <a:ext cx="1198562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0" name="Equation" r:id="rId8" imgW="545760" imgH="393480" progId="Equation.DSMT4">
                  <p:embed/>
                </p:oleObj>
              </mc:Choice>
              <mc:Fallback>
                <p:oleObj name="Equation" r:id="rId8" imgW="5457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0788" y="2667000"/>
                        <a:ext cx="1198562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290467"/>
              </p:ext>
            </p:extLst>
          </p:nvPr>
        </p:nvGraphicFramePr>
        <p:xfrm>
          <a:off x="5008563" y="4800600"/>
          <a:ext cx="3678237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1" name="Equation" r:id="rId10" imgW="1676160" imgH="609480" progId="Equation.DSMT4">
                  <p:embed/>
                </p:oleObj>
              </mc:Choice>
              <mc:Fallback>
                <p:oleObj name="Equation" r:id="rId10" imgW="1676160" imgH="609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3" y="4800600"/>
                        <a:ext cx="3678237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8965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results for the canonical ensemble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34030"/>
              </p:ext>
            </p:extLst>
          </p:nvPr>
        </p:nvGraphicFramePr>
        <p:xfrm>
          <a:off x="228600" y="762000"/>
          <a:ext cx="8829675" cy="419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89" name="Equation" r:id="rId3" imgW="3911400" imgH="1854000" progId="Equation.DSMT4">
                  <p:embed/>
                </p:oleObj>
              </mc:Choice>
              <mc:Fallback>
                <p:oleObj name="Equation" r:id="rId3" imgW="3911400" imgH="18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62000"/>
                        <a:ext cx="8829675" cy="419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8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Extension of mean field analysis to more complicated geometries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071327"/>
              </p:ext>
            </p:extLst>
          </p:nvPr>
        </p:nvGraphicFramePr>
        <p:xfrm>
          <a:off x="1008063" y="1968500"/>
          <a:ext cx="6880225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4" name="Equation" r:id="rId3" imgW="2819160" imgH="990360" progId="Equation.DSMT4">
                  <p:embed/>
                </p:oleObj>
              </mc:Choice>
              <mc:Fallback>
                <p:oleObj name="Equation" r:id="rId3" imgW="281916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1968500"/>
                        <a:ext cx="6880225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281895"/>
              </p:ext>
            </p:extLst>
          </p:nvPr>
        </p:nvGraphicFramePr>
        <p:xfrm>
          <a:off x="3948113" y="900113"/>
          <a:ext cx="11144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5" name="Equation" r:id="rId5" imgW="507960" imgH="393480" progId="Equation.DSMT4">
                  <p:embed/>
                </p:oleObj>
              </mc:Choice>
              <mc:Fallback>
                <p:oleObj name="Equation" r:id="rId5" imgW="5079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3" y="900113"/>
                        <a:ext cx="111442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202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 – example including magnetic effects</a:t>
            </a:r>
          </a:p>
          <a:p>
            <a:pPr lvl="1"/>
            <a:r>
              <a:rPr lang="en-US" sz="2400" dirty="0" smtClean="0"/>
              <a:t>Consider a system of </a:t>
            </a:r>
            <a:r>
              <a:rPr lang="en-US" sz="2400" i="1" dirty="0" smtClean="0"/>
              <a:t>N</a:t>
            </a:r>
            <a:r>
              <a:rPr lang="en-US" sz="2400" dirty="0" smtClean="0"/>
              <a:t> particles in a box of volume </a:t>
            </a:r>
            <a:r>
              <a:rPr lang="en-US" sz="2400" i="1" dirty="0" smtClean="0"/>
              <a:t>V </a:t>
            </a:r>
            <a:r>
              <a:rPr lang="en-US" sz="2400" dirty="0" smtClean="0"/>
              <a:t>, treated in the </a:t>
            </a:r>
            <a:r>
              <a:rPr lang="en-US" sz="2400" dirty="0" err="1" smtClean="0"/>
              <a:t>semiclassical</a:t>
            </a:r>
            <a:r>
              <a:rPr lang="en-US" sz="2400" dirty="0" smtClean="0"/>
              <a:t> limit. Since we are in the </a:t>
            </a:r>
            <a:r>
              <a:rPr lang="en-US" sz="2400" dirty="0" err="1" smtClean="0"/>
              <a:t>semiclassical</a:t>
            </a:r>
            <a:r>
              <a:rPr lang="en-US" sz="2400" dirty="0" smtClean="0"/>
              <a:t> limit, we can use the relationship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592106"/>
              </p:ext>
            </p:extLst>
          </p:nvPr>
        </p:nvGraphicFramePr>
        <p:xfrm>
          <a:off x="914400" y="1676400"/>
          <a:ext cx="7253288" cy="482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5" name="Equation" r:id="rId3" imgW="3213000" imgH="2133360" progId="Equation.DSMT4">
                  <p:embed/>
                </p:oleObj>
              </mc:Choice>
              <mc:Fallback>
                <p:oleObj name="Equation" r:id="rId3" imgW="3213000" imgH="2133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7253288" cy="482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82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1524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 – example including magnetic effects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181432"/>
              </p:ext>
            </p:extLst>
          </p:nvPr>
        </p:nvGraphicFramePr>
        <p:xfrm>
          <a:off x="914400" y="605709"/>
          <a:ext cx="7596188" cy="6023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8" name="Equation" r:id="rId3" imgW="4216320" imgH="3340080" progId="Equation.DSMT4">
                  <p:embed/>
                </p:oleObj>
              </mc:Choice>
              <mc:Fallback>
                <p:oleObj name="Equation" r:id="rId3" imgW="4216320" imgH="3340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05709"/>
                        <a:ext cx="7596188" cy="6023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822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1524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 – example including magnetic effects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042287"/>
              </p:ext>
            </p:extLst>
          </p:nvPr>
        </p:nvGraphicFramePr>
        <p:xfrm>
          <a:off x="3413760" y="838200"/>
          <a:ext cx="49879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6" name="Equation" r:id="rId3" imgW="2768400" imgH="469800" progId="Equation.DSMT4">
                  <p:embed/>
                </p:oleObj>
              </mc:Choice>
              <mc:Fallback>
                <p:oleObj name="Equation" r:id="rId3" imgW="276840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760" y="838200"/>
                        <a:ext cx="4987925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-15240" y="2209800"/>
            <a:ext cx="6496050" cy="3810000"/>
            <a:chOff x="533400" y="685800"/>
            <a:chExt cx="6496050" cy="3810000"/>
          </a:xfrm>
        </p:grpSpPr>
        <p:pic>
          <p:nvPicPr>
            <p:cNvPr id="21709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685800"/>
              <a:ext cx="649605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981200" y="30435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0800" y="22098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B=5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62400" y="23622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B=10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6512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1524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 – example including magnetic effects -- continued</a:t>
            </a:r>
          </a:p>
        </p:txBody>
      </p:sp>
      <p:pic>
        <p:nvPicPr>
          <p:cNvPr id="2181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6343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361596"/>
              </p:ext>
            </p:extLst>
          </p:nvPr>
        </p:nvGraphicFramePr>
        <p:xfrm>
          <a:off x="2743200" y="1066800"/>
          <a:ext cx="5675312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0" name="Equation" r:id="rId4" imgW="3149280" imgH="609480" progId="Equation.DSMT4">
                  <p:embed/>
                </p:oleObj>
              </mc:Choice>
              <mc:Fallback>
                <p:oleObj name="Equation" r:id="rId4" imgW="3149280" imgH="609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066800"/>
                        <a:ext cx="5675312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762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Statistical mechanics of the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</a:t>
            </a:r>
          </a:p>
          <a:p>
            <a:pPr lvl="1"/>
            <a:r>
              <a:rPr lang="en-US" sz="2400" dirty="0" smtClean="0"/>
              <a:t>Spin ½ system with  competing effects of nearest-neighbor interactions and spin alignment energy in a magnetic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81339"/>
              </p:ext>
            </p:extLst>
          </p:nvPr>
        </p:nvGraphicFramePr>
        <p:xfrm>
          <a:off x="703262" y="1549400"/>
          <a:ext cx="8364538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71" name="Equation" r:id="rId3" imgW="4140000" imgH="927000" progId="Equation.DSMT4">
                  <p:embed/>
                </p:oleObj>
              </mc:Choice>
              <mc:Fallback>
                <p:oleObj name="Equation" r:id="rId3" imgW="4140000" imgH="927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2" y="1549400"/>
                        <a:ext cx="8364538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91059"/>
              </p:ext>
            </p:extLst>
          </p:nvPr>
        </p:nvGraphicFramePr>
        <p:xfrm>
          <a:off x="685800" y="3375240"/>
          <a:ext cx="7297738" cy="256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72" name="Equation" r:id="rId5" imgW="3974760" imgH="1358640" progId="Equation.DSMT4">
                  <p:embed/>
                </p:oleObj>
              </mc:Choice>
              <mc:Fallback>
                <p:oleObj name="Equation" r:id="rId5" imgW="3974760" imgH="1358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75240"/>
                        <a:ext cx="7297738" cy="2568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581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Calculation of Z</a:t>
            </a:r>
            <a:r>
              <a:rPr lang="en-US" sz="2400" baseline="-25000" dirty="0" smtClean="0"/>
              <a:t>1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492011"/>
              </p:ext>
            </p:extLst>
          </p:nvPr>
        </p:nvGraphicFramePr>
        <p:xfrm>
          <a:off x="1081087" y="1143000"/>
          <a:ext cx="6386513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46" name="数式" r:id="rId3" imgW="2616120" imgH="609480" progId="Equation.3">
                  <p:embed/>
                </p:oleObj>
              </mc:Choice>
              <mc:Fallback>
                <p:oleObj name="数式" r:id="rId3" imgW="26161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7" y="1143000"/>
                        <a:ext cx="6386513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21291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Thermodynamic functions: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937879"/>
              </p:ext>
            </p:extLst>
          </p:nvPr>
        </p:nvGraphicFramePr>
        <p:xfrm>
          <a:off x="517525" y="3048000"/>
          <a:ext cx="8432800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47" name="Equation" r:id="rId5" imgW="3454200" imgH="1168200" progId="Equation.DSMT4">
                  <p:embed/>
                </p:oleObj>
              </mc:Choice>
              <mc:Fallback>
                <p:oleObj name="Equation" r:id="rId5" imgW="345420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3048000"/>
                        <a:ext cx="8432800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941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11127</TotalTime>
  <Words>696</Words>
  <Application>Microsoft Office PowerPoint</Application>
  <PresentationFormat>On-screen Show (4:3)</PresentationFormat>
  <Paragraphs>165</Paragraphs>
  <Slides>30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542</cp:revision>
  <cp:lastPrinted>2014-02-20T16:49:38Z</cp:lastPrinted>
  <dcterms:created xsi:type="dcterms:W3CDTF">2012-01-10T18:32:24Z</dcterms:created>
  <dcterms:modified xsi:type="dcterms:W3CDTF">2014-02-20T23:42:38Z</dcterms:modified>
</cp:coreProperties>
</file>