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0" r:id="rId3"/>
    <p:sldId id="434" r:id="rId4"/>
    <p:sldId id="435" r:id="rId5"/>
    <p:sldId id="436" r:id="rId6"/>
    <p:sldId id="437" r:id="rId7"/>
    <p:sldId id="438" r:id="rId8"/>
    <p:sldId id="439" r:id="rId9"/>
    <p:sldId id="440" r:id="rId10"/>
    <p:sldId id="441" r:id="rId11"/>
    <p:sldId id="442" r:id="rId12"/>
    <p:sldId id="443" r:id="rId13"/>
    <p:sldId id="451" r:id="rId14"/>
    <p:sldId id="444" r:id="rId15"/>
    <p:sldId id="445" r:id="rId16"/>
    <p:sldId id="446" r:id="rId17"/>
    <p:sldId id="447" r:id="rId18"/>
    <p:sldId id="448" r:id="rId19"/>
    <p:sldId id="449" r:id="rId20"/>
    <p:sldId id="450" r:id="rId21"/>
    <p:sldId id="452" r:id="rId22"/>
    <p:sldId id="453" r:id="rId23"/>
    <p:sldId id="454" r:id="rId24"/>
    <p:sldId id="455" r:id="rId25"/>
    <p:sldId id="456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60"/>
  </p:normalViewPr>
  <p:slideViewPr>
    <p:cSldViewPr>
      <p:cViewPr varScale="1">
        <p:scale>
          <a:sx n="63" d="100"/>
          <a:sy n="63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070FD-CC2F-49DC-937B-54A5FFA27C60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7BF41-931B-429E-8CBB-4B52882D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12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fu.edu/~natalie/s14phy770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4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4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49.wmf"/><Relationship Id="rId4" Type="http://schemas.openxmlformats.org/officeDocument/2006/relationships/oleObject" Target="../embeddings/oleObject4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50620" y="548640"/>
            <a:ext cx="723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PHY 770 -- Statistical Mechanics</a:t>
            </a:r>
          </a:p>
          <a:p>
            <a:pPr algn="ctr"/>
            <a:r>
              <a:rPr lang="en-US" sz="2400" b="1" dirty="0" smtClean="0"/>
              <a:t>12:00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*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/>
              <a:t>- 1:45 </a:t>
            </a:r>
            <a:r>
              <a:rPr lang="en-US" sz="2400" b="1" dirty="0"/>
              <a:t>P</a:t>
            </a:r>
            <a:r>
              <a:rPr lang="en-US" sz="2400" b="1" dirty="0" smtClean="0"/>
              <a:t>M  TR Olin 107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000" b="1" dirty="0" smtClean="0"/>
              <a:t>Instructor: Natalie </a:t>
            </a:r>
            <a:r>
              <a:rPr lang="en-US" sz="2000" b="1" dirty="0" err="1" smtClean="0"/>
              <a:t>Holzwarth</a:t>
            </a:r>
            <a:r>
              <a:rPr lang="en-US" sz="2000" b="1" dirty="0" smtClean="0"/>
              <a:t> (Olin 300)</a:t>
            </a:r>
          </a:p>
          <a:p>
            <a:pPr algn="ctr"/>
            <a:r>
              <a:rPr lang="en-US" sz="2000" b="1" dirty="0" smtClean="0"/>
              <a:t>Course Webpage: </a:t>
            </a:r>
            <a:r>
              <a:rPr lang="en-US" sz="2000" b="1" dirty="0" smtClean="0">
                <a:hlinkClick r:id="rId2"/>
              </a:rPr>
              <a:t>http://www.wfu.edu/~natalie/s14phy770</a:t>
            </a:r>
            <a:endParaRPr lang="en-US" sz="2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62000" y="2438400"/>
            <a:ext cx="792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Lecture 15</a:t>
            </a:r>
          </a:p>
          <a:p>
            <a:pPr lvl="2"/>
            <a:endParaRPr lang="en-US" sz="2400" b="1" dirty="0"/>
          </a:p>
          <a:p>
            <a:pPr lvl="2" algn="ctr"/>
            <a:r>
              <a:rPr lang="en-US" sz="2400" b="1" dirty="0" smtClean="0"/>
              <a:t>Chap. 6 – Interacting particles</a:t>
            </a:r>
            <a:endParaRPr lang="en-US" sz="2400" b="1" dirty="0"/>
          </a:p>
          <a:p>
            <a:pPr marL="1371600" lvl="2" indent="-457200">
              <a:buFont typeface="Wingdings" pitchFamily="2" charset="2"/>
              <a:buChar char="q"/>
            </a:pPr>
            <a:r>
              <a:rPr lang="en-US" sz="2400" b="1" dirty="0" smtClean="0"/>
              <a:t>Cluster </a:t>
            </a:r>
            <a:r>
              <a:rPr lang="en-US" sz="2400" b="1" dirty="0" smtClean="0"/>
              <a:t>expansions</a:t>
            </a:r>
            <a:endParaRPr lang="en-US" sz="2400" b="1" dirty="0" smtClean="0"/>
          </a:p>
          <a:p>
            <a:pPr marL="1371600" lvl="2" indent="-457200">
              <a:buFont typeface="Wingdings" pitchFamily="2" charset="2"/>
              <a:buChar char="q"/>
            </a:pPr>
            <a:r>
              <a:rPr lang="en-US" sz="2400" b="1" dirty="0" err="1" smtClean="0"/>
              <a:t>Virial</a:t>
            </a:r>
            <a:r>
              <a:rPr lang="en-US" sz="2400" b="1" dirty="0" smtClean="0"/>
              <a:t> </a:t>
            </a:r>
            <a:r>
              <a:rPr lang="en-US" sz="2400" b="1" dirty="0" smtClean="0"/>
              <a:t>coefficients for classical gas</a:t>
            </a:r>
          </a:p>
          <a:p>
            <a:pPr marL="1371600" lvl="2" indent="-457200">
              <a:buFont typeface="Wingdings" pitchFamily="2" charset="2"/>
              <a:buChar char="q"/>
            </a:pPr>
            <a:r>
              <a:rPr lang="en-US" sz="2400" b="1" dirty="0" smtClean="0"/>
              <a:t>Interacting Fermi particles</a:t>
            </a:r>
            <a:endParaRPr lang="en-US" sz="2400" b="1" dirty="0" smtClean="0"/>
          </a:p>
          <a:p>
            <a:pPr marL="1828800" lvl="3" indent="-457200">
              <a:buFont typeface="Wingdings" pitchFamily="2" charset="2"/>
              <a:buChar char="§"/>
            </a:pPr>
            <a:endParaRPr lang="en-US" sz="24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14400" y="54864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30000" dirty="0" smtClean="0">
                <a:solidFill>
                  <a:srgbClr val="FF0000"/>
                </a:solidFill>
              </a:rPr>
              <a:t>*</a:t>
            </a:r>
            <a:r>
              <a:rPr lang="en-US" sz="2400" b="1" dirty="0" smtClean="0"/>
              <a:t>Partial make-up lecture -- early start time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9458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Effects of interactions between particles – classical case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570163"/>
              </p:ext>
            </p:extLst>
          </p:nvPr>
        </p:nvGraphicFramePr>
        <p:xfrm>
          <a:off x="152400" y="1066800"/>
          <a:ext cx="8932862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09" name="Equation" r:id="rId3" imgW="4508280" imgH="736560" progId="Equation.DSMT4">
                  <p:embed/>
                </p:oleObj>
              </mc:Choice>
              <mc:Fallback>
                <p:oleObj name="Equation" r:id="rId3" imgW="4508280" imgH="736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066800"/>
                        <a:ext cx="8932862" cy="147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167713"/>
              </p:ext>
            </p:extLst>
          </p:nvPr>
        </p:nvGraphicFramePr>
        <p:xfrm>
          <a:off x="653097" y="2743200"/>
          <a:ext cx="3979863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10" name="Equation" r:id="rId5" imgW="2006280" imgH="393480" progId="Equation.DSMT4">
                  <p:embed/>
                </p:oleObj>
              </mc:Choice>
              <mc:Fallback>
                <p:oleObj name="Equation" r:id="rId5" imgW="200628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097" y="2743200"/>
                        <a:ext cx="3979863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662413"/>
              </p:ext>
            </p:extLst>
          </p:nvPr>
        </p:nvGraphicFramePr>
        <p:xfrm>
          <a:off x="228600" y="3657600"/>
          <a:ext cx="8362950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11" name="Equation" r:id="rId7" imgW="4216320" imgH="1244520" progId="Equation.DSMT4">
                  <p:embed/>
                </p:oleObj>
              </mc:Choice>
              <mc:Fallback>
                <p:oleObj name="Equation" r:id="rId7" imgW="4216320" imgH="12445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657600"/>
                        <a:ext cx="8362950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410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1524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Effects of interactions between particles – classical case – continued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Virial</a:t>
            </a:r>
            <a:r>
              <a:rPr lang="en-US" sz="2400" dirty="0" smtClean="0"/>
              <a:t> coefficient for </a:t>
            </a:r>
            <a:r>
              <a:rPr lang="en-US" sz="2400" dirty="0" err="1" smtClean="0"/>
              <a:t>Lennard</a:t>
            </a:r>
            <a:r>
              <a:rPr lang="en-US" sz="2400" dirty="0" smtClean="0"/>
              <a:t>-Jones potential</a:t>
            </a:r>
          </a:p>
        </p:txBody>
      </p:sp>
      <p:pic>
        <p:nvPicPr>
          <p:cNvPr id="3000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438400"/>
            <a:ext cx="71247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07359"/>
              </p:ext>
            </p:extLst>
          </p:nvPr>
        </p:nvGraphicFramePr>
        <p:xfrm>
          <a:off x="1644333" y="876717"/>
          <a:ext cx="6211887" cy="1548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106" name="Equation" r:id="rId4" imgW="4228920" imgH="1041120" progId="Equation.DSMT4">
                  <p:embed/>
                </p:oleObj>
              </mc:Choice>
              <mc:Fallback>
                <p:oleObj name="Equation" r:id="rId4" imgW="4228920" imgH="10411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4333" y="876717"/>
                        <a:ext cx="6211887" cy="15482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657755"/>
              </p:ext>
            </p:extLst>
          </p:nvPr>
        </p:nvGraphicFramePr>
        <p:xfrm>
          <a:off x="455612" y="3581400"/>
          <a:ext cx="83978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107" name="Equation" r:id="rId6" imgW="571320" imgH="419040" progId="Equation.DSMT4">
                  <p:embed/>
                </p:oleObj>
              </mc:Choice>
              <mc:Fallback>
                <p:oleObj name="Equation" r:id="rId6" imgW="57132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2" y="3581400"/>
                        <a:ext cx="83978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57750" y="5939135"/>
            <a:ext cx="5524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</a:t>
            </a:r>
            <a:r>
              <a:rPr lang="en-US" sz="2400" i="1" baseline="30000" dirty="0" smtClean="0"/>
              <a:t>*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61189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159603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Effects of interactions between particles – classical case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239432"/>
              </p:ext>
            </p:extLst>
          </p:nvPr>
        </p:nvGraphicFramePr>
        <p:xfrm>
          <a:off x="304800" y="762000"/>
          <a:ext cx="8932863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28" name="Equation" r:id="rId3" imgW="4508280" imgH="736560" progId="Equation.DSMT4">
                  <p:embed/>
                </p:oleObj>
              </mc:Choice>
              <mc:Fallback>
                <p:oleObj name="Equation" r:id="rId3" imgW="4508280" imgH="736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762000"/>
                        <a:ext cx="8932863" cy="147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101211"/>
              </p:ext>
            </p:extLst>
          </p:nvPr>
        </p:nvGraphicFramePr>
        <p:xfrm>
          <a:off x="304800" y="2554288"/>
          <a:ext cx="8304213" cy="270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29" name="Equation" r:id="rId5" imgW="4190760" imgH="1346040" progId="Equation.DSMT4">
                  <p:embed/>
                </p:oleObj>
              </mc:Choice>
              <mc:Fallback>
                <p:oleObj name="Equation" r:id="rId5" imgW="4190760" imgH="1346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554288"/>
                        <a:ext cx="8304213" cy="270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728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Interacting Fermi fluid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BCS  (Bardeen, Schrieffer, and Cooper) model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/>
              <a:t>S</a:t>
            </a:r>
            <a:r>
              <a:rPr lang="en-US" sz="2400" dirty="0" smtClean="0"/>
              <a:t>uperconducting phase transition</a:t>
            </a:r>
          </a:p>
        </p:txBody>
      </p:sp>
      <p:pic>
        <p:nvPicPr>
          <p:cNvPr id="3092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0" t="29083" r="13559" b="8323"/>
          <a:stretch/>
        </p:blipFill>
        <p:spPr bwMode="auto">
          <a:xfrm>
            <a:off x="79736" y="1752600"/>
            <a:ext cx="8988064" cy="4101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166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Interacting Fermi fluid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BCS  (Bardeen, Schrieffer, and Cooper) model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/>
              <a:t>S</a:t>
            </a:r>
            <a:r>
              <a:rPr lang="en-US" sz="2400" dirty="0" smtClean="0"/>
              <a:t>uperconducting phase transition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809701"/>
              </p:ext>
            </p:extLst>
          </p:nvPr>
        </p:nvGraphicFramePr>
        <p:xfrm>
          <a:off x="450850" y="1295400"/>
          <a:ext cx="8378825" cy="446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46" name="Equation" r:id="rId3" imgW="4228920" imgH="2222280" progId="Equation.DSMT4">
                  <p:embed/>
                </p:oleObj>
              </mc:Choice>
              <mc:Fallback>
                <p:oleObj name="Equation" r:id="rId3" imgW="4228920" imgH="22222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1295400"/>
                        <a:ext cx="8378825" cy="446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837642"/>
              </p:ext>
            </p:extLst>
          </p:nvPr>
        </p:nvGraphicFramePr>
        <p:xfrm>
          <a:off x="304800" y="5813425"/>
          <a:ext cx="85804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47" name="Equation" r:id="rId5" imgW="4330440" imgH="291960" progId="Equation.DSMT4">
                  <p:embed/>
                </p:oleObj>
              </mc:Choice>
              <mc:Fallback>
                <p:oleObj name="Equation" r:id="rId5" imgW="4330440" imgH="291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813425"/>
                        <a:ext cx="858043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527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Interacting Fermi fluid  -- BCS model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403511"/>
              </p:ext>
            </p:extLst>
          </p:nvPr>
        </p:nvGraphicFramePr>
        <p:xfrm>
          <a:off x="563563" y="1231900"/>
          <a:ext cx="8151812" cy="459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39" name="Equation" r:id="rId3" imgW="4114800" imgH="2286000" progId="Equation.DSMT4">
                  <p:embed/>
                </p:oleObj>
              </mc:Choice>
              <mc:Fallback>
                <p:oleObj name="Equation" r:id="rId3" imgW="4114800" imgH="2286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3" y="1231900"/>
                        <a:ext cx="8151812" cy="459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087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Interacting Fermi fluid  -- BCS model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6015929"/>
              </p:ext>
            </p:extLst>
          </p:nvPr>
        </p:nvGraphicFramePr>
        <p:xfrm>
          <a:off x="700088" y="914400"/>
          <a:ext cx="7899400" cy="306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89" name="Equation" r:id="rId3" imgW="3987720" imgH="1523880" progId="Equation.DSMT4">
                  <p:embed/>
                </p:oleObj>
              </mc:Choice>
              <mc:Fallback>
                <p:oleObj name="Equation" r:id="rId3" imgW="3987720" imgH="1523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914400"/>
                        <a:ext cx="7899400" cy="306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895132"/>
              </p:ext>
            </p:extLst>
          </p:nvPr>
        </p:nvGraphicFramePr>
        <p:xfrm>
          <a:off x="609600" y="4038600"/>
          <a:ext cx="7775575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90" name="Equation" r:id="rId5" imgW="3924000" imgH="1066680" progId="Equation.DSMT4">
                  <p:embed/>
                </p:oleObj>
              </mc:Choice>
              <mc:Fallback>
                <p:oleObj name="Equation" r:id="rId5" imgW="3924000" imgH="10666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038600"/>
                        <a:ext cx="7775575" cy="214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435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Interacting Fermi fluid  -- BCS model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363348"/>
              </p:ext>
            </p:extLst>
          </p:nvPr>
        </p:nvGraphicFramePr>
        <p:xfrm>
          <a:off x="609600" y="762000"/>
          <a:ext cx="7773988" cy="173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07" name="Equation" r:id="rId3" imgW="3924000" imgH="863280" progId="Equation.DSMT4">
                  <p:embed/>
                </p:oleObj>
              </mc:Choice>
              <mc:Fallback>
                <p:oleObj name="Equation" r:id="rId3" imgW="392400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762000"/>
                        <a:ext cx="7773988" cy="173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24384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Bogoliubov</a:t>
            </a:r>
            <a:r>
              <a:rPr lang="en-US" sz="2400" dirty="0" smtClean="0"/>
              <a:t> transformation to decouple interactions using unitary transformation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584650"/>
              </p:ext>
            </p:extLst>
          </p:nvPr>
        </p:nvGraphicFramePr>
        <p:xfrm>
          <a:off x="548481" y="3429000"/>
          <a:ext cx="8504238" cy="234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08" name="Equation" r:id="rId5" imgW="4292280" imgH="1168200" progId="Equation.DSMT4">
                  <p:embed/>
                </p:oleObj>
              </mc:Choice>
              <mc:Fallback>
                <p:oleObj name="Equation" r:id="rId5" imgW="4292280" imgH="1168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1" y="3429000"/>
                        <a:ext cx="8504238" cy="2344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921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Interacting Fermi fluid  -- BCS model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8701007"/>
              </p:ext>
            </p:extLst>
          </p:nvPr>
        </p:nvGraphicFramePr>
        <p:xfrm>
          <a:off x="560388" y="609600"/>
          <a:ext cx="787400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54" name="Equation" r:id="rId3" imgW="3974760" imgH="1218960" progId="Equation.DSMT4">
                  <p:embed/>
                </p:oleObj>
              </mc:Choice>
              <mc:Fallback>
                <p:oleObj name="Equation" r:id="rId3" imgW="3974760" imgH="1218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609600"/>
                        <a:ext cx="7874000" cy="244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656544"/>
              </p:ext>
            </p:extLst>
          </p:nvPr>
        </p:nvGraphicFramePr>
        <p:xfrm>
          <a:off x="3128963" y="2155825"/>
          <a:ext cx="5862637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55" name="Equation" r:id="rId5" imgW="2958840" imgH="482400" progId="Equation.DSMT4">
                  <p:embed/>
                </p:oleObj>
              </mc:Choice>
              <mc:Fallback>
                <p:oleObj name="Equation" r:id="rId5" imgW="2958840" imgH="482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8963" y="2155825"/>
                        <a:ext cx="5862637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293641"/>
              </p:ext>
            </p:extLst>
          </p:nvPr>
        </p:nvGraphicFramePr>
        <p:xfrm>
          <a:off x="519747" y="3581400"/>
          <a:ext cx="8151813" cy="232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56" name="Equation" r:id="rId7" imgW="4114800" imgH="1155600" progId="Equation.DSMT4">
                  <p:embed/>
                </p:oleObj>
              </mc:Choice>
              <mc:Fallback>
                <p:oleObj name="Equation" r:id="rId7" imgW="4114800" imgH="1155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747" y="3581400"/>
                        <a:ext cx="8151813" cy="232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419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Interacting Fermi fluid  -- BCS model -- continued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5961621"/>
              </p:ext>
            </p:extLst>
          </p:nvPr>
        </p:nvGraphicFramePr>
        <p:xfrm>
          <a:off x="138112" y="838200"/>
          <a:ext cx="8853488" cy="13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8" name="Equation" r:id="rId3" imgW="4470120" imgH="685800" progId="Equation.DSMT4">
                  <p:embed/>
                </p:oleObj>
              </mc:Choice>
              <mc:Fallback>
                <p:oleObj name="Equation" r:id="rId3" imgW="44701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2" y="838200"/>
                        <a:ext cx="8853488" cy="1379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1552099"/>
              </p:ext>
            </p:extLst>
          </p:nvPr>
        </p:nvGraphicFramePr>
        <p:xfrm>
          <a:off x="990600" y="2819400"/>
          <a:ext cx="5207000" cy="291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9" name="Equation" r:id="rId5" imgW="2628720" imgH="1447560" progId="Equation.DSMT4">
                  <p:embed/>
                </p:oleObj>
              </mc:Choice>
              <mc:Fallback>
                <p:oleObj name="Equation" r:id="rId5" imgW="2628720" imgH="14475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819400"/>
                        <a:ext cx="5207000" cy="291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597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90500" y="5410200"/>
            <a:ext cx="381000" cy="3048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90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34" t="22417" r="11171" b="9012"/>
          <a:stretch/>
        </p:blipFill>
        <p:spPr bwMode="auto">
          <a:xfrm>
            <a:off x="609600" y="838200"/>
            <a:ext cx="8432426" cy="5230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591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Interacting Fermi fluid  -- BCS model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819013"/>
              </p:ext>
            </p:extLst>
          </p:nvPr>
        </p:nvGraphicFramePr>
        <p:xfrm>
          <a:off x="838200" y="1066800"/>
          <a:ext cx="6918326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50" name="Equation" r:id="rId3" imgW="3492360" imgH="2006280" progId="Equation.DSMT4">
                  <p:embed/>
                </p:oleObj>
              </mc:Choice>
              <mc:Fallback>
                <p:oleObj name="Equation" r:id="rId3" imgW="3492360" imgH="2006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066800"/>
                        <a:ext cx="6918326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54864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(Note: results not quite identical to textbook.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7645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Interacting Fermi fluid  -- BCS model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443555"/>
              </p:ext>
            </p:extLst>
          </p:nvPr>
        </p:nvGraphicFramePr>
        <p:xfrm>
          <a:off x="184159" y="622300"/>
          <a:ext cx="8578841" cy="585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11" name="Equation" r:id="rId3" imgW="4838400" imgH="3251160" progId="Equation.DSMT4">
                  <p:embed/>
                </p:oleObj>
              </mc:Choice>
              <mc:Fallback>
                <p:oleObj name="Equation" r:id="rId3" imgW="4838400" imgH="3251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9" y="622300"/>
                        <a:ext cx="8578841" cy="585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331581"/>
              </p:ext>
            </p:extLst>
          </p:nvPr>
        </p:nvGraphicFramePr>
        <p:xfrm>
          <a:off x="5742126" y="2362200"/>
          <a:ext cx="3249474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12" name="Equation" r:id="rId5" imgW="1854000" imgH="812520" progId="Equation.DSMT4">
                  <p:embed/>
                </p:oleObj>
              </mc:Choice>
              <mc:Fallback>
                <p:oleObj name="Equation" r:id="rId5" imgW="1854000" imgH="8125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2126" y="2362200"/>
                        <a:ext cx="3249474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824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Interacting Fermi fluid  -- BCS model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341278"/>
              </p:ext>
            </p:extLst>
          </p:nvPr>
        </p:nvGraphicFramePr>
        <p:xfrm>
          <a:off x="1143000" y="685800"/>
          <a:ext cx="4772025" cy="358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25" name="Equation" r:id="rId3" imgW="2692080" imgH="1993680" progId="Equation.DSMT4">
                  <p:embed/>
                </p:oleObj>
              </mc:Choice>
              <mc:Fallback>
                <p:oleObj name="Equation" r:id="rId3" imgW="2692080" imgH="1993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685800"/>
                        <a:ext cx="4772025" cy="3589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087257"/>
              </p:ext>
            </p:extLst>
          </p:nvPr>
        </p:nvGraphicFramePr>
        <p:xfrm>
          <a:off x="990600" y="4267200"/>
          <a:ext cx="7348538" cy="206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26" name="Equation" r:id="rId5" imgW="3708360" imgH="1028520" progId="Equation.DSMT4">
                  <p:embed/>
                </p:oleObj>
              </mc:Choice>
              <mc:Fallback>
                <p:oleObj name="Equation" r:id="rId5" imgW="3708360" imgH="10285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267200"/>
                        <a:ext cx="7348538" cy="206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589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Interacting Fermi fluid  -- BCS model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741619"/>
              </p:ext>
            </p:extLst>
          </p:nvPr>
        </p:nvGraphicFramePr>
        <p:xfrm>
          <a:off x="1033462" y="838200"/>
          <a:ext cx="7348538" cy="482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32" name="Equation" r:id="rId3" imgW="3708360" imgH="2400120" progId="Equation.DSMT4">
                  <p:embed/>
                </p:oleObj>
              </mc:Choice>
              <mc:Fallback>
                <p:oleObj name="Equation" r:id="rId3" imgW="3708360" imgH="240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62" y="838200"/>
                        <a:ext cx="7348538" cy="482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196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Interacting Fermi fluid  -- BCS model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901621"/>
              </p:ext>
            </p:extLst>
          </p:nvPr>
        </p:nvGraphicFramePr>
        <p:xfrm>
          <a:off x="706438" y="652462"/>
          <a:ext cx="8002587" cy="582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56" name="Equation" r:id="rId3" imgW="4038480" imgH="2895480" progId="Equation.DSMT4">
                  <p:embed/>
                </p:oleObj>
              </mc:Choice>
              <mc:Fallback>
                <p:oleObj name="Equation" r:id="rId3" imgW="4038480" imgH="2895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652462"/>
                        <a:ext cx="8002587" cy="582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151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Interacting Fermi fluid  -- BCS model -- continued</a:t>
            </a:r>
          </a:p>
        </p:txBody>
      </p:sp>
      <p:pic>
        <p:nvPicPr>
          <p:cNvPr id="3143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1524000"/>
            <a:ext cx="70866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738255"/>
              </p:ext>
            </p:extLst>
          </p:nvPr>
        </p:nvGraphicFramePr>
        <p:xfrm>
          <a:off x="304800" y="2616517"/>
          <a:ext cx="728663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78" name="Equation" r:id="rId4" imgW="368280" imgH="419040" progId="Equation.DSMT4">
                  <p:embed/>
                </p:oleObj>
              </mc:Choice>
              <mc:Fallback>
                <p:oleObj name="Equation" r:id="rId4" imgW="368280" imgH="419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616517"/>
                        <a:ext cx="728663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0" y="5105400"/>
            <a:ext cx="990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T/</a:t>
            </a:r>
            <a:r>
              <a:rPr lang="en-US" sz="2400" i="1" dirty="0" err="1" smtClean="0"/>
              <a:t>T</a:t>
            </a:r>
            <a:r>
              <a:rPr lang="en-US" sz="2400" i="1" baseline="-25000" dirty="0" err="1" smtClean="0"/>
              <a:t>c</a:t>
            </a:r>
            <a:endParaRPr lang="en-US" sz="2400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295400" y="8382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Approximate behavior of gap as a function of </a:t>
            </a:r>
            <a:r>
              <a:rPr lang="en-US" sz="2400" i="1" dirty="0" smtClean="0"/>
              <a:t>T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1865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Effects of interactions between particles – classical case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846562"/>
              </p:ext>
            </p:extLst>
          </p:nvPr>
        </p:nvGraphicFramePr>
        <p:xfrm>
          <a:off x="76200" y="1185223"/>
          <a:ext cx="9012238" cy="2548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35" name="Equation" r:id="rId3" imgW="4546440" imgH="1269720" progId="Equation.DSMT4">
                  <p:embed/>
                </p:oleObj>
              </mc:Choice>
              <mc:Fallback>
                <p:oleObj name="Equation" r:id="rId3" imgW="4546440" imgH="12697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185223"/>
                        <a:ext cx="9012238" cy="25485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35108"/>
              </p:ext>
            </p:extLst>
          </p:nvPr>
        </p:nvGraphicFramePr>
        <p:xfrm>
          <a:off x="685800" y="4059237"/>
          <a:ext cx="6597650" cy="142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36" name="Equation" r:id="rId5" imgW="3327120" imgH="711000" progId="Equation.DSMT4">
                  <p:embed/>
                </p:oleObj>
              </mc:Choice>
              <mc:Fallback>
                <p:oleObj name="Equation" r:id="rId5" imgW="3327120" imgH="711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059237"/>
                        <a:ext cx="6597650" cy="1427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211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Effects of interactions between particles – classical case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000323"/>
              </p:ext>
            </p:extLst>
          </p:nvPr>
        </p:nvGraphicFramePr>
        <p:xfrm>
          <a:off x="1371600" y="914400"/>
          <a:ext cx="5211762" cy="316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959" name="Equation" r:id="rId3" imgW="2628720" imgH="1574640" progId="Equation.DSMT4">
                  <p:embed/>
                </p:oleObj>
              </mc:Choice>
              <mc:Fallback>
                <p:oleObj name="Equation" r:id="rId3" imgW="2628720" imgH="1574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914400"/>
                        <a:ext cx="5211762" cy="316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068435"/>
              </p:ext>
            </p:extLst>
          </p:nvPr>
        </p:nvGraphicFramePr>
        <p:xfrm>
          <a:off x="1212850" y="4343400"/>
          <a:ext cx="3600450" cy="152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960" name="Equation" r:id="rId5" imgW="1815840" imgH="761760" progId="Equation.DSMT4">
                  <p:embed/>
                </p:oleObj>
              </mc:Choice>
              <mc:Fallback>
                <p:oleObj name="Equation" r:id="rId5" imgW="1815840" imgH="7617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850" y="4343400"/>
                        <a:ext cx="3600450" cy="152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915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pic>
        <p:nvPicPr>
          <p:cNvPr id="2928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1524000"/>
            <a:ext cx="7391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3048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Effects of interactions between particles – classical case -- continued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864674"/>
              </p:ext>
            </p:extLst>
          </p:nvPr>
        </p:nvGraphicFramePr>
        <p:xfrm>
          <a:off x="3086100" y="3886200"/>
          <a:ext cx="2971800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71" name="Equation" r:id="rId4" imgW="1498320" imgH="609480" progId="Equation.DSMT4">
                  <p:embed/>
                </p:oleObj>
              </mc:Choice>
              <mc:Fallback>
                <p:oleObj name="Equation" r:id="rId4" imgW="1498320" imgH="609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3886200"/>
                        <a:ext cx="2971800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753125"/>
              </p:ext>
            </p:extLst>
          </p:nvPr>
        </p:nvGraphicFramePr>
        <p:xfrm>
          <a:off x="4419600" y="3148806"/>
          <a:ext cx="2770188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72" name="Equation" r:id="rId6" imgW="1396800" imgH="279360" progId="Equation.DSMT4">
                  <p:embed/>
                </p:oleObj>
              </mc:Choice>
              <mc:Fallback>
                <p:oleObj name="Equation" r:id="rId6" imgW="1396800" imgH="2793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148806"/>
                        <a:ext cx="2770188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696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Effects of interactions between particles – classical case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784034"/>
              </p:ext>
            </p:extLst>
          </p:nvPr>
        </p:nvGraphicFramePr>
        <p:xfrm>
          <a:off x="762000" y="1219200"/>
          <a:ext cx="7100887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051" name="Equation" r:id="rId3" imgW="3581280" imgH="444240" progId="Equation.DSMT4">
                  <p:embed/>
                </p:oleObj>
              </mc:Choice>
              <mc:Fallback>
                <p:oleObj name="Equation" r:id="rId3" imgW="3581280" imgH="444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19200"/>
                        <a:ext cx="7100887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5882596"/>
              </p:ext>
            </p:extLst>
          </p:nvPr>
        </p:nvGraphicFramePr>
        <p:xfrm>
          <a:off x="1017588" y="2209800"/>
          <a:ext cx="3602037" cy="152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052" name="Equation" r:id="rId5" imgW="1815840" imgH="761760" progId="Equation.DSMT4">
                  <p:embed/>
                </p:oleObj>
              </mc:Choice>
              <mc:Fallback>
                <p:oleObj name="Equation" r:id="rId5" imgW="1815840" imgH="7617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588" y="2209800"/>
                        <a:ext cx="3602037" cy="152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059102"/>
              </p:ext>
            </p:extLst>
          </p:nvPr>
        </p:nvGraphicFramePr>
        <p:xfrm>
          <a:off x="1524000" y="4267200"/>
          <a:ext cx="5440363" cy="145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053" name="Equation" r:id="rId7" imgW="2743200" imgH="723600" progId="Equation.DSMT4">
                  <p:embed/>
                </p:oleObj>
              </mc:Choice>
              <mc:Fallback>
                <p:oleObj name="Equation" r:id="rId7" imgW="2743200" imgH="723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267200"/>
                        <a:ext cx="5440363" cy="1452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894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Effects of interactions between particles – classical case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66877"/>
              </p:ext>
            </p:extLst>
          </p:nvPr>
        </p:nvGraphicFramePr>
        <p:xfrm>
          <a:off x="585788" y="493713"/>
          <a:ext cx="7453312" cy="234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66" name="Equation" r:id="rId3" imgW="3759120" imgH="1168200" progId="Equation.DSMT4">
                  <p:embed/>
                </p:oleObj>
              </mc:Choice>
              <mc:Fallback>
                <p:oleObj name="Equation" r:id="rId3" imgW="3759120" imgH="1168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" y="493713"/>
                        <a:ext cx="7453312" cy="2344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041666"/>
              </p:ext>
            </p:extLst>
          </p:nvPr>
        </p:nvGraphicFramePr>
        <p:xfrm>
          <a:off x="609600" y="2971800"/>
          <a:ext cx="4533900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67" name="Equation" r:id="rId5" imgW="2286000" imgH="723600" progId="Equation.DSMT4">
                  <p:embed/>
                </p:oleObj>
              </mc:Choice>
              <mc:Fallback>
                <p:oleObj name="Equation" r:id="rId5" imgW="2286000" imgH="723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971800"/>
                        <a:ext cx="4533900" cy="1452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284877"/>
              </p:ext>
            </p:extLst>
          </p:nvPr>
        </p:nvGraphicFramePr>
        <p:xfrm>
          <a:off x="609600" y="4648200"/>
          <a:ext cx="5314950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68" name="Equation" r:id="rId7" imgW="2679480" imgH="609480" progId="Equation.DSMT4">
                  <p:embed/>
                </p:oleObj>
              </mc:Choice>
              <mc:Fallback>
                <p:oleObj name="Equation" r:id="rId7" imgW="2679480" imgH="609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648200"/>
                        <a:ext cx="5314950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082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Effects of interactions between particles – classical case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909943"/>
              </p:ext>
            </p:extLst>
          </p:nvPr>
        </p:nvGraphicFramePr>
        <p:xfrm>
          <a:off x="585788" y="806450"/>
          <a:ext cx="7453312" cy="193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088" name="Equation" r:id="rId3" imgW="3759120" imgH="965160" progId="Equation.DSMT4">
                  <p:embed/>
                </p:oleObj>
              </mc:Choice>
              <mc:Fallback>
                <p:oleObj name="Equation" r:id="rId3" imgW="3759120" imgH="965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" y="806450"/>
                        <a:ext cx="7453312" cy="193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517866"/>
              </p:ext>
            </p:extLst>
          </p:nvPr>
        </p:nvGraphicFramePr>
        <p:xfrm>
          <a:off x="773113" y="2971800"/>
          <a:ext cx="7199312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089" name="Equation" r:id="rId5" imgW="3632040" imgH="685800" progId="Equation.DSMT4">
                  <p:embed/>
                </p:oleObj>
              </mc:Choice>
              <mc:Fallback>
                <p:oleObj name="Equation" r:id="rId5" imgW="3632040" imgH="685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3" y="2971800"/>
                        <a:ext cx="7199312" cy="1376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8246227"/>
              </p:ext>
            </p:extLst>
          </p:nvPr>
        </p:nvGraphicFramePr>
        <p:xfrm>
          <a:off x="687388" y="4392613"/>
          <a:ext cx="7675562" cy="188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090" name="Equation" r:id="rId7" imgW="3873240" imgH="939600" progId="Equation.DSMT4">
                  <p:embed/>
                </p:oleObj>
              </mc:Choice>
              <mc:Fallback>
                <p:oleObj name="Equation" r:id="rId7" imgW="3873240" imgH="939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4392613"/>
                        <a:ext cx="7675562" cy="188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141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Effects of interactions between particles – classical case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77127"/>
              </p:ext>
            </p:extLst>
          </p:nvPr>
        </p:nvGraphicFramePr>
        <p:xfrm>
          <a:off x="211137" y="1066800"/>
          <a:ext cx="8932863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7" name="Equation" r:id="rId3" imgW="4508280" imgH="736560" progId="Equation.DSMT4">
                  <p:embed/>
                </p:oleObj>
              </mc:Choice>
              <mc:Fallback>
                <p:oleObj name="Equation" r:id="rId3" imgW="4508280" imgH="7365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7" y="1066800"/>
                        <a:ext cx="8932863" cy="147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322012"/>
              </p:ext>
            </p:extLst>
          </p:nvPr>
        </p:nvGraphicFramePr>
        <p:xfrm>
          <a:off x="906463" y="2501900"/>
          <a:ext cx="6165850" cy="283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8" name="Equation" r:id="rId5" imgW="3111480" imgH="1409400" progId="Equation.DSMT4">
                  <p:embed/>
                </p:oleObj>
              </mc:Choice>
              <mc:Fallback>
                <p:oleObj name="Equation" r:id="rId5" imgW="3111480" imgH="1409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63" y="2501900"/>
                        <a:ext cx="6165850" cy="283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464355"/>
              </p:ext>
            </p:extLst>
          </p:nvPr>
        </p:nvGraphicFramePr>
        <p:xfrm>
          <a:off x="914400" y="5305425"/>
          <a:ext cx="667385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9" name="Equation" r:id="rId7" imgW="3365280" imgH="393480" progId="Equation.DSMT4">
                  <p:embed/>
                </p:oleObj>
              </mc:Choice>
              <mc:Fallback>
                <p:oleObj name="Equation" r:id="rId7" imgW="336528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305425"/>
                        <a:ext cx="6673850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555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14331</TotalTime>
  <Words>539</Words>
  <Application>Microsoft Office PowerPoint</Application>
  <PresentationFormat>On-screen Show (4:3)</PresentationFormat>
  <Paragraphs>121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669</cp:revision>
  <cp:lastPrinted>2014-03-20T17:52:09Z</cp:lastPrinted>
  <dcterms:created xsi:type="dcterms:W3CDTF">2012-01-10T18:32:24Z</dcterms:created>
  <dcterms:modified xsi:type="dcterms:W3CDTF">2014-03-20T17:52:52Z</dcterms:modified>
</cp:coreProperties>
</file>