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0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1" r:id="rId17"/>
    <p:sldId id="470" r:id="rId18"/>
    <p:sldId id="472" r:id="rId19"/>
    <p:sldId id="473" r:id="rId20"/>
    <p:sldId id="474" r:id="rId21"/>
    <p:sldId id="475" r:id="rId22"/>
    <p:sldId id="476" r:id="rId23"/>
    <p:sldId id="477" r:id="rId24"/>
    <p:sldId id="478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2" d="100"/>
        <a:sy n="2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9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natalie/s14phy77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6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amousbiologists.org/robert-brow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2/Brownian_motion_large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0620" y="54864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770 -- Statistical Mechanics</a:t>
            </a:r>
          </a:p>
          <a:p>
            <a:pPr algn="ctr"/>
            <a:r>
              <a:rPr lang="en-US" sz="2400" b="1" dirty="0" smtClean="0"/>
              <a:t>12:00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- 1:45 </a:t>
            </a:r>
            <a:r>
              <a:rPr lang="en-US" sz="2400" b="1" dirty="0"/>
              <a:t>P</a:t>
            </a:r>
            <a:r>
              <a:rPr lang="en-US" sz="2400" b="1" dirty="0" smtClean="0"/>
              <a:t>M  TR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http://www.wfu.edu/~natalie/s14phy770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Lecture 16</a:t>
            </a:r>
          </a:p>
          <a:p>
            <a:pPr lvl="2"/>
            <a:endParaRPr lang="en-US" sz="2400" b="1" dirty="0"/>
          </a:p>
          <a:p>
            <a:pPr lvl="2" algn="ctr"/>
            <a:r>
              <a:rPr lang="en-US" sz="2400" b="1" dirty="0" smtClean="0"/>
              <a:t>Chap. 7 – Brownian motion and other non-equilibrium phenomena</a:t>
            </a:r>
            <a:endParaRPr lang="en-US" sz="2400" b="1" dirty="0"/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Overview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err="1" smtClean="0"/>
              <a:t>Langevin</a:t>
            </a:r>
            <a:r>
              <a:rPr lang="en-US" sz="2400" b="1" dirty="0" smtClean="0"/>
              <a:t> equation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Correlation function and spectral density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Fokker-Planck equation</a:t>
            </a:r>
          </a:p>
          <a:p>
            <a:pPr marL="1828800" lvl="3" indent="-457200">
              <a:buFont typeface="Wingdings" pitchFamily="2" charset="2"/>
              <a:buChar char="§"/>
            </a:pPr>
            <a:endParaRPr lang="en-US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400" y="5486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/>
              <a:t>Partial make-up lecture -- early start time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Brownian motion  </a:t>
            </a:r>
            <a:r>
              <a:rPr lang="en-US" sz="2400" dirty="0"/>
              <a:t>and </a:t>
            </a:r>
            <a:r>
              <a:rPr lang="en-US" sz="2400" dirty="0" smtClean="0"/>
              <a:t> </a:t>
            </a:r>
            <a:r>
              <a:rPr lang="en-US" sz="2400" dirty="0" err="1"/>
              <a:t>Langevin</a:t>
            </a:r>
            <a:r>
              <a:rPr lang="en-US" sz="2400" dirty="0"/>
              <a:t> equation of motion </a:t>
            </a:r>
            <a:r>
              <a:rPr lang="en-US" sz="2400" dirty="0" smtClean="0"/>
              <a:t>– continued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Note that since </a:t>
            </a:r>
            <a:r>
              <a:rPr lang="en-US" sz="2400" i="1" dirty="0" smtClean="0">
                <a:latin typeface="Symbol" pitchFamily="18" charset="2"/>
              </a:rPr>
              <a:t>x</a:t>
            </a:r>
            <a:r>
              <a:rPr lang="en-US" sz="2400" i="1" dirty="0" smtClean="0"/>
              <a:t>(t)</a:t>
            </a:r>
            <a:r>
              <a:rPr lang="en-US" sz="2400" dirty="0" smtClean="0"/>
              <a:t> is a stochastic variable, so is </a:t>
            </a:r>
            <a:r>
              <a:rPr lang="en-US" sz="2400" i="1" dirty="0" smtClean="0"/>
              <a:t>v(t) </a:t>
            </a:r>
            <a:r>
              <a:rPr lang="en-US" sz="2400" dirty="0" smtClean="0"/>
              <a:t>and </a:t>
            </a:r>
            <a:r>
              <a:rPr lang="en-US" sz="2400" i="1" dirty="0" smtClean="0"/>
              <a:t>x(t)</a:t>
            </a:r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357376"/>
              </p:ext>
            </p:extLst>
          </p:nvPr>
        </p:nvGraphicFramePr>
        <p:xfrm>
          <a:off x="330200" y="762000"/>
          <a:ext cx="8678863" cy="577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1" name="Equation" r:id="rId3" imgW="4356000" imgH="2895480" progId="Equation.DSMT4">
                  <p:embed/>
                </p:oleObj>
              </mc:Choice>
              <mc:Fallback>
                <p:oleObj name="Equation" r:id="rId3" imgW="4356000" imgH="289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762000"/>
                        <a:ext cx="8678863" cy="577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6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Brownian motion  </a:t>
            </a:r>
            <a:r>
              <a:rPr lang="en-US" sz="2400" dirty="0"/>
              <a:t>and </a:t>
            </a:r>
            <a:r>
              <a:rPr lang="en-US" sz="2400" dirty="0" smtClean="0"/>
              <a:t> </a:t>
            </a:r>
            <a:r>
              <a:rPr lang="en-US" sz="2400" dirty="0" err="1"/>
              <a:t>Langevin</a:t>
            </a:r>
            <a:r>
              <a:rPr lang="en-US" sz="2400" dirty="0"/>
              <a:t> equation of motion </a:t>
            </a:r>
            <a:r>
              <a:rPr lang="en-US" sz="2400" dirty="0" smtClean="0"/>
              <a:t>– continued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It is interesting to take the Fourier transform of the correlation function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694361"/>
              </p:ext>
            </p:extLst>
          </p:nvPr>
        </p:nvGraphicFramePr>
        <p:xfrm>
          <a:off x="966788" y="1176338"/>
          <a:ext cx="7210425" cy="270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0" name="Equation" r:id="rId3" imgW="3619440" imgH="1358640" progId="Equation.DSMT4">
                  <p:embed/>
                </p:oleObj>
              </mc:Choice>
              <mc:Fallback>
                <p:oleObj name="Equation" r:id="rId3" imgW="3619440" imgH="1358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176338"/>
                        <a:ext cx="7210425" cy="270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880511"/>
              </p:ext>
            </p:extLst>
          </p:nvPr>
        </p:nvGraphicFramePr>
        <p:xfrm>
          <a:off x="990600" y="3962400"/>
          <a:ext cx="6149976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1" name="Equation" r:id="rId5" imgW="3085920" imgH="1244520" progId="Equation.DSMT4">
                  <p:embed/>
                </p:oleObj>
              </mc:Choice>
              <mc:Fallback>
                <p:oleObj name="Equation" r:id="rId5" imgW="3085920" imgH="1244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6149976" cy="247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3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Brownian system</a:t>
            </a:r>
          </a:p>
          <a:p>
            <a:pPr lvl="1"/>
            <a:r>
              <a:rPr lang="en-US" sz="2400" dirty="0" smtClean="0"/>
              <a:t>Consider a particle of mass </a:t>
            </a:r>
            <a:r>
              <a:rPr lang="en-US" sz="2400" i="1" dirty="0" smtClean="0"/>
              <a:t>m</a:t>
            </a:r>
            <a:r>
              <a:rPr lang="en-US" sz="2400" dirty="0" smtClean="0"/>
              <a:t> attached to a harmonic spring with spring constant </a:t>
            </a:r>
            <a:r>
              <a:rPr lang="en-US" sz="2400" i="1" dirty="0" smtClean="0"/>
              <a:t>m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constrained to move in one dimension: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124261"/>
              </p:ext>
            </p:extLst>
          </p:nvPr>
        </p:nvGraphicFramePr>
        <p:xfrm>
          <a:off x="965200" y="1447800"/>
          <a:ext cx="7188200" cy="207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6" name="Equation" r:id="rId3" imgW="3606480" imgH="1041120" progId="Equation.DSMT4">
                  <p:embed/>
                </p:oleObj>
              </mc:Choice>
              <mc:Fallback>
                <p:oleObj name="Equation" r:id="rId3" imgW="3606480" imgH="1041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447800"/>
                        <a:ext cx="7188200" cy="207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0787"/>
              </p:ext>
            </p:extLst>
          </p:nvPr>
        </p:nvGraphicFramePr>
        <p:xfrm>
          <a:off x="968375" y="3657600"/>
          <a:ext cx="7870825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7" name="Equation" r:id="rId5" imgW="3949560" imgH="1498320" progId="Equation.DSMT4">
                  <p:embed/>
                </p:oleObj>
              </mc:Choice>
              <mc:Fallback>
                <p:oleObj name="Equation" r:id="rId5" imgW="3949560" imgH="1498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3657600"/>
                        <a:ext cx="7870825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8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Brownian system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302780"/>
              </p:ext>
            </p:extLst>
          </p:nvPr>
        </p:nvGraphicFramePr>
        <p:xfrm>
          <a:off x="788988" y="609600"/>
          <a:ext cx="65801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15" name="Equation" r:id="rId3" imgW="3301920" imgH="393480" progId="Equation.DSMT4">
                  <p:embed/>
                </p:oleObj>
              </mc:Choice>
              <mc:Fallback>
                <p:oleObj name="Equation" r:id="rId3" imgW="3301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609600"/>
                        <a:ext cx="658018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214833"/>
              </p:ext>
            </p:extLst>
          </p:nvPr>
        </p:nvGraphicFramePr>
        <p:xfrm>
          <a:off x="914400" y="1447800"/>
          <a:ext cx="7870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16" name="Equation" r:id="rId5" imgW="3949560" imgH="469800" progId="Equation.DSMT4">
                  <p:embed/>
                </p:oleObj>
              </mc:Choice>
              <mc:Fallback>
                <p:oleObj name="Equation" r:id="rId5" imgW="3949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8708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224412"/>
              </p:ext>
            </p:extLst>
          </p:nvPr>
        </p:nvGraphicFramePr>
        <p:xfrm>
          <a:off x="762000" y="2706687"/>
          <a:ext cx="7845425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17" name="Equation" r:id="rId7" imgW="3936960" imgH="1777680" progId="Equation.DSMT4">
                  <p:embed/>
                </p:oleObj>
              </mc:Choice>
              <mc:Fallback>
                <p:oleObj name="Equation" r:id="rId7" imgW="3936960" imgH="1777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06687"/>
                        <a:ext cx="7845425" cy="354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1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Brownian system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437285"/>
              </p:ext>
            </p:extLst>
          </p:nvPr>
        </p:nvGraphicFramePr>
        <p:xfrm>
          <a:off x="472440" y="1752600"/>
          <a:ext cx="7769225" cy="440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4" name="Equation" r:id="rId3" imgW="3898800" imgH="2209680" progId="Equation.DSMT4">
                  <p:embed/>
                </p:oleObj>
              </mc:Choice>
              <mc:Fallback>
                <p:oleObj name="Equation" r:id="rId3" imgW="3898800" imgH="220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" y="1752600"/>
                        <a:ext cx="7769225" cy="440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835197"/>
              </p:ext>
            </p:extLst>
          </p:nvPr>
        </p:nvGraphicFramePr>
        <p:xfrm>
          <a:off x="1066800" y="762000"/>
          <a:ext cx="48339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5" name="Equation" r:id="rId5" imgW="2425680" imgH="393480" progId="Equation.DSMT4">
                  <p:embed/>
                </p:oleObj>
              </mc:Choice>
              <mc:Fallback>
                <p:oleObj name="Equation" r:id="rId5" imgW="24256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762000"/>
                        <a:ext cx="4833938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3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Brownian system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002034"/>
              </p:ext>
            </p:extLst>
          </p:nvPr>
        </p:nvGraphicFramePr>
        <p:xfrm>
          <a:off x="826294" y="1143000"/>
          <a:ext cx="73390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6" name="Equation" r:id="rId3" imgW="3682800" imgH="431640" progId="Equation.DSMT4">
                  <p:embed/>
                </p:oleObj>
              </mc:Choice>
              <mc:Fallback>
                <p:oleObj name="Equation" r:id="rId3" imgW="368280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4" y="1143000"/>
                        <a:ext cx="733901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37473"/>
              </p:ext>
            </p:extLst>
          </p:nvPr>
        </p:nvGraphicFramePr>
        <p:xfrm>
          <a:off x="914400" y="461665"/>
          <a:ext cx="48339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7" name="Equation" r:id="rId5" imgW="2425680" imgH="393480" progId="Equation.DSMT4">
                  <p:embed/>
                </p:oleObj>
              </mc:Choice>
              <mc:Fallback>
                <p:oleObj name="Equation" r:id="rId5" imgW="24256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1665"/>
                        <a:ext cx="4833938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316029"/>
              </p:ext>
            </p:extLst>
          </p:nvPr>
        </p:nvGraphicFramePr>
        <p:xfrm>
          <a:off x="990600" y="1905000"/>
          <a:ext cx="6856412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8" name="Equation" r:id="rId7" imgW="3441600" imgH="1168200" progId="Equation.DSMT4">
                  <p:embed/>
                </p:oleObj>
              </mc:Choice>
              <mc:Fallback>
                <p:oleObj name="Equation" r:id="rId7" imgW="344160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6856412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Brownian system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931575"/>
              </p:ext>
            </p:extLst>
          </p:nvPr>
        </p:nvGraphicFramePr>
        <p:xfrm>
          <a:off x="1219201" y="457200"/>
          <a:ext cx="5638800" cy="191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18" name="Equation" r:id="rId3" imgW="3441600" imgH="1168200" progId="Equation.DSMT4">
                  <p:embed/>
                </p:oleObj>
              </mc:Choice>
              <mc:Fallback>
                <p:oleObj name="Equation" r:id="rId3" imgW="3441600" imgH="1168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457200"/>
                        <a:ext cx="5638800" cy="1916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792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5943600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98057"/>
              </p:ext>
            </p:extLst>
          </p:nvPr>
        </p:nvGraphicFramePr>
        <p:xfrm>
          <a:off x="68263" y="4038600"/>
          <a:ext cx="12271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19" name="Equation" r:id="rId6" imgW="749160" imgH="279360" progId="Equation.DSMT4">
                  <p:embed/>
                </p:oleObj>
              </mc:Choice>
              <mc:Fallback>
                <p:oleObj name="Equation" r:id="rId6" imgW="74916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4038600"/>
                        <a:ext cx="12271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2438400" y="3962400"/>
            <a:ext cx="2286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28899"/>
              </p:ext>
            </p:extLst>
          </p:nvPr>
        </p:nvGraphicFramePr>
        <p:xfrm>
          <a:off x="2157413" y="4916488"/>
          <a:ext cx="7064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0" name="Equation" r:id="rId8" imgW="431640" imgH="228600" progId="Equation.DSMT4">
                  <p:embed/>
                </p:oleObj>
              </mc:Choice>
              <mc:Fallback>
                <p:oleObj name="Equation" r:id="rId8" imgW="4316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4916488"/>
                        <a:ext cx="7064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177075"/>
              </p:ext>
            </p:extLst>
          </p:nvPr>
        </p:nvGraphicFramePr>
        <p:xfrm>
          <a:off x="2722563" y="2971800"/>
          <a:ext cx="7064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1" name="Equation" r:id="rId10" imgW="431640" imgH="228600" progId="Equation.DSMT4">
                  <p:embed/>
                </p:oleObj>
              </mc:Choice>
              <mc:Fallback>
                <p:oleObj name="Equation" r:id="rId10" imgW="4316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2971800"/>
                        <a:ext cx="7064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5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analysis of Brownian motion Fokker-Planck equation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871081"/>
              </p:ext>
            </p:extLst>
          </p:nvPr>
        </p:nvGraphicFramePr>
        <p:xfrm>
          <a:off x="152401" y="823913"/>
          <a:ext cx="8229600" cy="344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2" name="Equation" r:id="rId3" imgW="4431960" imgH="1854000" progId="Equation.DSMT4">
                  <p:embed/>
                </p:oleObj>
              </mc:Choice>
              <mc:Fallback>
                <p:oleObj name="Equation" r:id="rId3" imgW="4431960" imgH="18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823913"/>
                        <a:ext cx="8229600" cy="3445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56771"/>
              </p:ext>
            </p:extLst>
          </p:nvPr>
        </p:nvGraphicFramePr>
        <p:xfrm>
          <a:off x="533400" y="4191000"/>
          <a:ext cx="6745287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3" name="Equation" r:id="rId5" imgW="3340080" imgH="1079280" progId="Equation.DSMT4">
                  <p:embed/>
                </p:oleObj>
              </mc:Choice>
              <mc:Fallback>
                <p:oleObj name="Equation" r:id="rId5" imgW="3340080" imgH="1079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6745287" cy="218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465735"/>
              </p:ext>
            </p:extLst>
          </p:nvPr>
        </p:nvGraphicFramePr>
        <p:xfrm>
          <a:off x="6308725" y="3870325"/>
          <a:ext cx="2606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4" name="Equation" r:id="rId7" imgW="1790640" imgH="482400" progId="Equation.DSMT4">
                  <p:embed/>
                </p:oleObj>
              </mc:Choice>
              <mc:Fallback>
                <p:oleObj name="Equation" r:id="rId7" imgW="17906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3870325"/>
                        <a:ext cx="2606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5638800" y="4114800"/>
            <a:ext cx="685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analysis of Brownian motion Fokker-Plank equation</a:t>
            </a:r>
          </a:p>
          <a:p>
            <a:pPr lvl="1"/>
            <a:r>
              <a:rPr lang="en-US" sz="2400" dirty="0" smtClean="0"/>
              <a:t>Justification of </a:t>
            </a:r>
            <a:r>
              <a:rPr lang="en-US" sz="2400" dirty="0"/>
              <a:t>Fokker-Plank </a:t>
            </a:r>
            <a:r>
              <a:rPr lang="en-US" sz="2400" dirty="0" smtClean="0"/>
              <a:t>equation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24000" y="1143000"/>
            <a:ext cx="3429000" cy="3128665"/>
            <a:chOff x="1524000" y="1600200"/>
            <a:chExt cx="3429000" cy="312866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600200" y="1981200"/>
              <a:ext cx="0" cy="2362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600200" y="4343400"/>
              <a:ext cx="2514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67200" y="42672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x</a:t>
              </a:r>
              <a:endParaRPr lang="en-US" sz="2400" i="1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0" y="16002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v</a:t>
              </a:r>
              <a:endParaRPr lang="en-US" sz="2400" i="1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57500" y="2438400"/>
              <a:ext cx="1562100" cy="914400"/>
            </a:xfrm>
            <a:prstGeom prst="rect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5190" y="1831032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S</a:t>
              </a:r>
              <a:endParaRPr lang="en-US" sz="2400" b="1" i="1" dirty="0" smtClean="0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9412151"/>
                </p:ext>
              </p:extLst>
            </p:nvPr>
          </p:nvGraphicFramePr>
          <p:xfrm>
            <a:off x="2895600" y="2671763"/>
            <a:ext cx="1296987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07" name="Equation" r:id="rId3" imgW="698400" imgH="203040" progId="Equation.DSMT4">
                    <p:embed/>
                  </p:oleObj>
                </mc:Choice>
                <mc:Fallback>
                  <p:oleObj name="Equation" r:id="rId3" imgW="698400" imgH="2030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2671763"/>
                          <a:ext cx="1296987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Up Arrow 14"/>
            <p:cNvSpPr/>
            <p:nvPr/>
          </p:nvSpPr>
          <p:spPr>
            <a:xfrm>
              <a:off x="3638550" y="2292697"/>
              <a:ext cx="205740" cy="1457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419600" y="2895600"/>
              <a:ext cx="190500" cy="2667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flipH="1">
              <a:off x="2667000" y="2819400"/>
              <a:ext cx="228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 flipV="1">
              <a:off x="3581400" y="3352800"/>
              <a:ext cx="205740" cy="23529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450442"/>
              </p:ext>
            </p:extLst>
          </p:nvPr>
        </p:nvGraphicFramePr>
        <p:xfrm>
          <a:off x="914400" y="4157662"/>
          <a:ext cx="7805738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8" name="Equation" r:id="rId5" imgW="4203360" imgH="1130040" progId="Equation.DSMT4">
                  <p:embed/>
                </p:oleObj>
              </mc:Choice>
              <mc:Fallback>
                <p:oleObj name="Equation" r:id="rId5" imgW="4203360" imgH="1130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57662"/>
                        <a:ext cx="7805738" cy="209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analysis of Brownian motion Fokker-Plank equation</a:t>
            </a:r>
          </a:p>
          <a:p>
            <a:pPr lvl="1"/>
            <a:r>
              <a:rPr lang="en-US" sz="2400" dirty="0" smtClean="0"/>
              <a:t>Justification of </a:t>
            </a:r>
            <a:r>
              <a:rPr lang="en-US" sz="2400" dirty="0"/>
              <a:t>Fokker-Plank </a:t>
            </a:r>
            <a:r>
              <a:rPr lang="en-US" sz="2400" dirty="0" smtClean="0"/>
              <a:t>equation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390130"/>
              </p:ext>
            </p:extLst>
          </p:nvPr>
        </p:nvGraphicFramePr>
        <p:xfrm>
          <a:off x="484188" y="1123950"/>
          <a:ext cx="6935787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28" name="Equation" r:id="rId3" imgW="3479760" imgH="850680" progId="Equation.DSMT4">
                  <p:embed/>
                </p:oleObj>
              </mc:Choice>
              <mc:Fallback>
                <p:oleObj name="Equation" r:id="rId3" imgW="3479760" imgH="850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123950"/>
                        <a:ext cx="6935787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023299"/>
              </p:ext>
            </p:extLst>
          </p:nvPr>
        </p:nvGraphicFramePr>
        <p:xfrm>
          <a:off x="639763" y="3078163"/>
          <a:ext cx="6037262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29" name="Equation" r:id="rId5" imgW="3251160" imgH="1777680" progId="Equation.DSMT4">
                  <p:embed/>
                </p:oleObj>
              </mc:Choice>
              <mc:Fallback>
                <p:oleObj name="Equation" r:id="rId5" imgW="3251160" imgH="17776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3078163"/>
                        <a:ext cx="6037262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7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11258" y="5867400"/>
            <a:ext cx="3810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22550" r="24915" b="3403"/>
          <a:stretch/>
        </p:blipFill>
        <p:spPr bwMode="auto">
          <a:xfrm>
            <a:off x="692258" y="335280"/>
            <a:ext cx="8146942" cy="606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9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analysis of Brownian motion Fokker-Plank equation</a:t>
            </a:r>
          </a:p>
          <a:p>
            <a:pPr lvl="1"/>
            <a:r>
              <a:rPr lang="en-US" sz="2400" dirty="0" smtClean="0"/>
              <a:t>Justification of </a:t>
            </a:r>
            <a:r>
              <a:rPr lang="en-US" sz="2400" dirty="0"/>
              <a:t>Fokker-Plank </a:t>
            </a:r>
            <a:r>
              <a:rPr lang="en-US" sz="2400" dirty="0" smtClean="0"/>
              <a:t>equation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028440"/>
              </p:ext>
            </p:extLst>
          </p:nvPr>
        </p:nvGraphicFramePr>
        <p:xfrm>
          <a:off x="962025" y="1184275"/>
          <a:ext cx="5895975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52" name="Equation" r:id="rId3" imgW="3174840" imgH="1676160" progId="Equation.DSMT4">
                  <p:embed/>
                </p:oleObj>
              </mc:Choice>
              <mc:Fallback>
                <p:oleObj name="Equation" r:id="rId3" imgW="317484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184275"/>
                        <a:ext cx="5895975" cy="309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902317"/>
              </p:ext>
            </p:extLst>
          </p:nvPr>
        </p:nvGraphicFramePr>
        <p:xfrm>
          <a:off x="1098550" y="3971925"/>
          <a:ext cx="667385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53" name="Equation" r:id="rId5" imgW="3593880" imgH="1396800" progId="Equation.DSMT4">
                  <p:embed/>
                </p:oleObj>
              </mc:Choice>
              <mc:Fallback>
                <p:oleObj name="Equation" r:id="rId5" imgW="3593880" imgH="1396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3971925"/>
                        <a:ext cx="6673850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5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analysis of Brownian motion Fokker-Plank equation</a:t>
            </a:r>
          </a:p>
          <a:p>
            <a:pPr lvl="1"/>
            <a:r>
              <a:rPr lang="en-US" sz="2400" dirty="0" smtClean="0"/>
              <a:t>Justification of </a:t>
            </a:r>
            <a:r>
              <a:rPr lang="en-US" sz="2400" dirty="0"/>
              <a:t>Fokker-Plank </a:t>
            </a:r>
            <a:r>
              <a:rPr lang="en-US" sz="2400" dirty="0" smtClean="0"/>
              <a:t>equation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449882"/>
              </p:ext>
            </p:extLst>
          </p:nvPr>
        </p:nvGraphicFramePr>
        <p:xfrm>
          <a:off x="381000" y="1066800"/>
          <a:ext cx="6367463" cy="328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2" name="Equation" r:id="rId3" imgW="3429000" imgH="1777680" progId="Equation.DSMT4">
                  <p:embed/>
                </p:oleObj>
              </mc:Choice>
              <mc:Fallback>
                <p:oleObj name="Equation" r:id="rId3" imgW="3429000" imgH="1777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6367463" cy="328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58216"/>
              </p:ext>
            </p:extLst>
          </p:nvPr>
        </p:nvGraphicFramePr>
        <p:xfrm>
          <a:off x="509587" y="4237038"/>
          <a:ext cx="5967413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3" name="Equation" r:id="rId5" imgW="3213000" imgH="1295280" progId="Equation.DSMT4">
                  <p:embed/>
                </p:oleObj>
              </mc:Choice>
              <mc:Fallback>
                <p:oleObj name="Equation" r:id="rId5" imgW="3213000" imgH="1295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" y="4237038"/>
                        <a:ext cx="5967413" cy="239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3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analysis of Brownian motion Fokker-Plank equation</a:t>
            </a:r>
          </a:p>
          <a:p>
            <a:pPr lvl="1"/>
            <a:r>
              <a:rPr lang="en-US" sz="2400" dirty="0" smtClean="0"/>
              <a:t>Justification of </a:t>
            </a:r>
            <a:r>
              <a:rPr lang="en-US" sz="2400" dirty="0"/>
              <a:t>Fokker-Plank </a:t>
            </a:r>
            <a:r>
              <a:rPr lang="en-US" sz="2400" dirty="0" smtClean="0"/>
              <a:t>equation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04961"/>
              </p:ext>
            </p:extLst>
          </p:nvPr>
        </p:nvGraphicFramePr>
        <p:xfrm>
          <a:off x="606424" y="1171575"/>
          <a:ext cx="8232776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0" name="Equation" r:id="rId3" imgW="4431960" imgH="1676160" progId="Equation.DSMT4">
                  <p:embed/>
                </p:oleObj>
              </mc:Choice>
              <mc:Fallback>
                <p:oleObj name="Equation" r:id="rId3" imgW="4431960" imgH="1676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4" y="1171575"/>
                        <a:ext cx="8232776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355823"/>
              </p:ext>
            </p:extLst>
          </p:nvPr>
        </p:nvGraphicFramePr>
        <p:xfrm>
          <a:off x="747712" y="4419600"/>
          <a:ext cx="4129088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1" name="Equation" r:id="rId5" imgW="2222280" imgH="736560" progId="Equation.DSMT4">
                  <p:embed/>
                </p:oleObj>
              </mc:Choice>
              <mc:Fallback>
                <p:oleObj name="Equation" r:id="rId5" imgW="222228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2" y="4419600"/>
                        <a:ext cx="4129088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22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analysis of Brownian motion Fokker-Plank equation</a:t>
            </a:r>
          </a:p>
          <a:p>
            <a:pPr lvl="1"/>
            <a:r>
              <a:rPr lang="en-US" sz="2400" dirty="0" smtClean="0"/>
              <a:t>Justification of </a:t>
            </a:r>
            <a:r>
              <a:rPr lang="en-US" sz="2400" dirty="0"/>
              <a:t>Fokker-Plank </a:t>
            </a:r>
            <a:r>
              <a:rPr lang="en-US" sz="2400" dirty="0" smtClean="0"/>
              <a:t>equation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149457"/>
              </p:ext>
            </p:extLst>
          </p:nvPr>
        </p:nvGraphicFramePr>
        <p:xfrm>
          <a:off x="685800" y="1219200"/>
          <a:ext cx="412908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8" name="Equation" r:id="rId3" imgW="2222280" imgH="736560" progId="Equation.DSMT4">
                  <p:embed/>
                </p:oleObj>
              </mc:Choice>
              <mc:Fallback>
                <p:oleObj name="Equation" r:id="rId3" imgW="222228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4129087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65790"/>
              </p:ext>
            </p:extLst>
          </p:nvPr>
        </p:nvGraphicFramePr>
        <p:xfrm>
          <a:off x="685800" y="2667000"/>
          <a:ext cx="4672012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9" name="Equation" r:id="rId5" imgW="2514600" imgH="736560" progId="Equation.DSMT4">
                  <p:embed/>
                </p:oleObj>
              </mc:Choice>
              <mc:Fallback>
                <p:oleObj name="Equation" r:id="rId5" imgW="251460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4672012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741704"/>
              </p:ext>
            </p:extLst>
          </p:nvPr>
        </p:nvGraphicFramePr>
        <p:xfrm>
          <a:off x="685800" y="4114800"/>
          <a:ext cx="39131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20" name="Equation" r:id="rId7" imgW="2108160" imgH="279360" progId="Equation.DSMT4">
                  <p:embed/>
                </p:oleObj>
              </mc:Choice>
              <mc:Fallback>
                <p:oleObj name="Equation" r:id="rId7" imgW="210816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39131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46304"/>
              </p:ext>
            </p:extLst>
          </p:nvPr>
        </p:nvGraphicFramePr>
        <p:xfrm>
          <a:off x="685800" y="4724400"/>
          <a:ext cx="6078538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21" name="Equation" r:id="rId9" imgW="3009600" imgH="685800" progId="Equation.DSMT4">
                  <p:embed/>
                </p:oleObj>
              </mc:Choice>
              <mc:Fallback>
                <p:oleObj name="Equation" r:id="rId9" imgW="300960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24400"/>
                        <a:ext cx="6078538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7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analysis of Brownian motion Fokker-Plank equation</a:t>
            </a:r>
          </a:p>
          <a:p>
            <a:pPr lvl="1"/>
            <a:r>
              <a:rPr lang="en-US" sz="2400" dirty="0" smtClean="0"/>
              <a:t>Justification of </a:t>
            </a:r>
            <a:r>
              <a:rPr lang="en-US" sz="2400" dirty="0"/>
              <a:t>Fokker-Plank </a:t>
            </a:r>
            <a:r>
              <a:rPr lang="en-US" sz="2400" dirty="0" smtClean="0"/>
              <a:t>equation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233376"/>
              </p:ext>
            </p:extLst>
          </p:nvPr>
        </p:nvGraphicFramePr>
        <p:xfrm>
          <a:off x="1084262" y="1458913"/>
          <a:ext cx="6078538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26" name="Equation" r:id="rId3" imgW="3009600" imgH="1765080" progId="Equation.DSMT4">
                  <p:embed/>
                </p:oleObj>
              </mc:Choice>
              <mc:Fallback>
                <p:oleObj name="Equation" r:id="rId3" imgW="3009600" imgH="1765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2" y="1458913"/>
                        <a:ext cx="6078538" cy="357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t="16929" r="19607" b="4930"/>
          <a:stretch/>
        </p:blipFill>
        <p:spPr bwMode="auto">
          <a:xfrm>
            <a:off x="302716" y="411372"/>
            <a:ext cx="8536484" cy="576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096000" y="1828800"/>
            <a:ext cx="22098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8337" r="22968" b="3721"/>
          <a:stretch/>
        </p:blipFill>
        <p:spPr bwMode="auto">
          <a:xfrm>
            <a:off x="898902" y="0"/>
            <a:ext cx="7330698" cy="638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8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318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1" t="29209" r="2556" b="20000"/>
          <a:stretch/>
        </p:blipFill>
        <p:spPr bwMode="auto">
          <a:xfrm>
            <a:off x="152400" y="1828800"/>
            <a:ext cx="868680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http://famousbiologists.org/robert-brown/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856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Brownian motion:</a:t>
            </a:r>
          </a:p>
          <a:p>
            <a:pPr lvl="1"/>
            <a:r>
              <a:rPr lang="en-US" sz="2400" dirty="0" err="1" smtClean="0"/>
              <a:t>Phonomenon</a:t>
            </a:r>
            <a:r>
              <a:rPr lang="en-US" sz="2400" dirty="0" smtClean="0"/>
              <a:t>: Under a microscope a large particle (~1 </a:t>
            </a:r>
            <a:r>
              <a:rPr lang="en-US" sz="2400" dirty="0" smtClean="0">
                <a:latin typeface="Symbol" pitchFamily="18" charset="2"/>
              </a:rPr>
              <a:t>m </a:t>
            </a:r>
            <a:r>
              <a:rPr lang="en-US" sz="2400" dirty="0" smtClean="0"/>
              <a:t>in diameter) immersed in a fluid with the same density as the particle, appears to be in a state of agitation, undergoing rapid and random motions. </a:t>
            </a:r>
          </a:p>
        </p:txBody>
      </p:sp>
      <p:sp>
        <p:nvSpPr>
          <p:cNvPr id="6" name="AutoShape 2" descr="data:image/jpeg;base64,/9j/4AAQSkZJRgABAQAAAQABAAD/2wCEAAkGBxQTEhUTExQWFhUWGSEbFxgYGCEeHhseHiIkHx0hIxwlHCggIiInICAiITEiJyorLi4uHB80ODMtNygtLisBCgoKDQ0OGg8QGjAlHyUtNzc0NDMsNzEtNDcsNzc0NzAsNSwxLS41KzcuKzQsNyssKyw3Lys4LTQ3Ky4uNC8xMv/AABEIALAAsAMBIgACEQEDEQH/xAAaAAADAQEBAQAAAAAAAAAAAAADBAUCAQAG/8QANRAAAgIABAUCAwcEAwEBAAAAAQIDEQAEEiEFEzFBUSJhMnGBBhQjQpGh8FKxwdEz4fFiFf/EABkBAQACAwAAAAAAAAAAAAAAAAABAwIEB//EACIRAQACAQQABwAAAAAAAAAAAAABEQMCEiExBDJBUXGBkf/aAAwDAQACEQMRAD8A+vzWSSR42b4om1LR6Eit/wCdsEzkjLGzIutgLVbqz4vA48giytMAdbgBjZ6Dpt0xsZtNZj1rrFWt7i+n64DeWZiil10sR6lBuj4vHM0jFGCNpYghWq6PmsY4hEjxOshpCpDG6ofPGeHmMIqRMCqqKAazXb3wG8jEyRqrvrYCi1VZ+WNZljpIVlDkEJq81tt3xiHOI4co2rQSrV2I6j54hcRz0UqQT8h30uNNnQVsXe53Gw2wFzhwkEaiYqZK9RXocK8WmzINQIjDSTbH817Dr4vDMfEI2laENciC2HgYzxHNskbmJRLItfhhqO/61gM5jIs7wyGRl5dlkX4XJHf2B+eDcQyxkjeMOULCtS9R7jC2dyLyGJxI0RQhmVdw3lTv07fzYeU4g4lMeY5aFq5Wlt3/AKtvbzgHkZY1RWcXQUFjRYjbudzjKSRzxnSwdHBFg9ex3xL4+6c7LiWINGGvmlqCN2+d/wCMV8plUiUJGoVR0AwCkvDSuX5EDmMqAEfqRXnBWEweIDSyUeax2NgCiB033wmMrmkgRVlV5Q9s7CgVvcdPGG8lxJZCy0ylWK0wrVXdfIwHeKcRSBQ73RYLt5Y0Mb4hnkhXVIaFhbq9zsMT0z0hMsBaIZii0QW60/lJvvghmMcBfOcshKJIFjtvVecA3xDiMcOkytpDNpB98NYk5/hHMfnJIVYhasalAF0QOxs3f07nHZeGSSZYQyTMJNrlTYmjgB57hWXklYaikzqCdD0xCkEbfMYE+ciGZMvPfZhAY6OnWdx/7jfDeVzyjerMxoNT0R6T2B7gdMUUjhYmhGTYc0Ad+zfPwcAr/wDs00weJ0WLo56PYJ9P0GGYM5zYRLEPiS0B81tf1xzhOf58Yk0OlkinFHbvWPcPzTya9cTR6WIWyPUPIwGeNKDCymbk6qAkBognphHi3Bmk5JHLYoQXLLTMQNjYO2/b3w03Ctbvzn5sbEFI2QUhHve+GM5lXZ42WQoEa2UC9Y8HxgCZtFZGEgBUg6h2rvhLg+Uy/wDzwKPxVAsXuBsNj/NsMZ/PpGrlrbSBqVRqajt8PWjg+XRQqhV0rWwqq+nbADdo4gWOlATbHYWT3Pvif9pghjQSRPKC60E6g9jfYYN9ohHyGMqF1G+kLqN9jXthfKZfNIkIEiSer8UsNJ0HpQ9h/jAI8WkdZ5TFKSzIFrY8puopepLV0r67Y1lsnO5kociTUmqar5ygb+n8pw5lYMtmiuYVSTG5o9LZaBJHfoKwb7PZp5Y2d9W7HSGQIQB7Wb+eADnY8xCJHiYStJIKRzQQdKG+/wC2GE4fUjyyESlSTD6fUgrdR5s4Dn4BmJGglhblqA6yaqBbxt06/wB8Ny5eUzq4kHKCkNHW5PY3gFY8xFnI5FCglGK062A46H3AONS5PMtCq89VlDWXVNiL6aflg/COICdGYRtHTFacUTXesPYBXiWXaSNlRyjEbMOvy9r6X2xHlmCRw5nORlZYiUGklq1bWfN0MVM/xeGJXZ3H4YBcDci+m2PSNK0kLR6eSQTJY33rRWA7MykycnlmcL3qxfw6u9YWTh8r8szSggLUsQQFHPnf+bYBwt1kzk7xv8ACOnLAOrffX1PTFxmoEnoBZwHQMfONPO+Z5XN0BHDboAJEP5VN2SPl39t7eUzqSRiVDaEWDXUDE7K1mXizKPKipY5bAqGPkg/w7YCu6Agg9xX8OFOGcKigFRLWwF3ZoWQL9rOOcVyLShAsrRaXDEr1IHbr/v5YR+00kJCpMXQKRIGWwAQaAJHkmsA/xbP8qNnCl2UD0ru2+wNeP9YSyejJ5cvICLbUQLJtjsKJJvptfXHOBZc63kmKHMD0sEawAdwD/wB4Yz3E6doIwDPy9aK3wn64Brh2dWaMSJek9NQo/phPgSxJzIYtf4TerWSd2F7E9sM8M4eIQ4DM2ty/q7X2HsMdPN54+Hk6N/6td/2rAK8Y4SsiSlEHNdQLJIutxZGCplpi8bmXSFWniC2Gbzqux/1hnOZpYkLsdh46n5DufbHslmllRZFvSwsWKP6YAeUyCxySyAsWlILWdhpFChiXxeRnzMeXaRo1Ya0MZIZiOoOxGnF4kDc9B1xM4BmWlQu0kcnqIRkBAA8b98AzxTMmKJ5ETWVFhBtf1o4PHJahvIuvp0wHOLFJcEhU6xZQncj5dawWCNUUIgACjZfAHTATOARFi+ZdHjeYANGxsLpuq2B3vDWbyaTmNtbfhtrGhqB+ft/3j3Cc3JLHqkiMLWRpLWdu90Md4Zw6PLpojFDuSbP1JwHeKcSSBA7hiCa9Klj+gwu+ReeKSPMUAznToNegH07+fOCcU4ssBVSruzdFQWa6E13rvXnE7M5oK802VqaQFUlUsdKhbuvf9emAPw+dGnl05crZ0ySMK1FRttW49/lis06hgpYBiCQL3IHU1hLhmYlkZ3b0xEehWUq4IO9/zviZxiENmQJYgFddEcq7tZu1I3FdevnAa4nnVlliSKRKDjmbkE3uukjYnrtj6FheIRTKpcaprfKqH0qPUKuvrudvfDHE/wARIZOccuNSsb2LWPgO9X+uAoAJEmwCIovbYAY7lcysqK6NqVhYI743IgYEMAQdiD0OJKwTNHPEEjiAOmEjoVPcgdMBrPxZu5DFJHW3LVl6f1WcLZKNjPNFPrkVgGGpRyxXUKLJO59umGmWWDLKI1EsigCroddzZ7Dxhb7QsiNFOoDZj4IVL0G1dRt1/wDMB7PcNEJE0TtH6gZiF1tKB0Bs9eu/ucM8FM7FpZgF1ClQG6AOxur3H9ugwHMP951wPDamMMJLuMv428H37HHJA3KXKHMKmYZdiinZR4FjsKuxgLmIPHeIkhoYtdmlMkdMUZjQtf77j29r2I2ShXKc6SV41WSSwQNPW61G9zv+xPfAMcS4dzIOWSGZQNLP/UBsxr9cJvr5mWjbNBZFGp0C/wDL+/scPzpFmo3j1akJKtpPQjqML8JouyGAp93ASN36spG9Gumw7nr2wFbAsvllQaUUKt9AKFnrheaeXnRqkYaJgS8mrp4AGNx5FRK0wLamXSQWOnbwOgwCnDJYZ5HmWMiSMmMsy0dv8YTzrLHn45HVVDpoVyxst/Tp/wA4rzvNzECKpjN6ySdS+KHQ4YeMGrANdLHT5YBbO5spWlC4/MQfh6dRuT16exxIzCT5hY4p4AI5ATKVcjTR9P6+MWctkY42d0UK0h1OfJxjM8ODzRy63BjBGkHZr8jAazeW1RmNW0HTSsPiXtY74Q4bw0iGRJgAWNF0NMwA2YkfmO/ywxmcpFzPvNF3jUqNJv5gDzgC3m0eOaFo4mAKktTG+xHYjAD4bmkgjl1o0MUTAB3bVr/+uny89cP50zMEMDIASCxYE2vtXfHMy8MUaRylQhpFDb2egHvg3EM1ykZ9DvX5UFsfkMBifM6ZY1EbHmXbgbLXTUfe9sTpQudjNKU5cuxlS916kDUD7X+2BtlVaRopp2YyMssUfwsmntd7i+3th3K8V5mZlh9NRgE1eqz52qvlgKZwn/8ApR8/7vZ5mnVVdvnhzEeTOzMZuVlwHQqqtIaEgPXcC6G3c9cAdc5DmDNl/i0emQUQPVff6HCJzmTVo4CATG/LS1J0tQPX9N8VOHh6JlChyeq9x2vGGz0XPENfiEavh/fV5wB8jk0hQRxrpQdBjTZdCwcqC4FBq3APvgLZImYS81wAtcv8p9/N48/EYxMIC34jLqA9vngPZziCodPxSaSwjB9RAxFl4pz3y0bxKpkt2ilBLADoRtXk74cmtjNK0SwvEKimejYrr7C/74b4SdcMTuySPp+MDY31ra8AzBlkS9ChdR1Gh1J6n54Vy8UkiypOBTMwTSfydrPnGYIF5r5kSllK1pBtBp6nY9cBh4kzToF0tA6WrKCST7mqA2wHM3w/lZTlQyNEIxYYDU1Dciu94J9nsxJJFzJDYc3H6dJCnoCPOOfaPIrJECYzK0bB0QNRJHvhp+IqkaPMREWrZj0Y9vfAY4tw0Tqql3TSwa0NE12PscPYTz0sytGI41ZSfxCWoqNtwO/f9MOYBTinD1njMT3pNXpNHbfBM7leZG0epl1CtQO49784JNFqUqSRqBFg0Rfg4h8PPMheHLSujQyaWaVSxO9kdQaPnAU8rkBDGyxABmtrPdz3PzO+NcMSRY1EzK8g+IqKGEOBaI+bBFI80kZtg5N2egs/KsAyJXKQPmJ42iaV9Ui7tvdDGO6Lq+RR5EpnJYoYNI0qRbBh36YZzGbRCodgC50rfc+MY4lq5T8u9ek6dNXfte2J/BWjljRXYSywH1Fh6lffqLNHYjr2xkBzcXh5jNyXaSN+UDo3332PZff3HnFeBgV5mnQWFtYo9O/yxO4jGozMD8h3Y2okU7Rj3HvZ/TDUWe1yvDy3AUbswpTfg9+uAzlnMjrNHMGgK1oC9T51X+1Y7xfMvGoZdIUN+IzGtKdyPfCkWTy0pVIiB92fVpjNaW3G4+h/fFeSMMCGAIPUEWMAnwWHTEv4zTA7h26kHB5c6iusTOA77qpO5rC/EeIJlljBU0zCNQo6E9NvG2EcnxaOR4udCYpzq5auLNDY0a2vAPcMZS0xWYy2+4sVGQPhGHOWt6qF+aF/rhPLLl1d4Y9AdvU6r1N9z+uC8M4ekESxR3pXpfvgNiSOWO7Vo2HXsR/rCEUp9LQ8tsqI60r1Jutu1AdsG4lAHiaGKRY2IoUBt3I0+CMKfZt9Jlh0hAjnQu3w31oHYdOvnAJqgaBIGy8sIlkIAjPwi7DEjoDgztlcuZMxrMjICSQ2ohXPbsRf6YqHMOZjEYjyin/JexPda+WJv2cWJFlCmMvESraAQFFlgu583v8A6wFyGQMoYXTAEWKO/tjOYyySAB1DAGxYuiOhx89wnPQxRNmdGkzv69DaxYs3ewAonFSOMTvDmI5m0AH0j4XvyPIwA83xsRvKHjcJEmrmVs3sPffzhjh+VALzK8jc4A05sL4pe3X9sYymcjzUbgB1AYo12pseCN8PxoFAA6AV1v8AfAK8KjmVKndXezuooV2xrPZh00BIjJqcKaIGkHvhrCOY4nokMao7OELqdJ0kjourpeIm647H02XyypdAAn4jW5rzgjKCKOBZPMcxFeiuoWVPUHwflgiqFFCgANgNgAMcjy6885p1a5nff3bfiq46fPQcOEDSAM7amLeprq+w8D2xuOFVsqoBO5oAX8/OE+HcSWeTMFWY6ZSvqFAUKoeRtf1xOznGUkRKkeC5ggLJ8RFEivBB646t4ack4dE5fNUX8+rRmr4V+Ic3T+Do1WPjuq79MB47mOXBI2rTQ+L+m9r6dsMpnIypcOukEgte1jY79OuOTaJBoJB1C6sbjz7jF6CHAZYuXYdWawHegpZqsX0uwdvnh/O5tYkaRzSqLJq8LzcIiZUQrsjal3/NVWT3O/fG8hw1IoVhA1Ioqmo389qwGeHa2Z5eaHikCmJQtaR3373t+mPcUmdOW0cXNOsA+VU9SDgnEXkWMmFFZx8KsaH8GCSR64yritS0wvyNxeAAnI55rRz9Pqr4tPvj3C5ZSv46or6jQU2Co74m/Y6CMQBkCahaalOrYG61UL630wxx+KNdOZaJpHh+AKTe53274BjN8HikcSMvrF0wNEWKse9f2GEZuA8uAR5ew6kEMzEFq7Mwoke3TF3EReB8tVSKd4/xTI1+ov3K7kHtgLEGrSuutVDVXS+9fXHEhUXSqNW5oDcnrfnG2YDckAe+O4CXm4GiRI8tChUtTqdlCnqa74paKWlAFD0joPbA83mViQu50qu5OJeU4qZJ20SRmBEBa9mBbdTZ2ogYBjg+WnUu08mrWQVQdE8gHvd/sME4hwxZXickhom1KQfPUH2NYW4jmuaWy8MvKlFMGoGwNyB5274cizqyCRYmBeMlTY2DVtf/AFgCQZyN2ZFcMyfGAd1+eEuM5mWIrKCOQgJlULbHwRhaDJZiNNaCJsw5HNsUtC9xW94oRcTjadsuD+IihiK7H+fvgHctOaDLYsA++/kYQc5ome5EII/AsfCf/rCvDeJNzWhdhISzU0a+lAOisb+KsN8VzjIhEWlpatVY0D53+VnriucOOde/bG73rn9Tc9D5EPy15tcyvVp6XgMmZ/EZWhbSi6xIQCCR2A62MZ4TziGMxU3RTT2BG4J6demEPssqgz7rztf4wUmgbOmr9r6YsQGvDRPAhhBhTS/4LpszN/UD4P8AfAUk+7zQc9goEQTZRo1EkABvi7dMVIeJytKEOXcKWdS5P9NaT8ms/pg/FZdKqwhMxVhSgCxfVhfgYB3Ejjs7RNFKDKUDaWjjUHVfc9wBidNw3Mp+FzpGik21j/kRmPXrso+eKIyEkcyS84mMJpcOaG35utWT8sA1mM1Is6RrEWjYEtJfwkdBXfHuK8Q5KqdDyamC0gs79/lj2f4akzRMxb8Nta0die1+f55xqDPCWN2hIYjUovYah2PteADDwvRMHR9KVRiVAAT5vr9MCizzZeINnJE1F9IZQQN+l4I65h44xrjjlsNIK1Ar3AF3jWRSYtIJ9DLquKh0H+/fAUMQeNwJHIuZkWSUqwEaKCSpbYnr0oDav74LxXnjLUsgE4ALFFskd9K4zO65sNAebC60xo0wqqPfa9vocBQ4nkI5oykotLBO9dPfE/PcZT8aP8SPQu0oW13F2vmhhvinCln0h2cAAgqDswPWx/nEyBJcqklZcOLVIlRiSUFi2u6ob/XAVOExhsugL85SvxMPiHuN8Aj4KSs0cz64pNlTTp0KL2BH0/TC2b4bPzpHhKIHQAMxJKsK2rpW3QYc4Fko4VdEfW2q5N7piPF7D2wCmQp85IVCVCoTUDbeKPgbH9OuLoGAtlgNZQKjuN3C2b7E+awjl85yTDl5pDJNIDTBdjXnxgGOI8NWYxliw5b6wAaBPv5wCbjKJLIjoy6F1ByNm2JoHzQO3tijOW0toALUdIPS+14+fznEXGj7zliQNOlka/W2xAXqKBO99sAHPZSGbLGaGN2VrblodGokgk9LvbtitJweOR2lfXckehkLbAHr9f8AWD8JYmIXGYzZBUm9wa69wet4cwE7h0qI33VFcCJAQSDVHtq84oViN9os/LC0RRkCsSCjdWb8oXBIsrmC2oyALJRZCN4/TRVT89726dDgHOKZATxNExYBupXriNxPOhXiiAmAhdNTatIKkEWxPxKKF+5GKMmUVMtypZTRXSZGNE33s98TDnctLDHCUeaPmCHcdGUfEem3vgPonlUdSLqwL3PyHfEGLKDOjmuZBC66eQwrofi64xx7LpFU6KzTXpjYDWIydtx42/c4uCfQqc5lDtS9di3gYBXjGf8Au8a6Y2YsQihRdGtiR1rbDeUQhRaqjHdwvTUeu9b/ADwCbMTc0okQ0aCRKW21dgVq/reN8L5vKXn6eZ+bT0wCXDeAiNxK8jSyiwHbY6T2IujXnFjC3EgOU9ycr0n1/wBPvj3DB+En4nN9I9f9Xv1OAQyEPOBzDRtDMyGPcklRZo9B88P8NypjjVWbWwFM5G7fPc/3wCaebmFVjGjlkhyfz9l69ML8H4nI7mN0vSvqlX4S10Vqtv3wDPCMm0MemSYym71Nt16Dqf74SWKSOURxSh7cvMJGBdVNVpHjDnHcpFJCwnJEY9RIJFV3sY4sUJvMqVBZKEp7LWx3wFBgaNde3z7Yg/ZCIct5DRkdyJHCldRBNbEDyd8U+FI6xDmTCY9eZQUEHptZGB5/i6xuI6LSshZFH5q7aumAS4806OsyanSM7RJ1k1bEHwFq7o9e2LCTqSBYDFdQU/EAeu37Ynl55oY3Ssu5YFlcavT3HbfBOJCCI/epAFZRp173R7YAWSizRk1ysgQFhoXuPyG66jfvgma43GuoJcrqASke7EE1YxvMQM8kMiTaUANpViQMNu4/zjsfCokBEahGKlQw+IA9gfbsPbAHapEKm11puPzAMPHkXgeTyvIhCLqfQvp1HdvAuvpiFwvK8yL7xEJTmEVkVp9id/zDoa6YsQ5icNEjxggqTI6nZW7ADrgE4uKRtlxJmxGhRqYWGCsDt5o4czrEPqeRFy5QqwJo6j3v5YBlvs9Erlzb6rJUgUWu9RFbnt/7ijmsqkqlJFDKeoOAlZDIZd4WywbnrGaYMbIPUb4c4HnubEHpR6iKVrGxrrQ384xwXMRycx44jGdeliy6SxXv+/8AfC0ma0TploNEYHrkBQ0VO5o9Afn5wA5fs2mprkZYWH/ECVGom9Wq+t4rz5FHCBlvlkMt9iOhxNlysecKSCXXCLBSvSzA2DfYg/4w3xp25ZWOVIpG+Ev8xe31r64DOay+YMwZJVEemihW976++3uMa4dHOHkaVl0MRy1HVau7Pe9jjc3EFR4onJ5kl6aBokDfftjubnkV4wketWJDtdaB2Nd9/wC2AYliVgVYAqdiDuDhPh/EFYVoMQDmNQwA1Ef0i9xh/ETjbwSyLl5GZZCpKMB8IOxIPS9qwGuOBmyjc2NnYgWkJN3fQGrr3rB+I59oo42AA1FVOuyRY6bXbduvXDHEcw8aFo4jK39AIBP1OEeEGRZ5425rLsys/wAO9+laHa/PbAOcMzyZiISKDpaxTDfbY2ML8QyDyOqnR920kOhG5Pattq2/fFTHGYAEnoNzgFHhi0fdyRRStF76enz+uE0nTL8mCONpACU1L6uX0+I9rv8Ab2xmXPwlxJEokmMRZCAfUgO41edtseyuZy8IMjqIJJhrdWPq27mvn++AtYkLl53nLSEJEmyqDqEoN/Ep6EbYZTOOZlVYwYWTUJQ3fxWD/fI+ZytQ5lXp715wHzsn2bPMehqQKzRsX9QkbbTfZa2xVPCxKkHOBDxUwCsdmHv36YYzc8ivEEQMjE8xr+AAbH6nHZeJRLE0usGNerKdX9sAvxtZiAY5VjjAJk2tthYK/wCu+EMtxKWjOH5uXOpvg0soUUFC9SSe/thrUudjkjdJEUMKJ21UbDKfG13gHHp4p0CBWm0zKrCMkFD5JAPT+HAD4xmROrRvzIYdCyfeA1degqv2vDnGJg8aJHmOS8tctgLLd+m2xwzxESMyII0eJ7EpY7gew741xDhySrpIAIFIwG6drXxgDTzKKRnCs4pbIBJ6bDzhXLcMqHkyyPKLssxo9bHTxhVeEwyIkZkMjwekSBhrW9tyOh2/bBuM5poI1dGUIhHMLWx0dNq3JwAc1n48sJEWPQEXUGIqMseg1eScTZM2sx1rlhLmEpJVs6VU2TROzdMXeISwNAZJQGhoNuL27bY994E0RGXlCsVBU1ekHpa3484BGfiMgmyyOURn1akokkDuG7A9aw9xjNyxorRRh/UNdtpAXub7YYgTSqCRgzgVqoCyetDtfjEPiLSSa5oJeZGFKNCBdkfF8z2r/wAwFeXTmISI5CFkFB06j5Y1LkkZUEg1aKILdbHQn67/ADwpwRH6hFjgKgpHRDIfzA4Y4lko8xG0LmxY1BTuO4+WAzmH+8QsIJgpOwkXeiOuAw8Mk0zI+YZhIAENbpQonr1J3xwkZaFeXl/iZdSR/lLbE+4GC5nhIaZJldkZT6q/OOwPgfLzgA5xZdCHLyLI8dKwYim6Alq7jx74rMtij3G+Fcnko8ujCNNK2WIG9n+bYT+zZDo8yySMJWLASCtHagPH+sAHJiE5rlxF0OXSjGNkIbv16i/39sFzGdjaRoczGqgnTEXIPNv4qHajX6jFjCHOglmMZ0tLDTURut9wf52wBM7nI8vGGf0oCFFDpew2GPT5SIuSwXmOpW7pivcA9f0wzJGrCmAI8EXiDmMpIpM8sYnljc8kRnSdDdje22A9Lwt4OTyNbrErjQXFG9xe2/geMen5kMMbLDEiG2zKGqF1098Us9w9Z1j16l0MsgAPRh2OC5nKgxGOg3o0gPuDQ2v69cAaFrVTQFgbA2B9emFIeHaZ3mDn1gDQAAt+T5OBtwwSZYQSgLagMI9gK8e2HsvEEVUHRQAPkBWA9PMqKXcgKosk9hjkWZVk5isChF6u1ecR8lwggvNmnVpCpQsNlCe4O14o8LynLiVNZlFfE29g/wCMBjILFoaaBV/FGqwK1ner+pP64T4BGGWTMslPNRkUEMLSwAMWBEAukAAdgNq+WF8vDHl4jXpRbYn9ycBCXi7qeewkYygBMqRTILpmO1kfTzh/M5PLytLCjaJSVaTlnS3pO1n6/vjvAchl+WkkQ1C2KOw9Q1HetvOGeE8LEOoljI7H1SMBqIuwPkMArmpcqsnOY6pIqjJFsRq6AqO5OK0cKpYUBRZJoVuepxDThbCHMc8KS5LExCmKjoLrdv8AeGcvlo8zlUR0k0EC1kJDbeT1wGuL5dAyZl5HVYQSVUmmB8jvWFcjJTJLDBtmXJlbUTQA9LdB1+WKHCo5lDLLooGo9F/CNhd9+mPcN4jzjIOW6aG0+sVq9x7Y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UTExQWFhUWGSEbFxgYGCEeHhseHiIkHx0hIxwlHCggIiInICAiITEiJyorLi4uHB80ODMtNygtLisBCgoKDQ0OGg8QGjAlHyUtNzc0NDMsNzEtNDcsNzc0NzAsNSwxLS41KzcuKzQsNyssKyw3Lys4LTQ3Ky4uNC8xMv/AABEIALAAsAMBIgACEQEDEQH/xAAaAAADAQEBAQAAAAAAAAAAAAADBAUCAQAG/8QANRAAAgIABAUCAwcEAwEBAAAAAQIDEQAEEiEFEzFBUSJhMnGBBhQjQpGh8FKxwdEz4fFiFf/EABkBAQACAwAAAAAAAAAAAAAAAAABAwIEB//EACIRAQACAQQABwAAAAAAAAAAAAABEQMCEiExBDJBUXGBkf/aAAwDAQACEQMRAD8A+vzWSSR42b4om1LR6Eit/wCdsEzkjLGzIutgLVbqz4vA48giytMAdbgBjZ6Dpt0xsZtNZj1rrFWt7i+n64DeWZiil10sR6lBuj4vHM0jFGCNpYghWq6PmsY4hEjxOshpCpDG6ofPGeHmMIqRMCqqKAazXb3wG8jEyRqrvrYCi1VZ+WNZljpIVlDkEJq81tt3xiHOI4co2rQSrV2I6j54hcRz0UqQT8h30uNNnQVsXe53Gw2wFzhwkEaiYqZK9RXocK8WmzINQIjDSTbH817Dr4vDMfEI2laENciC2HgYzxHNskbmJRLItfhhqO/61gM5jIs7wyGRl5dlkX4XJHf2B+eDcQyxkjeMOULCtS9R7jC2dyLyGJxI0RQhmVdw3lTv07fzYeU4g4lMeY5aFq5Wlt3/AKtvbzgHkZY1RWcXQUFjRYjbudzjKSRzxnSwdHBFg9ex3xL4+6c7LiWINGGvmlqCN2+d/wCMV8plUiUJGoVR0AwCkvDSuX5EDmMqAEfqRXnBWEweIDSyUeax2NgCiB033wmMrmkgRVlV5Q9s7CgVvcdPGG8lxJZCy0ylWK0wrVXdfIwHeKcRSBQ73RYLt5Y0Mb4hnkhXVIaFhbq9zsMT0z0hMsBaIZii0QW60/lJvvghmMcBfOcshKJIFjtvVecA3xDiMcOkytpDNpB98NYk5/hHMfnJIVYhasalAF0QOxs3f07nHZeGSSZYQyTMJNrlTYmjgB57hWXklYaikzqCdD0xCkEbfMYE+ciGZMvPfZhAY6OnWdx/7jfDeVzyjerMxoNT0R6T2B7gdMUUjhYmhGTYc0Ad+zfPwcAr/wDs00weJ0WLo56PYJ9P0GGYM5zYRLEPiS0B81tf1xzhOf58Yk0OlkinFHbvWPcPzTya9cTR6WIWyPUPIwGeNKDCymbk6qAkBognphHi3Bmk5JHLYoQXLLTMQNjYO2/b3w03Ctbvzn5sbEFI2QUhHve+GM5lXZ42WQoEa2UC9Y8HxgCZtFZGEgBUg6h2rvhLg+Uy/wDzwKPxVAsXuBsNj/NsMZ/PpGrlrbSBqVRqajt8PWjg+XRQqhV0rWwqq+nbADdo4gWOlATbHYWT3Pvif9pghjQSRPKC60E6g9jfYYN9ohHyGMqF1G+kLqN9jXthfKZfNIkIEiSer8UsNJ0HpQ9h/jAI8WkdZ5TFKSzIFrY8puopepLV0r67Y1lsnO5kociTUmqar5ygb+n8pw5lYMtmiuYVSTG5o9LZaBJHfoKwb7PZp5Y2d9W7HSGQIQB7Wb+eADnY8xCJHiYStJIKRzQQdKG+/wC2GE4fUjyyESlSTD6fUgrdR5s4Dn4BmJGglhblqA6yaqBbxt06/wB8Ny5eUzq4kHKCkNHW5PY3gFY8xFnI5FCglGK062A46H3AONS5PMtCq89VlDWXVNiL6aflg/COICdGYRtHTFacUTXesPYBXiWXaSNlRyjEbMOvy9r6X2xHlmCRw5nORlZYiUGklq1bWfN0MVM/xeGJXZ3H4YBcDci+m2PSNK0kLR6eSQTJY33rRWA7MykycnlmcL3qxfw6u9YWTh8r8szSggLUsQQFHPnf+bYBwt1kzk7xv8ACOnLAOrffX1PTFxmoEnoBZwHQMfONPO+Z5XN0BHDboAJEP5VN2SPl39t7eUzqSRiVDaEWDXUDE7K1mXizKPKipY5bAqGPkg/w7YCu6Agg9xX8OFOGcKigFRLWwF3ZoWQL9rOOcVyLShAsrRaXDEr1IHbr/v5YR+00kJCpMXQKRIGWwAQaAJHkmsA/xbP8qNnCl2UD0ru2+wNeP9YSyejJ5cvICLbUQLJtjsKJJvptfXHOBZc63kmKHMD0sEawAdwD/wB4Yz3E6doIwDPy9aK3wn64Brh2dWaMSJek9NQo/phPgSxJzIYtf4TerWSd2F7E9sM8M4eIQ4DM2ty/q7X2HsMdPN54+Hk6N/6td/2rAK8Y4SsiSlEHNdQLJIutxZGCplpi8bmXSFWniC2Gbzqux/1hnOZpYkLsdh46n5DufbHslmllRZFvSwsWKP6YAeUyCxySyAsWlILWdhpFChiXxeRnzMeXaRo1Ya0MZIZiOoOxGnF4kDc9B1xM4BmWlQu0kcnqIRkBAA8b98AzxTMmKJ5ETWVFhBtf1o4PHJahvIuvp0wHOLFJcEhU6xZQncj5dawWCNUUIgACjZfAHTATOARFi+ZdHjeYANGxsLpuq2B3vDWbyaTmNtbfhtrGhqB+ft/3j3Cc3JLHqkiMLWRpLWdu90Md4Zw6PLpojFDuSbP1JwHeKcSSBA7hiCa9Klj+gwu+ReeKSPMUAznToNegH07+fOCcU4ssBVSruzdFQWa6E13rvXnE7M5oK802VqaQFUlUsdKhbuvf9emAPw+dGnl05crZ0ySMK1FRttW49/lis06hgpYBiCQL3IHU1hLhmYlkZ3b0xEehWUq4IO9/zviZxiENmQJYgFddEcq7tZu1I3FdevnAa4nnVlliSKRKDjmbkE3uukjYnrtj6FheIRTKpcaprfKqH0qPUKuvrudvfDHE/wARIZOccuNSsb2LWPgO9X+uAoAJEmwCIovbYAY7lcysqK6NqVhYI743IgYEMAQdiD0OJKwTNHPEEjiAOmEjoVPcgdMBrPxZu5DFJHW3LVl6f1WcLZKNjPNFPrkVgGGpRyxXUKLJO59umGmWWDLKI1EsigCroddzZ7Dxhb7QsiNFOoDZj4IVL0G1dRt1/wDMB7PcNEJE0TtH6gZiF1tKB0Bs9eu/ucM8FM7FpZgF1ClQG6AOxur3H9ugwHMP951wPDamMMJLuMv428H37HHJA3KXKHMKmYZdiinZR4FjsKuxgLmIPHeIkhoYtdmlMkdMUZjQtf77j29r2I2ShXKc6SV41WSSwQNPW61G9zv+xPfAMcS4dzIOWSGZQNLP/UBsxr9cJvr5mWjbNBZFGp0C/wDL+/scPzpFmo3j1akJKtpPQjqML8JouyGAp93ASN36spG9Gumw7nr2wFbAsvllQaUUKt9AKFnrheaeXnRqkYaJgS8mrp4AGNx5FRK0wLamXSQWOnbwOgwCnDJYZ5HmWMiSMmMsy0dv8YTzrLHn45HVVDpoVyxst/Tp/wA4rzvNzECKpjN6ySdS+KHQ4YeMGrANdLHT5YBbO5spWlC4/MQfh6dRuT16exxIzCT5hY4p4AI5ATKVcjTR9P6+MWctkY42d0UK0h1OfJxjM8ODzRy63BjBGkHZr8jAazeW1RmNW0HTSsPiXtY74Q4bw0iGRJgAWNF0NMwA2YkfmO/ywxmcpFzPvNF3jUqNJv5gDzgC3m0eOaFo4mAKktTG+xHYjAD4bmkgjl1o0MUTAB3bVr/+uny89cP50zMEMDIASCxYE2vtXfHMy8MUaRylQhpFDb2egHvg3EM1ykZ9DvX5UFsfkMBifM6ZY1EbHmXbgbLXTUfe9sTpQudjNKU5cuxlS916kDUD7X+2BtlVaRopp2YyMssUfwsmntd7i+3th3K8V5mZlh9NRgE1eqz52qvlgKZwn/8ApR8/7vZ5mnVVdvnhzEeTOzMZuVlwHQqqtIaEgPXcC6G3c9cAdc5DmDNl/i0emQUQPVff6HCJzmTVo4CATG/LS1J0tQPX9N8VOHh6JlChyeq9x2vGGz0XPENfiEavh/fV5wB8jk0hQRxrpQdBjTZdCwcqC4FBq3APvgLZImYS81wAtcv8p9/N48/EYxMIC34jLqA9vngPZziCodPxSaSwjB9RAxFl4pz3y0bxKpkt2ilBLADoRtXk74cmtjNK0SwvEKimejYrr7C/74b4SdcMTuySPp+MDY31ra8AzBlkS9ChdR1Gh1J6n54Vy8UkiypOBTMwTSfydrPnGYIF5r5kSllK1pBtBp6nY9cBh4kzToF0tA6WrKCST7mqA2wHM3w/lZTlQyNEIxYYDU1Dciu94J9nsxJJFzJDYc3H6dJCnoCPOOfaPIrJECYzK0bB0QNRJHvhp+IqkaPMREWrZj0Y9vfAY4tw0Tqql3TSwa0NE12PscPYTz0sytGI41ZSfxCWoqNtwO/f9MOYBTinD1njMT3pNXpNHbfBM7leZG0epl1CtQO49784JNFqUqSRqBFg0Rfg4h8PPMheHLSujQyaWaVSxO9kdQaPnAU8rkBDGyxABmtrPdz3PzO+NcMSRY1EzK8g+IqKGEOBaI+bBFI80kZtg5N2egs/KsAyJXKQPmJ42iaV9Ui7tvdDGO6Lq+RR5EpnJYoYNI0qRbBh36YZzGbRCodgC50rfc+MY4lq5T8u9ek6dNXfte2J/BWjljRXYSywH1Fh6lffqLNHYjr2xkBzcXh5jNyXaSN+UDo3332PZff3HnFeBgV5mnQWFtYo9O/yxO4jGozMD8h3Y2okU7Rj3HvZ/TDUWe1yvDy3AUbswpTfg9+uAzlnMjrNHMGgK1oC9T51X+1Y7xfMvGoZdIUN+IzGtKdyPfCkWTy0pVIiB92fVpjNaW3G4+h/fFeSMMCGAIPUEWMAnwWHTEv4zTA7h26kHB5c6iusTOA77qpO5rC/EeIJlljBU0zCNQo6E9NvG2EcnxaOR4udCYpzq5auLNDY0a2vAPcMZS0xWYy2+4sVGQPhGHOWt6qF+aF/rhPLLl1d4Y9AdvU6r1N9z+uC8M4ekESxR3pXpfvgNiSOWO7Vo2HXsR/rCEUp9LQ8tsqI60r1Jutu1AdsG4lAHiaGKRY2IoUBt3I0+CMKfZt9Jlh0hAjnQu3w31oHYdOvnAJqgaBIGy8sIlkIAjPwi7DEjoDgztlcuZMxrMjICSQ2ohXPbsRf6YqHMOZjEYjyin/JexPda+WJv2cWJFlCmMvESraAQFFlgu583v8A6wFyGQMoYXTAEWKO/tjOYyySAB1DAGxYuiOhx89wnPQxRNmdGkzv69DaxYs3ewAonFSOMTvDmI5m0AH0j4XvyPIwA83xsRvKHjcJEmrmVs3sPffzhjh+VALzK8jc4A05sL4pe3X9sYymcjzUbgB1AYo12pseCN8PxoFAA6AV1v8AfAK8KjmVKndXezuooV2xrPZh00BIjJqcKaIGkHvhrCOY4nokMao7OELqdJ0kjourpeIm647H02XyypdAAn4jW5rzgjKCKOBZPMcxFeiuoWVPUHwflgiqFFCgANgNgAMcjy6885p1a5nff3bfiq46fPQcOEDSAM7amLeprq+w8D2xuOFVsqoBO5oAX8/OE+HcSWeTMFWY6ZSvqFAUKoeRtf1xOznGUkRKkeC5ggLJ8RFEivBB646t4ack4dE5fNUX8+rRmr4V+Ic3T+Do1WPjuq79MB47mOXBI2rTQ+L+m9r6dsMpnIypcOukEgte1jY79OuOTaJBoJB1C6sbjz7jF6CHAZYuXYdWawHegpZqsX0uwdvnh/O5tYkaRzSqLJq8LzcIiZUQrsjal3/NVWT3O/fG8hw1IoVhA1Ioqmo389qwGeHa2Z5eaHikCmJQtaR3373t+mPcUmdOW0cXNOsA+VU9SDgnEXkWMmFFZx8KsaH8GCSR64yritS0wvyNxeAAnI55rRz9Pqr4tPvj3C5ZSv46or6jQU2Co74m/Y6CMQBkCahaalOrYG61UL630wxx+KNdOZaJpHh+AKTe53274BjN8HikcSMvrF0wNEWKse9f2GEZuA8uAR5ew6kEMzEFq7Mwoke3TF3EReB8tVSKd4/xTI1+ov3K7kHtgLEGrSuutVDVXS+9fXHEhUXSqNW5oDcnrfnG2YDckAe+O4CXm4GiRI8tChUtTqdlCnqa74paKWlAFD0joPbA83mViQu50qu5OJeU4qZJ20SRmBEBa9mBbdTZ2ogYBjg+WnUu08mrWQVQdE8gHvd/sME4hwxZXickhom1KQfPUH2NYW4jmuaWy8MvKlFMGoGwNyB5274cizqyCRYmBeMlTY2DVtf/AFgCQZyN2ZFcMyfGAd1+eEuM5mWIrKCOQgJlULbHwRhaDJZiNNaCJsw5HNsUtC9xW94oRcTjadsuD+IihiK7H+fvgHctOaDLYsA++/kYQc5ome5EII/AsfCf/rCvDeJNzWhdhISzU0a+lAOisb+KsN8VzjIhEWlpatVY0D53+VnriucOOde/bG73rn9Tc9D5EPy15tcyvVp6XgMmZ/EZWhbSi6xIQCCR2A62MZ4TziGMxU3RTT2BG4J6demEPssqgz7rztf4wUmgbOmr9r6YsQGvDRPAhhBhTS/4LpszN/UD4P8AfAUk+7zQc9goEQTZRo1EkABvi7dMVIeJytKEOXcKWdS5P9NaT8ms/pg/FZdKqwhMxVhSgCxfVhfgYB3Ejjs7RNFKDKUDaWjjUHVfc9wBidNw3Mp+FzpGik21j/kRmPXrso+eKIyEkcyS84mMJpcOaG35utWT8sA1mM1Is6RrEWjYEtJfwkdBXfHuK8Q5KqdDyamC0gs79/lj2f4akzRMxb8Nta0die1+f55xqDPCWN2hIYjUovYah2PteADDwvRMHR9KVRiVAAT5vr9MCizzZeINnJE1F9IZQQN+l4I65h44xrjjlsNIK1Ar3AF3jWRSYtIJ9DLquKh0H+/fAUMQeNwJHIuZkWSUqwEaKCSpbYnr0oDav74LxXnjLUsgE4ALFFskd9K4zO65sNAebC60xo0wqqPfa9vocBQ4nkI5oykotLBO9dPfE/PcZT8aP8SPQu0oW13F2vmhhvinCln0h2cAAgqDswPWx/nEyBJcqklZcOLVIlRiSUFi2u6ob/XAVOExhsugL85SvxMPiHuN8Aj4KSs0cz64pNlTTp0KL2BH0/TC2b4bPzpHhKIHQAMxJKsK2rpW3QYc4Fko4VdEfW2q5N7piPF7D2wCmQp85IVCVCoTUDbeKPgbH9OuLoGAtlgNZQKjuN3C2b7E+awjl85yTDl5pDJNIDTBdjXnxgGOI8NWYxliw5b6wAaBPv5wCbjKJLIjoy6F1ByNm2JoHzQO3tijOW0toALUdIPS+14+fznEXGj7zliQNOlka/W2xAXqKBO99sAHPZSGbLGaGN2VrblodGokgk9LvbtitJweOR2lfXckehkLbAHr9f8AWD8JYmIXGYzZBUm9wa69wet4cwE7h0qI33VFcCJAQSDVHtq84oViN9os/LC0RRkCsSCjdWb8oXBIsrmC2oyALJRZCN4/TRVT89726dDgHOKZATxNExYBupXriNxPOhXiiAmAhdNTatIKkEWxPxKKF+5GKMmUVMtypZTRXSZGNE33s98TDnctLDHCUeaPmCHcdGUfEem3vgPonlUdSLqwL3PyHfEGLKDOjmuZBC66eQwrofi64xx7LpFU6KzTXpjYDWIydtx42/c4uCfQqc5lDtS9di3gYBXjGf8Au8a6Y2YsQihRdGtiR1rbDeUQhRaqjHdwvTUeu9b/ADwCbMTc0okQ0aCRKW21dgVq/reN8L5vKXn6eZ+bT0wCXDeAiNxK8jSyiwHbY6T2IujXnFjC3EgOU9ycr0n1/wBPvj3DB+En4nN9I9f9Xv1OAQyEPOBzDRtDMyGPcklRZo9B88P8NypjjVWbWwFM5G7fPc/3wCaebmFVjGjlkhyfz9l69ML8H4nI7mN0vSvqlX4S10Vqtv3wDPCMm0MemSYym71Nt16Dqf74SWKSOURxSh7cvMJGBdVNVpHjDnHcpFJCwnJEY9RIJFV3sY4sUJvMqVBZKEp7LWx3wFBgaNde3z7Yg/ZCIct5DRkdyJHCldRBNbEDyd8U+FI6xDmTCY9eZQUEHptZGB5/i6xuI6LSshZFH5q7aumAS4806OsyanSM7RJ1k1bEHwFq7o9e2LCTqSBYDFdQU/EAeu37Ynl55oY3Ssu5YFlcavT3HbfBOJCCI/epAFZRp173R7YAWSizRk1ysgQFhoXuPyG66jfvgma43GuoJcrqASke7EE1YxvMQM8kMiTaUANpViQMNu4/zjsfCokBEahGKlQw+IA9gfbsPbAHapEKm11puPzAMPHkXgeTyvIhCLqfQvp1HdvAuvpiFwvK8yL7xEJTmEVkVp9id/zDoa6YsQ5icNEjxggqTI6nZW7ADrgE4uKRtlxJmxGhRqYWGCsDt5o4czrEPqeRFy5QqwJo6j3v5YBlvs9Erlzb6rJUgUWu9RFbnt/7ijmsqkqlJFDKeoOAlZDIZd4WywbnrGaYMbIPUb4c4HnubEHpR6iKVrGxrrQ384xwXMRycx44jGdeliy6SxXv+/8AfC0ma0TploNEYHrkBQ0VO5o9Afn5wA5fs2mprkZYWH/ECVGom9Wq+t4rz5FHCBlvlkMt9iOhxNlysecKSCXXCLBSvSzA2DfYg/4w3xp25ZWOVIpG+Ev8xe31r64DOay+YMwZJVEemihW976++3uMa4dHOHkaVl0MRy1HVau7Pe9jjc3EFR4onJ5kl6aBokDfftjubnkV4wketWJDtdaB2Nd9/wC2AYliVgVYAqdiDuDhPh/EFYVoMQDmNQwA1Ef0i9xh/ETjbwSyLl5GZZCpKMB8IOxIPS9qwGuOBmyjc2NnYgWkJN3fQGrr3rB+I59oo42AA1FVOuyRY6bXbduvXDHEcw8aFo4jK39AIBP1OEeEGRZ5425rLsys/wAO9+laHa/PbAOcMzyZiISKDpaxTDfbY2ML8QyDyOqnR920kOhG5Pattq2/fFTHGYAEnoNzgFHhi0fdyRRStF76enz+uE0nTL8mCONpACU1L6uX0+I9rv8Ab2xmXPwlxJEokmMRZCAfUgO41edtseyuZy8IMjqIJJhrdWPq27mvn++AtYkLl53nLSEJEmyqDqEoN/Ep6EbYZTOOZlVYwYWTUJQ3fxWD/fI+ZytQ5lXp715wHzsn2bPMehqQKzRsX9QkbbTfZa2xVPCxKkHOBDxUwCsdmHv36YYzc8ivEEQMjE8xr+AAbH6nHZeJRLE0usGNerKdX9sAvxtZiAY5VjjAJk2tthYK/wCu+EMtxKWjOH5uXOpvg0soUUFC9SSe/thrUudjkjdJEUMKJ21UbDKfG13gHHp4p0CBWm0zKrCMkFD5JAPT+HAD4xmROrRvzIYdCyfeA1degqv2vDnGJg8aJHmOS8tctgLLd+m2xwzxESMyII0eJ7EpY7gew741xDhySrpIAIFIwG6drXxgDTzKKRnCs4pbIBJ6bDzhXLcMqHkyyPKLssxo9bHTxhVeEwyIkZkMjwekSBhrW9tyOh2/bBuM5poI1dGUIhHMLWx0dNq3JwAc1n48sJEWPQEXUGIqMseg1eScTZM2sx1rlhLmEpJVs6VU2TROzdMXeISwNAZJQGhoNuL27bY994E0RGXlCsVBU1ekHpa3484BGfiMgmyyOURn1akokkDuG7A9aw9xjNyxorRRh/UNdtpAXub7YYgTSqCRgzgVqoCyetDtfjEPiLSSa5oJeZGFKNCBdkfF8z2r/wAwFeXTmISI5CFkFB06j5Y1LkkZUEg1aKILdbHQn67/ADwpwRH6hFjgKgpHRDIfzA4Y4lko8xG0LmxY1BTuO4+WAzmH+8QsIJgpOwkXeiOuAw8Mk0zI+YZhIAENbpQonr1J3xwkZaFeXl/iZdSR/lLbE+4GC5nhIaZJldkZT6q/OOwPgfLzgA5xZdCHLyLI8dKwYim6Alq7jx74rMtij3G+Fcnko8ujCNNK2WIG9n+bYT+zZDo8yySMJWLASCtHagPH+sAHJiE5rlxF0OXSjGNkIbv16i/39sFzGdjaRoczGqgnTEXIPNv4qHajX6jFjCHOglmMZ0tLDTURut9wf52wBM7nI8vGGf0oCFFDpew2GPT5SIuSwXmOpW7pivcA9f0wzJGrCmAI8EXiDmMpIpM8sYnljc8kRnSdDdje22A9Lwt4OTyNbrErjQXFG9xe2/geMen5kMMbLDEiG2zKGqF1098Us9w9Z1j16l0MsgAPRh2OC5nKgxGOg3o0gPuDQ2v69cAaFrVTQFgbA2B9emFIeHaZ3mDn1gDQAAt+T5OBtwwSZYQSgLagMI9gK8e2HsvEEVUHRQAPkBWA9PMqKXcgKosk9hjkWZVk5isChF6u1ecR8lwggvNmnVpCpQsNlCe4O14o8LynLiVNZlFfE29g/wCMBjILFoaaBV/FGqwK1ner+pP64T4BGGWTMslPNRkUEMLSwAMWBEAukAAdgNq+WF8vDHl4jXpRbYn9ycBCXi7qeewkYygBMqRTILpmO1kfTzh/M5PLytLCjaJSVaTlnS3pO1n6/vjvAchl+WkkQ1C2KOw9Q1HetvOGeE8LEOoljI7H1SMBqIuwPkMArmpcqsnOY6pIqjJFsRq6AqO5OK0cKpYUBRZJoVuepxDThbCHMc8KS5LExCmKjoLrdv8AeGcvlo8zlUR0k0EC1kJDbeT1wGuL5dAyZl5HVYQSVUmmB8jvWFcjJTJLDBtmXJlbUTQA9LdB1+WKHCo5lDLLooGo9F/CNhd9+mPcN4jzjIOW6aG0+sVq9x7Y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9495" name="Picture 7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575" y="5334000"/>
            <a:ext cx="8836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http://upload.wikimedia.org/wikipedia/commons/c/c2/Brownian_motion_large.gif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918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40475"/>
            <a:ext cx="2895600" cy="365125"/>
          </a:xfrm>
        </p:spPr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Brownian motion:</a:t>
            </a:r>
          </a:p>
          <a:p>
            <a:pPr lvl="1"/>
            <a:r>
              <a:rPr lang="en-US" sz="2400" dirty="0" smtClean="0"/>
              <a:t>Description based on the </a:t>
            </a:r>
            <a:r>
              <a:rPr lang="en-US" sz="2400" dirty="0" err="1" smtClean="0"/>
              <a:t>Langevin</a:t>
            </a:r>
            <a:r>
              <a:rPr lang="en-US" sz="2400" dirty="0" smtClean="0"/>
              <a:t> equation of motion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484495"/>
              </p:ext>
            </p:extLst>
          </p:nvPr>
        </p:nvGraphicFramePr>
        <p:xfrm>
          <a:off x="685800" y="1298575"/>
          <a:ext cx="796925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46" name="Equation" r:id="rId3" imgW="4000320" imgH="2222280" progId="Equation.DSMT4">
                  <p:embed/>
                </p:oleObj>
              </mc:Choice>
              <mc:Fallback>
                <p:oleObj name="Equation" r:id="rId3" imgW="4000320" imgH="22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298575"/>
                        <a:ext cx="7969250" cy="442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7862102">
            <a:off x="1966372" y="4447957"/>
            <a:ext cx="914756" cy="377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6300" y="3962400"/>
            <a:ext cx="368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friction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20597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" y="304799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Brownian motion  </a:t>
            </a:r>
            <a:r>
              <a:rPr lang="en-US" sz="2400" dirty="0"/>
              <a:t>and </a:t>
            </a:r>
            <a:r>
              <a:rPr lang="en-US" sz="2400" dirty="0" smtClean="0"/>
              <a:t> </a:t>
            </a:r>
            <a:r>
              <a:rPr lang="en-US" sz="2400" dirty="0" err="1"/>
              <a:t>Langevin</a:t>
            </a:r>
            <a:r>
              <a:rPr lang="en-US" sz="2400" dirty="0"/>
              <a:t> equation of motion -- </a:t>
            </a:r>
            <a:r>
              <a:rPr lang="en-US" sz="2400" dirty="0" smtClean="0"/>
              <a:t>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873253"/>
              </p:ext>
            </p:extLst>
          </p:nvPr>
        </p:nvGraphicFramePr>
        <p:xfrm>
          <a:off x="838200" y="1066800"/>
          <a:ext cx="341630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98" name="Equation" r:id="rId3" imgW="1714320" imgH="1193760" progId="Equation.DSMT4">
                  <p:embed/>
                </p:oleObj>
              </mc:Choice>
              <mc:Fallback>
                <p:oleObj name="Equation" r:id="rId3" imgW="1714320" imgH="1193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3416300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17421"/>
              </p:ext>
            </p:extLst>
          </p:nvPr>
        </p:nvGraphicFramePr>
        <p:xfrm>
          <a:off x="838200" y="3540125"/>
          <a:ext cx="6858000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99" name="Equation" r:id="rId5" imgW="3441600" imgH="1396800" progId="Equation.DSMT4">
                  <p:embed/>
                </p:oleObj>
              </mc:Choice>
              <mc:Fallback>
                <p:oleObj name="Equation" r:id="rId5" imgW="3441600" imgH="1396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40125"/>
                        <a:ext cx="6858000" cy="278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1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" y="304799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Brownian motion  </a:t>
            </a:r>
            <a:r>
              <a:rPr lang="en-US" sz="2400" dirty="0"/>
              <a:t>and </a:t>
            </a:r>
            <a:r>
              <a:rPr lang="en-US" sz="2400" dirty="0" smtClean="0"/>
              <a:t> </a:t>
            </a:r>
            <a:r>
              <a:rPr lang="en-US" sz="2400" dirty="0" err="1"/>
              <a:t>Langevin</a:t>
            </a:r>
            <a:r>
              <a:rPr lang="en-US" sz="2400" dirty="0"/>
              <a:t> equation of motion </a:t>
            </a:r>
            <a:r>
              <a:rPr lang="en-US" sz="2400" dirty="0" smtClean="0"/>
              <a:t>– continued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Note that since </a:t>
            </a:r>
            <a:r>
              <a:rPr lang="en-US" sz="2400" i="1" dirty="0" smtClean="0">
                <a:latin typeface="Symbol" pitchFamily="18" charset="2"/>
              </a:rPr>
              <a:t>x</a:t>
            </a:r>
            <a:r>
              <a:rPr lang="en-US" sz="2400" i="1" dirty="0" smtClean="0"/>
              <a:t>(t)</a:t>
            </a:r>
            <a:r>
              <a:rPr lang="en-US" sz="2400" dirty="0" smtClean="0"/>
              <a:t> is a stochastic variable, so is </a:t>
            </a:r>
            <a:r>
              <a:rPr lang="en-US" sz="2400" i="1" dirty="0" smtClean="0"/>
              <a:t>v(t) </a:t>
            </a:r>
            <a:r>
              <a:rPr lang="en-US" sz="2400" dirty="0" smtClean="0"/>
              <a:t>and </a:t>
            </a:r>
            <a:r>
              <a:rPr lang="en-US" sz="2400" i="1" dirty="0" smtClean="0"/>
              <a:t>x(t)</a:t>
            </a:r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566146"/>
              </p:ext>
            </p:extLst>
          </p:nvPr>
        </p:nvGraphicFramePr>
        <p:xfrm>
          <a:off x="241618" y="1600200"/>
          <a:ext cx="8856662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7" name="Equation" r:id="rId3" imgW="4444920" imgH="1904760" progId="Equation.DSMT4">
                  <p:embed/>
                </p:oleObj>
              </mc:Choice>
              <mc:Fallback>
                <p:oleObj name="Equation" r:id="rId3" imgW="444492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8" y="1600200"/>
                        <a:ext cx="8856662" cy="379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44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15039</TotalTime>
  <Words>564</Words>
  <Application>Microsoft Office PowerPoint</Application>
  <PresentationFormat>On-screen Show (4:3)</PresentationFormat>
  <Paragraphs>126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717</cp:revision>
  <cp:lastPrinted>2014-03-25T15:44:40Z</cp:lastPrinted>
  <dcterms:created xsi:type="dcterms:W3CDTF">2012-01-10T18:32:24Z</dcterms:created>
  <dcterms:modified xsi:type="dcterms:W3CDTF">2014-03-25T17:26:41Z</dcterms:modified>
</cp:coreProperties>
</file>