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0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489" r:id="rId14"/>
    <p:sldId id="490" r:id="rId15"/>
    <p:sldId id="491" r:id="rId16"/>
    <p:sldId id="492" r:id="rId17"/>
    <p:sldId id="493" r:id="rId18"/>
    <p:sldId id="494" r:id="rId19"/>
    <p:sldId id="460" r:id="rId20"/>
    <p:sldId id="470" r:id="rId21"/>
    <p:sldId id="473" r:id="rId22"/>
    <p:sldId id="478" r:id="rId23"/>
    <p:sldId id="495" r:id="rId24"/>
    <p:sldId id="496" r:id="rId25"/>
    <p:sldId id="497" r:id="rId26"/>
    <p:sldId id="498" r:id="rId27"/>
    <p:sldId id="499" r:id="rId28"/>
    <p:sldId id="500" r:id="rId29"/>
    <p:sldId id="501" r:id="rId30"/>
    <p:sldId id="502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8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9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8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c/c2/Brownian_motion_large.gif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7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17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Chap. 7 – Brownian motion and other non-equilibrium phenomena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Comments on mid-term exam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Fokker-Planck equation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Diffusion solutions</a:t>
            </a:r>
          </a:p>
          <a:p>
            <a:pPr marL="1828800" lvl="3" indent="-457200">
              <a:buFont typeface="Wingdings" pitchFamily="2" charset="2"/>
              <a:buChar char="§"/>
            </a:pPr>
            <a:endParaRPr lang="en-US" sz="24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905000"/>
            <a:ext cx="86487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87971"/>
              </p:ext>
            </p:extLst>
          </p:nvPr>
        </p:nvGraphicFramePr>
        <p:xfrm>
          <a:off x="990600" y="1905000"/>
          <a:ext cx="8905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0" name="Equation" r:id="rId4" imgW="507960" imgH="203040" progId="Equation.DSMT4">
                  <p:embed/>
                </p:oleObj>
              </mc:Choice>
              <mc:Fallback>
                <p:oleObj name="Equation" r:id="rId4" imgW="5079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8905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582074"/>
              </p:ext>
            </p:extLst>
          </p:nvPr>
        </p:nvGraphicFramePr>
        <p:xfrm>
          <a:off x="3224212" y="3109912"/>
          <a:ext cx="89058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171" name="Equation" r:id="rId6" imgW="507960" imgH="203040" progId="Equation.DSMT4">
                  <p:embed/>
                </p:oleObj>
              </mc:Choice>
              <mc:Fallback>
                <p:oleObj name="Equation" r:id="rId6" imgW="50796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2" y="3109912"/>
                        <a:ext cx="89058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5410200"/>
            <a:ext cx="609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6051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 t="14017" r="9501" b="4754"/>
          <a:stretch/>
        </p:blipFill>
        <p:spPr bwMode="auto">
          <a:xfrm>
            <a:off x="207988" y="457200"/>
            <a:ext cx="8783612" cy="4990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755629"/>
              </p:ext>
            </p:extLst>
          </p:nvPr>
        </p:nvGraphicFramePr>
        <p:xfrm>
          <a:off x="838200" y="347663"/>
          <a:ext cx="754380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176" name="Equation" r:id="rId3" imgW="4394160" imgH="2717640" progId="Equation.DSMT4">
                  <p:embed/>
                </p:oleObj>
              </mc:Choice>
              <mc:Fallback>
                <p:oleObj name="Equation" r:id="rId3" imgW="4394160" imgH="2717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7663"/>
                        <a:ext cx="754380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74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895115"/>
              </p:ext>
            </p:extLst>
          </p:nvPr>
        </p:nvGraphicFramePr>
        <p:xfrm>
          <a:off x="1296988" y="690562"/>
          <a:ext cx="5713412" cy="517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5" name="Equation" r:id="rId3" imgW="3327120" imgH="2717640" progId="Equation.DSMT4">
                  <p:embed/>
                </p:oleObj>
              </mc:Choice>
              <mc:Fallback>
                <p:oleObj name="Equation" r:id="rId3" imgW="3327120" imgH="2717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988" y="690562"/>
                        <a:ext cx="5713412" cy="517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t="26693" r="8855" b="7848"/>
          <a:stretch/>
        </p:blipFill>
        <p:spPr bwMode="auto">
          <a:xfrm>
            <a:off x="143599" y="762000"/>
            <a:ext cx="8924201" cy="402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40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063778"/>
              </p:ext>
            </p:extLst>
          </p:nvPr>
        </p:nvGraphicFramePr>
        <p:xfrm>
          <a:off x="1371600" y="533400"/>
          <a:ext cx="5429250" cy="488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239" name="Equation" r:id="rId3" imgW="3162240" imgH="2565360" progId="Equation.DSMT4">
                  <p:embed/>
                </p:oleObj>
              </mc:Choice>
              <mc:Fallback>
                <p:oleObj name="Equation" r:id="rId3" imgW="3162240" imgH="2565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3400"/>
                        <a:ext cx="5429250" cy="488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663872"/>
              </p:ext>
            </p:extLst>
          </p:nvPr>
        </p:nvGraphicFramePr>
        <p:xfrm>
          <a:off x="1514475" y="1090613"/>
          <a:ext cx="5145088" cy="377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262" name="Equation" r:id="rId3" imgW="2997000" imgH="1981080" progId="Equation.DSMT4">
                  <p:embed/>
                </p:oleObj>
              </mc:Choice>
              <mc:Fallback>
                <p:oleObj name="Equation" r:id="rId3" imgW="2997000" imgH="1981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1090613"/>
                        <a:ext cx="5145088" cy="377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61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235427"/>
              </p:ext>
            </p:extLst>
          </p:nvPr>
        </p:nvGraphicFramePr>
        <p:xfrm>
          <a:off x="304800" y="595312"/>
          <a:ext cx="8305800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86" name="Equation" r:id="rId3" imgW="4838400" imgH="2450880" progId="Equation.DSMT4">
                  <p:embed/>
                </p:oleObj>
              </mc:Choice>
              <mc:Fallback>
                <p:oleObj name="Equation" r:id="rId3" imgW="4838400" imgH="245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95312"/>
                        <a:ext cx="8305800" cy="466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70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2032"/>
              </p:ext>
            </p:extLst>
          </p:nvPr>
        </p:nvGraphicFramePr>
        <p:xfrm>
          <a:off x="862012" y="0"/>
          <a:ext cx="7748588" cy="6574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31" name="Equation" r:id="rId3" imgW="4914720" imgH="3759120" progId="Equation.DSMT4">
                  <p:embed/>
                </p:oleObj>
              </mc:Choice>
              <mc:Fallback>
                <p:oleObj name="Equation" r:id="rId3" imgW="4914720" imgH="37591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" y="0"/>
                        <a:ext cx="7748588" cy="6574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39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Brownian motion:</a:t>
            </a:r>
          </a:p>
          <a:p>
            <a:pPr lvl="1"/>
            <a:r>
              <a:rPr lang="en-US" sz="2400" dirty="0" err="1" smtClean="0"/>
              <a:t>Phonomenon</a:t>
            </a:r>
            <a:r>
              <a:rPr lang="en-US" sz="2400" dirty="0" smtClean="0"/>
              <a:t>: Under a microscope a large particle (~1 </a:t>
            </a:r>
            <a:r>
              <a:rPr lang="en-US" sz="2400" dirty="0" smtClean="0">
                <a:latin typeface="Symbol" pitchFamily="18" charset="2"/>
              </a:rPr>
              <a:t>m </a:t>
            </a:r>
            <a:r>
              <a:rPr lang="en-US" sz="2400" dirty="0" smtClean="0"/>
              <a:t>in diameter) immersed in a fluid with the same density as the particle, appears to be in a state of agitation, undergoing rapid and random motions. </a:t>
            </a:r>
          </a:p>
        </p:txBody>
      </p:sp>
      <p:sp>
        <p:nvSpPr>
          <p:cNvPr id="6" name="AutoShape 2" descr="data:image/jpeg;base64,/9j/4AAQSkZJRgABAQAAAQABAAD/2wCEAAkGBxQTEhUTExQWFhUWGSEbFxgYGCEeHhseHiIkHx0hIxwlHCggIiInICAiITEiJyorLi4uHB80ODMtNygtLisBCgoKDQ0OGg8QGjAlHyUtNzc0NDMsNzEtNDcsNzc0NzAsNSwxLS41KzcuKzQsNyssKyw3Lys4LTQ3Ky4uNC8xMv/AABEIALAAsAMBIgACEQEDEQH/xAAaAAADAQEBAQAAAAAAAAAAAAADBAUCAQAG/8QANRAAAgIABAUCAwcEAwEBAAAAAQIDEQAEEiEFEzFBUSJhMnGBBhQjQpGh8FKxwdEz4fFiFf/EABkBAQACAwAAAAAAAAAAAAAAAAABAwIEB//EACIRAQACAQQABwAAAAAAAAAAAAABEQMCEiExBDJBUXGBkf/aAAwDAQACEQMRAD8A+vzWSSR42b4om1LR6Eit/wCdsEzkjLGzIutgLVbqz4vA48giytMAdbgBjZ6Dpt0xsZtNZj1rrFWt7i+n64DeWZiil10sR6lBuj4vHM0jFGCNpYghWq6PmsY4hEjxOshpCpDG6ofPGeHmMIqRMCqqKAazXb3wG8jEyRqrvrYCi1VZ+WNZljpIVlDkEJq81tt3xiHOI4co2rQSrV2I6j54hcRz0UqQT8h30uNNnQVsXe53Gw2wFzhwkEaiYqZK9RXocK8WmzINQIjDSTbH817Dr4vDMfEI2laENciC2HgYzxHNskbmJRLItfhhqO/61gM5jIs7wyGRl5dlkX4XJHf2B+eDcQyxkjeMOULCtS9R7jC2dyLyGJxI0RQhmVdw3lTv07fzYeU4g4lMeY5aFq5Wlt3/AKtvbzgHkZY1RWcXQUFjRYjbudzjKSRzxnSwdHBFg9ex3xL4+6c7LiWINGGvmlqCN2+d/wCMV8plUiUJGoVR0AwCkvDSuX5EDmMqAEfqRXnBWEweIDSyUeax2NgCiB033wmMrmkgRVlV5Q9s7CgVvcdPGG8lxJZCy0ylWK0wrVXdfIwHeKcRSBQ73RYLt5Y0Mb4hnkhXVIaFhbq9zsMT0z0hMsBaIZii0QW60/lJvvghmMcBfOcshKJIFjtvVecA3xDiMcOkytpDNpB98NYk5/hHMfnJIVYhasalAF0QOxs3f07nHZeGSSZYQyTMJNrlTYmjgB57hWXklYaikzqCdD0xCkEbfMYE+ciGZMvPfZhAY6OnWdx/7jfDeVzyjerMxoNT0R6T2B7gdMUUjhYmhGTYc0Ad+zfPwcAr/wDs00weJ0WLo56PYJ9P0GGYM5zYRLEPiS0B81tf1xzhOf58Yk0OlkinFHbvWPcPzTya9cTR6WIWyPUPIwGeNKDCymbk6qAkBognphHi3Bmk5JHLYoQXLLTMQNjYO2/b3w03Ctbvzn5sbEFI2QUhHve+GM5lXZ42WQoEa2UC9Y8HxgCZtFZGEgBUg6h2rvhLg+Uy/wDzwKPxVAsXuBsNj/NsMZ/PpGrlrbSBqVRqajt8PWjg+XRQqhV0rWwqq+nbADdo4gWOlATbHYWT3Pvif9pghjQSRPKC60E6g9jfYYN9ohHyGMqF1G+kLqN9jXthfKZfNIkIEiSer8UsNJ0HpQ9h/jAI8WkdZ5TFKSzIFrY8puopepLV0r67Y1lsnO5kociTUmqar5ygb+n8pw5lYMtmiuYVSTG5o9LZaBJHfoKwb7PZp5Y2d9W7HSGQIQB7Wb+eADnY8xCJHiYStJIKRzQQdKG+/wC2GE4fUjyyESlSTD6fUgrdR5s4Dn4BmJGglhblqA6yaqBbxt06/wB8Ny5eUzq4kHKCkNHW5PY3gFY8xFnI5FCglGK062A46H3AONS5PMtCq89VlDWXVNiL6aflg/COICdGYRtHTFacUTXesPYBXiWXaSNlRyjEbMOvy9r6X2xHlmCRw5nORlZYiUGklq1bWfN0MVM/xeGJXZ3H4YBcDci+m2PSNK0kLR6eSQTJY33rRWA7MykycnlmcL3qxfw6u9YWTh8r8szSggLUsQQFHPnf+bYBwt1kzk7xv8ACOnLAOrffX1PTFxmoEnoBZwHQMfONPO+Z5XN0BHDboAJEP5VN2SPl39t7eUzqSRiVDaEWDXUDE7K1mXizKPKipY5bAqGPkg/w7YCu6Agg9xX8OFOGcKigFRLWwF3ZoWQL9rOOcVyLShAsrRaXDEr1IHbr/v5YR+00kJCpMXQKRIGWwAQaAJHkmsA/xbP8qNnCl2UD0ru2+wNeP9YSyejJ5cvICLbUQLJtjsKJJvptfXHOBZc63kmKHMD0sEawAdwD/wB4Yz3E6doIwDPy9aK3wn64Brh2dWaMSJek9NQo/phPgSxJzIYtf4TerWSd2F7E9sM8M4eIQ4DM2ty/q7X2HsMdPN54+Hk6N/6td/2rAK8Y4SsiSlEHNdQLJIutxZGCplpi8bmXSFWniC2Gbzqux/1hnOZpYkLsdh46n5DufbHslmllRZFvSwsWKP6YAeUyCxySyAsWlILWdhpFChiXxeRnzMeXaRo1Ya0MZIZiOoOxGnF4kDc9B1xM4BmWlQu0kcnqIRkBAA8b98AzxTMmKJ5ETWVFhBtf1o4PHJahvIuvp0wHOLFJcEhU6xZQncj5dawWCNUUIgACjZfAHTATOARFi+ZdHjeYANGxsLpuq2B3vDWbyaTmNtbfhtrGhqB+ft/3j3Cc3JLHqkiMLWRpLWdu90Md4Zw6PLpojFDuSbP1JwHeKcSSBA7hiCa9Klj+gwu+ReeKSPMUAznToNegH07+fOCcU4ssBVSruzdFQWa6E13rvXnE7M5oK802VqaQFUlUsdKhbuvf9emAPw+dGnl05crZ0ySMK1FRttW49/lis06hgpYBiCQL3IHU1hLhmYlkZ3b0xEehWUq4IO9/zviZxiENmQJYgFddEcq7tZu1I3FdevnAa4nnVlliSKRKDjmbkE3uukjYnrtj6FheIRTKpcaprfKqH0qPUKuvrudvfDHE/wARIZOccuNSsb2LWPgO9X+uAoAJEmwCIovbYAY7lcysqK6NqVhYI743IgYEMAQdiD0OJKwTNHPEEjiAOmEjoVPcgdMBrPxZu5DFJHW3LVl6f1WcLZKNjPNFPrkVgGGpRyxXUKLJO59umGmWWDLKI1EsigCroddzZ7Dxhb7QsiNFOoDZj4IVL0G1dRt1/wDMB7PcNEJE0TtH6gZiF1tKB0Bs9eu/ucM8FM7FpZgF1ClQG6AOxur3H9ugwHMP951wPDamMMJLuMv428H37HHJA3KXKHMKmYZdiinZR4FjsKuxgLmIPHeIkhoYtdmlMkdMUZjQtf77j29r2I2ShXKc6SV41WSSwQNPW61G9zv+xPfAMcS4dzIOWSGZQNLP/UBsxr9cJvr5mWjbNBZFGp0C/wDL+/scPzpFmo3j1akJKtpPQjqML8JouyGAp93ASN36spG9Gumw7nr2wFbAsvllQaUUKt9AKFnrheaeXnRqkYaJgS8mrp4AGNx5FRK0wLamXSQWOnbwOgwCnDJYZ5HmWMiSMmMsy0dv8YTzrLHn45HVVDpoVyxst/Tp/wA4rzvNzECKpjN6ySdS+KHQ4YeMGrANdLHT5YBbO5spWlC4/MQfh6dRuT16exxIzCT5hY4p4AI5ATKVcjTR9P6+MWctkY42d0UK0h1OfJxjM8ODzRy63BjBGkHZr8jAazeW1RmNW0HTSsPiXtY74Q4bw0iGRJgAWNF0NMwA2YkfmO/ywxmcpFzPvNF3jUqNJv5gDzgC3m0eOaFo4mAKktTG+xHYjAD4bmkgjl1o0MUTAB3bVr/+uny89cP50zMEMDIASCxYE2vtXfHMy8MUaRylQhpFDb2egHvg3EM1ykZ9DvX5UFsfkMBifM6ZY1EbHmXbgbLXTUfe9sTpQudjNKU5cuxlS916kDUD7X+2BtlVaRopp2YyMssUfwsmntd7i+3th3K8V5mZlh9NRgE1eqz52qvlgKZwn/8ApR8/7vZ5mnVVdvnhzEeTOzMZuVlwHQqqtIaEgPXcC6G3c9cAdc5DmDNl/i0emQUQPVff6HCJzmTVo4CATG/LS1J0tQPX9N8VOHh6JlChyeq9x2vGGz0XPENfiEavh/fV5wB8jk0hQRxrpQdBjTZdCwcqC4FBq3APvgLZImYS81wAtcv8p9/N48/EYxMIC34jLqA9vngPZziCodPxSaSwjB9RAxFl4pz3y0bxKpkt2ilBLADoRtXk74cmtjNK0SwvEKimejYrr7C/74b4SdcMTuySPp+MDY31ra8AzBlkS9ChdR1Gh1J6n54Vy8UkiypOBTMwTSfydrPnGYIF5r5kSllK1pBtBp6nY9cBh4kzToF0tA6WrKCST7mqA2wHM3w/lZTlQyNEIxYYDU1Dciu94J9nsxJJFzJDYc3H6dJCnoCPOOfaPIrJECYzK0bB0QNRJHvhp+IqkaPMREWrZj0Y9vfAY4tw0Tqql3TSwa0NE12PscPYTz0sytGI41ZSfxCWoqNtwO/f9MOYBTinD1njMT3pNXpNHbfBM7leZG0epl1CtQO49784JNFqUqSRqBFg0Rfg4h8PPMheHLSujQyaWaVSxO9kdQaPnAU8rkBDGyxABmtrPdz3PzO+NcMSRY1EzK8g+IqKGEOBaI+bBFI80kZtg5N2egs/KsAyJXKQPmJ42iaV9Ui7tvdDGO6Lq+RR5EpnJYoYNI0qRbBh36YZzGbRCodgC50rfc+MY4lq5T8u9ek6dNXfte2J/BWjljRXYSywH1Fh6lffqLNHYjr2xkBzcXh5jNyXaSN+UDo3332PZff3HnFeBgV5mnQWFtYo9O/yxO4jGozMD8h3Y2okU7Rj3HvZ/TDUWe1yvDy3AUbswpTfg9+uAzlnMjrNHMGgK1oC9T51X+1Y7xfMvGoZdIUN+IzGtKdyPfCkWTy0pVIiB92fVpjNaW3G4+h/fFeSMMCGAIPUEWMAnwWHTEv4zTA7h26kHB5c6iusTOA77qpO5rC/EeIJlljBU0zCNQo6E9NvG2EcnxaOR4udCYpzq5auLNDY0a2vAPcMZS0xWYy2+4sVGQPhGHOWt6qF+aF/rhPLLl1d4Y9AdvU6r1N9z+uC8M4ekESxR3pXpfvgNiSOWO7Vo2HXsR/rCEUp9LQ8tsqI60r1Jutu1AdsG4lAHiaGKRY2IoUBt3I0+CMKfZt9Jlh0hAjnQu3w31oHYdOvnAJqgaBIGy8sIlkIAjPwi7DEjoDgztlcuZMxrMjICSQ2ohXPbsRf6YqHMOZjEYjyin/JexPda+WJv2cWJFlCmMvESraAQFFlgu583v8A6wFyGQMoYXTAEWKO/tjOYyySAB1DAGxYuiOhx89wnPQxRNmdGkzv69DaxYs3ewAonFSOMTvDmI5m0AH0j4XvyPIwA83xsRvKHjcJEmrmVs3sPffzhjh+VALzK8jc4A05sL4pe3X9sYymcjzUbgB1AYo12pseCN8PxoFAA6AV1v8AfAK8KjmVKndXezuooV2xrPZh00BIjJqcKaIGkHvhrCOY4nokMao7OELqdJ0kjourpeIm647H02XyypdAAn4jW5rzgjKCKOBZPMcxFeiuoWVPUHwflgiqFFCgANgNgAMcjy6885p1a5nff3bfiq46fPQcOEDSAM7amLeprq+w8D2xuOFVsqoBO5oAX8/OE+HcSWeTMFWY6ZSvqFAUKoeRtf1xOznGUkRKkeC5ggLJ8RFEivBB646t4ack4dE5fNUX8+rRmr4V+Ic3T+Do1WPjuq79MB47mOXBI2rTQ+L+m9r6dsMpnIypcOukEgte1jY79OuOTaJBoJB1C6sbjz7jF6CHAZYuXYdWawHegpZqsX0uwdvnh/O5tYkaRzSqLJq8LzcIiZUQrsjal3/NVWT3O/fG8hw1IoVhA1Ioqmo389qwGeHa2Z5eaHikCmJQtaR3373t+mPcUmdOW0cXNOsA+VU9SDgnEXkWMmFFZx8KsaH8GCSR64yritS0wvyNxeAAnI55rRz9Pqr4tPvj3C5ZSv46or6jQU2Co74m/Y6CMQBkCahaalOrYG61UL630wxx+KNdOZaJpHh+AKTe53274BjN8HikcSMvrF0wNEWKse9f2GEZuA8uAR5ew6kEMzEFq7Mwoke3TF3EReB8tVSKd4/xTI1+ov3K7kHtgLEGrSuutVDVXS+9fXHEhUXSqNW5oDcnrfnG2YDckAe+O4CXm4GiRI8tChUtTqdlCnqa74paKWlAFD0joPbA83mViQu50qu5OJeU4qZJ20SRmBEBa9mBbdTZ2ogYBjg+WnUu08mrWQVQdE8gHvd/sME4hwxZXickhom1KQfPUH2NYW4jmuaWy8MvKlFMGoGwNyB5274cizqyCRYmBeMlTY2DVtf/AFgCQZyN2ZFcMyfGAd1+eEuM5mWIrKCOQgJlULbHwRhaDJZiNNaCJsw5HNsUtC9xW94oRcTjadsuD+IihiK7H+fvgHctOaDLYsA++/kYQc5ome5EII/AsfCf/rCvDeJNzWhdhISzU0a+lAOisb+KsN8VzjIhEWlpatVY0D53+VnriucOOde/bG73rn9Tc9D5EPy15tcyvVp6XgMmZ/EZWhbSi6xIQCCR2A62MZ4TziGMxU3RTT2BG4J6demEPssqgz7rztf4wUmgbOmr9r6YsQGvDRPAhhBhTS/4LpszN/UD4P8AfAUk+7zQc9goEQTZRo1EkABvi7dMVIeJytKEOXcKWdS5P9NaT8ms/pg/FZdKqwhMxVhSgCxfVhfgYB3Ejjs7RNFKDKUDaWjjUHVfc9wBidNw3Mp+FzpGik21j/kRmPXrso+eKIyEkcyS84mMJpcOaG35utWT8sA1mM1Is6RrEWjYEtJfwkdBXfHuK8Q5KqdDyamC0gs79/lj2f4akzRMxb8Nta0die1+f55xqDPCWN2hIYjUovYah2PteADDwvRMHR9KVRiVAAT5vr9MCizzZeINnJE1F9IZQQN+l4I65h44xrjjlsNIK1Ar3AF3jWRSYtIJ9DLquKh0H+/fAUMQeNwJHIuZkWSUqwEaKCSpbYnr0oDav74LxXnjLUsgE4ALFFskd9K4zO65sNAebC60xo0wqqPfa9vocBQ4nkI5oykotLBO9dPfE/PcZT8aP8SPQu0oW13F2vmhhvinCln0h2cAAgqDswPWx/nEyBJcqklZcOLVIlRiSUFi2u6ob/XAVOExhsugL85SvxMPiHuN8Aj4KSs0cz64pNlTTp0KL2BH0/TC2b4bPzpHhKIHQAMxJKsK2rpW3QYc4Fko4VdEfW2q5N7piPF7D2wCmQp85IVCVCoTUDbeKPgbH9OuLoGAtlgNZQKjuN3C2b7E+awjl85yTDl5pDJNIDTBdjXnxgGOI8NWYxliw5b6wAaBPv5wCbjKJLIjoy6F1ByNm2JoHzQO3tijOW0toALUdIPS+14+fznEXGj7zliQNOlka/W2xAXqKBO99sAHPZSGbLGaGN2VrblodGokgk9LvbtitJweOR2lfXckehkLbAHr9f8AWD8JYmIXGYzZBUm9wa69wet4cwE7h0qI33VFcCJAQSDVHtq84oViN9os/LC0RRkCsSCjdWb8oXBIsrmC2oyALJRZCN4/TRVT89726dDgHOKZATxNExYBupXriNxPOhXiiAmAhdNTatIKkEWxPxKKF+5GKMmUVMtypZTRXSZGNE33s98TDnctLDHCUeaPmCHcdGUfEem3vgPonlUdSLqwL3PyHfEGLKDOjmuZBC66eQwrofi64xx7LpFU6KzTXpjYDWIydtx42/c4uCfQqc5lDtS9di3gYBXjGf8Au8a6Y2YsQihRdGtiR1rbDeUQhRaqjHdwvTUeu9b/ADwCbMTc0okQ0aCRKW21dgVq/reN8L5vKXn6eZ+bT0wCXDeAiNxK8jSyiwHbY6T2IujXnFjC3EgOU9ycr0n1/wBPvj3DB+En4nN9I9f9Xv1OAQyEPOBzDRtDMyGPcklRZo9B88P8NypjjVWbWwFM5G7fPc/3wCaebmFVjGjlkhyfz9l69ML8H4nI7mN0vSvqlX4S10Vqtv3wDPCMm0MemSYym71Nt16Dqf74SWKSOURxSh7cvMJGBdVNVpHjDnHcpFJCwnJEY9RIJFV3sY4sUJvMqVBZKEp7LWx3wFBgaNde3z7Yg/ZCIct5DRkdyJHCldRBNbEDyd8U+FI6xDmTCY9eZQUEHptZGB5/i6xuI6LSshZFH5q7aumAS4806OsyanSM7RJ1k1bEHwFq7o9e2LCTqSBYDFdQU/EAeu37Ynl55oY3Ssu5YFlcavT3HbfBOJCCI/epAFZRp173R7YAWSizRk1ysgQFhoXuPyG66jfvgma43GuoJcrqASke7EE1YxvMQM8kMiTaUANpViQMNu4/zjsfCokBEahGKlQw+IA9gfbsPbAHapEKm11puPzAMPHkXgeTyvIhCLqfQvp1HdvAuvpiFwvK8yL7xEJTmEVkVp9id/zDoa6YsQ5icNEjxggqTI6nZW7ADrgE4uKRtlxJmxGhRqYWGCsDt5o4czrEPqeRFy5QqwJo6j3v5YBlvs9Erlzb6rJUgUWu9RFbnt/7ijmsqkqlJFDKeoOAlZDIZd4WywbnrGaYMbIPUb4c4HnubEHpR6iKVrGxrrQ384xwXMRycx44jGdeliy6SxXv+/8AfC0ma0TploNEYHrkBQ0VO5o9Afn5wA5fs2mprkZYWH/ECVGom9Wq+t4rz5FHCBlvlkMt9iOhxNlysecKSCXXCLBSvSzA2DfYg/4w3xp25ZWOVIpG+Ev8xe31r64DOay+YMwZJVEemihW976++3uMa4dHOHkaVl0MRy1HVau7Pe9jjc3EFR4onJ5kl6aBokDfftjubnkV4wketWJDtdaB2Nd9/wC2AYliVgVYAqdiDuDhPh/EFYVoMQDmNQwA1Ef0i9xh/ETjbwSyLl5GZZCpKMB8IOxIPS9qwGuOBmyjc2NnYgWkJN3fQGrr3rB+I59oo42AA1FVOuyRY6bXbduvXDHEcw8aFo4jK39AIBP1OEeEGRZ5425rLsys/wAO9+laHa/PbAOcMzyZiISKDpaxTDfbY2ML8QyDyOqnR920kOhG5Pattq2/fFTHGYAEnoNzgFHhi0fdyRRStF76enz+uE0nTL8mCONpACU1L6uX0+I9rv8Ab2xmXPwlxJEokmMRZCAfUgO41edtseyuZy8IMjqIJJhrdWPq27mvn++AtYkLl53nLSEJEmyqDqEoN/Ep6EbYZTOOZlVYwYWTUJQ3fxWD/fI+ZytQ5lXp715wHzsn2bPMehqQKzRsX9QkbbTfZa2xVPCxKkHOBDxUwCsdmHv36YYzc8ivEEQMjE8xr+AAbH6nHZeJRLE0usGNerKdX9sAvxtZiAY5VjjAJk2tthYK/wCu+EMtxKWjOH5uXOpvg0soUUFC9SSe/thrUudjkjdJEUMKJ21UbDKfG13gHHp4p0CBWm0zKrCMkFD5JAPT+HAD4xmROrRvzIYdCyfeA1degqv2vDnGJg8aJHmOS8tctgLLd+m2xwzxESMyII0eJ7EpY7gew741xDhySrpIAIFIwG6drXxgDTzKKRnCs4pbIBJ6bDzhXLcMqHkyyPKLssxo9bHTxhVeEwyIkZkMjwekSBhrW9tyOh2/bBuM5poI1dGUIhHMLWx0dNq3JwAc1n48sJEWPQEXUGIqMseg1eScTZM2sx1rlhLmEpJVs6VU2TROzdMXeISwNAZJQGhoNuL27bY994E0RGXlCsVBU1ekHpa3484BGfiMgmyyOURn1akokkDuG7A9aw9xjNyxorRRh/UNdtpAXub7YYgTSqCRgzgVqoCyetDtfjEPiLSSa5oJeZGFKNCBdkfF8z2r/wAwFeXTmISI5CFkFB06j5Y1LkkZUEg1aKILdbHQn67/ADwpwRH6hFjgKgpHRDIfzA4Y4lko8xG0LmxY1BTuO4+WAzmH+8QsIJgpOwkXeiOuAw8Mk0zI+YZhIAENbpQonr1J3xwkZaFeXl/iZdSR/lLbE+4GC5nhIaZJldkZT6q/OOwPgfLzgA5xZdCHLyLI8dKwYim6Alq7jx74rMtij3G+Fcnko8ujCNNK2WIG9n+bYT+zZDo8yySMJWLASCtHagPH+sAHJiE5rlxF0OXSjGNkIbv16i/39sFzGdjaRoczGqgnTEXIPNv4qHajX6jFjCHOglmMZ0tLDTURut9wf52wBM7nI8vGGf0oCFFDpew2GPT5SIuSwXmOpW7pivcA9f0wzJGrCmAI8EXiDmMpIpM8sYnljc8kRnSdDdje22A9Lwt4OTyNbrErjQXFG9xe2/geMen5kMMbLDEiG2zKGqF1098Us9w9Z1j16l0MsgAPRh2OC5nKgxGOg3o0gPuDQ2v69cAaFrVTQFgbA2B9emFIeHaZ3mDn1gDQAAt+T5OBtwwSZYQSgLagMI9gK8e2HsvEEVUHRQAPkBWA9PMqKXcgKosk9hjkWZVk5isChF6u1ecR8lwggvNmnVpCpQsNlCe4O14o8LynLiVNZlFfE29g/wCMBjILFoaaBV/FGqwK1ner+pP64T4BGGWTMslPNRkUEMLSwAMWBEAukAAdgNq+WF8vDHl4jXpRbYn9ycBCXi7qeewkYygBMqRTILpmO1kfTzh/M5PLytLCjaJSVaTlnS3pO1n6/vjvAchl+WkkQ1C2KOw9Q1HetvOGeE8LEOoljI7H1SMBqIuwPkMArmpcqsnOY6pIqjJFsRq6AqO5OK0cKpYUBRZJoVuepxDThbCHMc8KS5LExCmKjoLrdv8AeGcvlo8zlUR0k0EC1kJDbeT1wGuL5dAyZl5HVYQSVUmmB8jvWFcjJTJLDBtmXJlbUTQA9LdB1+WKHCo5lDLLooGo9F/CNhd9+mPcN4jzjIOW6aG0+sVq9x7Y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TExQWFhUWGSEbFxgYGCEeHhseHiIkHx0hIxwlHCggIiInICAiITEiJyorLi4uHB80ODMtNygtLisBCgoKDQ0OGg8QGjAlHyUtNzc0NDMsNzEtNDcsNzc0NzAsNSwxLS41KzcuKzQsNyssKyw3Lys4LTQ3Ky4uNC8xMv/AABEIALAAsAMBIgACEQEDEQH/xAAaAAADAQEBAQAAAAAAAAAAAAADBAUCAQAG/8QANRAAAgIABAUCAwcEAwEBAAAAAQIDEQAEEiEFEzFBUSJhMnGBBhQjQpGh8FKxwdEz4fFiFf/EABkBAQACAwAAAAAAAAAAAAAAAAABAwIEB//EACIRAQACAQQABwAAAAAAAAAAAAABEQMCEiExBDJBUXGBkf/aAAwDAQACEQMRAD8A+vzWSSR42b4om1LR6Eit/wCdsEzkjLGzIutgLVbqz4vA48giytMAdbgBjZ6Dpt0xsZtNZj1rrFWt7i+n64DeWZiil10sR6lBuj4vHM0jFGCNpYghWq6PmsY4hEjxOshpCpDG6ofPGeHmMIqRMCqqKAazXb3wG8jEyRqrvrYCi1VZ+WNZljpIVlDkEJq81tt3xiHOI4co2rQSrV2I6j54hcRz0UqQT8h30uNNnQVsXe53Gw2wFzhwkEaiYqZK9RXocK8WmzINQIjDSTbH817Dr4vDMfEI2laENciC2HgYzxHNskbmJRLItfhhqO/61gM5jIs7wyGRl5dlkX4XJHf2B+eDcQyxkjeMOULCtS9R7jC2dyLyGJxI0RQhmVdw3lTv07fzYeU4g4lMeY5aFq5Wlt3/AKtvbzgHkZY1RWcXQUFjRYjbudzjKSRzxnSwdHBFg9ex3xL4+6c7LiWINGGvmlqCN2+d/wCMV8plUiUJGoVR0AwCkvDSuX5EDmMqAEfqRXnBWEweIDSyUeax2NgCiB033wmMrmkgRVlV5Q9s7CgVvcdPGG8lxJZCy0ylWK0wrVXdfIwHeKcRSBQ73RYLt5Y0Mb4hnkhXVIaFhbq9zsMT0z0hMsBaIZii0QW60/lJvvghmMcBfOcshKJIFjtvVecA3xDiMcOkytpDNpB98NYk5/hHMfnJIVYhasalAF0QOxs3f07nHZeGSSZYQyTMJNrlTYmjgB57hWXklYaikzqCdD0xCkEbfMYE+ciGZMvPfZhAY6OnWdx/7jfDeVzyjerMxoNT0R6T2B7gdMUUjhYmhGTYc0Ad+zfPwcAr/wDs00weJ0WLo56PYJ9P0GGYM5zYRLEPiS0B81tf1xzhOf58Yk0OlkinFHbvWPcPzTya9cTR6WIWyPUPIwGeNKDCymbk6qAkBognphHi3Bmk5JHLYoQXLLTMQNjYO2/b3w03Ctbvzn5sbEFI2QUhHve+GM5lXZ42WQoEa2UC9Y8HxgCZtFZGEgBUg6h2rvhLg+Uy/wDzwKPxVAsXuBsNj/NsMZ/PpGrlrbSBqVRqajt8PWjg+XRQqhV0rWwqq+nbADdo4gWOlATbHYWT3Pvif9pghjQSRPKC60E6g9jfYYN9ohHyGMqF1G+kLqN9jXthfKZfNIkIEiSer8UsNJ0HpQ9h/jAI8WkdZ5TFKSzIFrY8puopepLV0r67Y1lsnO5kociTUmqar5ygb+n8pw5lYMtmiuYVSTG5o9LZaBJHfoKwb7PZp5Y2d9W7HSGQIQB7Wb+eADnY8xCJHiYStJIKRzQQdKG+/wC2GE4fUjyyESlSTD6fUgrdR5s4Dn4BmJGglhblqA6yaqBbxt06/wB8Ny5eUzq4kHKCkNHW5PY3gFY8xFnI5FCglGK062A46H3AONS5PMtCq89VlDWXVNiL6aflg/COICdGYRtHTFacUTXesPYBXiWXaSNlRyjEbMOvy9r6X2xHlmCRw5nORlZYiUGklq1bWfN0MVM/xeGJXZ3H4YBcDci+m2PSNK0kLR6eSQTJY33rRWA7MykycnlmcL3qxfw6u9YWTh8r8szSggLUsQQFHPnf+bYBwt1kzk7xv8ACOnLAOrffX1PTFxmoEnoBZwHQMfONPO+Z5XN0BHDboAJEP5VN2SPl39t7eUzqSRiVDaEWDXUDE7K1mXizKPKipY5bAqGPkg/w7YCu6Agg9xX8OFOGcKigFRLWwF3ZoWQL9rOOcVyLShAsrRaXDEr1IHbr/v5YR+00kJCpMXQKRIGWwAQaAJHkmsA/xbP8qNnCl2UD0ru2+wNeP9YSyejJ5cvICLbUQLJtjsKJJvptfXHOBZc63kmKHMD0sEawAdwD/wB4Yz3E6doIwDPy9aK3wn64Brh2dWaMSJek9NQo/phPgSxJzIYtf4TerWSd2F7E9sM8M4eIQ4DM2ty/q7X2HsMdPN54+Hk6N/6td/2rAK8Y4SsiSlEHNdQLJIutxZGCplpi8bmXSFWniC2Gbzqux/1hnOZpYkLsdh46n5DufbHslmllRZFvSwsWKP6YAeUyCxySyAsWlILWdhpFChiXxeRnzMeXaRo1Ya0MZIZiOoOxGnF4kDc9B1xM4BmWlQu0kcnqIRkBAA8b98AzxTMmKJ5ETWVFhBtf1o4PHJahvIuvp0wHOLFJcEhU6xZQncj5dawWCNUUIgACjZfAHTATOARFi+ZdHjeYANGxsLpuq2B3vDWbyaTmNtbfhtrGhqB+ft/3j3Cc3JLHqkiMLWRpLWdu90Md4Zw6PLpojFDuSbP1JwHeKcSSBA7hiCa9Klj+gwu+ReeKSPMUAznToNegH07+fOCcU4ssBVSruzdFQWa6E13rvXnE7M5oK802VqaQFUlUsdKhbuvf9emAPw+dGnl05crZ0ySMK1FRttW49/lis06hgpYBiCQL3IHU1hLhmYlkZ3b0xEehWUq4IO9/zviZxiENmQJYgFddEcq7tZu1I3FdevnAa4nnVlliSKRKDjmbkE3uukjYnrtj6FheIRTKpcaprfKqH0qPUKuvrudvfDHE/wARIZOccuNSsb2LWPgO9X+uAoAJEmwCIovbYAY7lcysqK6NqVhYI743IgYEMAQdiD0OJKwTNHPEEjiAOmEjoVPcgdMBrPxZu5DFJHW3LVl6f1WcLZKNjPNFPrkVgGGpRyxXUKLJO59umGmWWDLKI1EsigCroddzZ7Dxhb7QsiNFOoDZj4IVL0G1dRt1/wDMB7PcNEJE0TtH6gZiF1tKB0Bs9eu/ucM8FM7FpZgF1ClQG6AOxur3H9ugwHMP951wPDamMMJLuMv428H37HHJA3KXKHMKmYZdiinZR4FjsKuxgLmIPHeIkhoYtdmlMkdMUZjQtf77j29r2I2ShXKc6SV41WSSwQNPW61G9zv+xPfAMcS4dzIOWSGZQNLP/UBsxr9cJvr5mWjbNBZFGp0C/wDL+/scPzpFmo3j1akJKtpPQjqML8JouyGAp93ASN36spG9Gumw7nr2wFbAsvllQaUUKt9AKFnrheaeXnRqkYaJgS8mrp4AGNx5FRK0wLamXSQWOnbwOgwCnDJYZ5HmWMiSMmMsy0dv8YTzrLHn45HVVDpoVyxst/Tp/wA4rzvNzECKpjN6ySdS+KHQ4YeMGrANdLHT5YBbO5spWlC4/MQfh6dRuT16exxIzCT5hY4p4AI5ATKVcjTR9P6+MWctkY42d0UK0h1OfJxjM8ODzRy63BjBGkHZr8jAazeW1RmNW0HTSsPiXtY74Q4bw0iGRJgAWNF0NMwA2YkfmO/ywxmcpFzPvNF3jUqNJv5gDzgC3m0eOaFo4mAKktTG+xHYjAD4bmkgjl1o0MUTAB3bVr/+uny89cP50zMEMDIASCxYE2vtXfHMy8MUaRylQhpFDb2egHvg3EM1ykZ9DvX5UFsfkMBifM6ZY1EbHmXbgbLXTUfe9sTpQudjNKU5cuxlS916kDUD7X+2BtlVaRopp2YyMssUfwsmntd7i+3th3K8V5mZlh9NRgE1eqz52qvlgKZwn/8ApR8/7vZ5mnVVdvnhzEeTOzMZuVlwHQqqtIaEgPXcC6G3c9cAdc5DmDNl/i0emQUQPVff6HCJzmTVo4CATG/LS1J0tQPX9N8VOHh6JlChyeq9x2vGGz0XPENfiEavh/fV5wB8jk0hQRxrpQdBjTZdCwcqC4FBq3APvgLZImYS81wAtcv8p9/N48/EYxMIC34jLqA9vngPZziCodPxSaSwjB9RAxFl4pz3y0bxKpkt2ilBLADoRtXk74cmtjNK0SwvEKimejYrr7C/74b4SdcMTuySPp+MDY31ra8AzBlkS9ChdR1Gh1J6n54Vy8UkiypOBTMwTSfydrPnGYIF5r5kSllK1pBtBp6nY9cBh4kzToF0tA6WrKCST7mqA2wHM3w/lZTlQyNEIxYYDU1Dciu94J9nsxJJFzJDYc3H6dJCnoCPOOfaPIrJECYzK0bB0QNRJHvhp+IqkaPMREWrZj0Y9vfAY4tw0Tqql3TSwa0NE12PscPYTz0sytGI41ZSfxCWoqNtwO/f9MOYBTinD1njMT3pNXpNHbfBM7leZG0epl1CtQO49784JNFqUqSRqBFg0Rfg4h8PPMheHLSujQyaWaVSxO9kdQaPnAU8rkBDGyxABmtrPdz3PzO+NcMSRY1EzK8g+IqKGEOBaI+bBFI80kZtg5N2egs/KsAyJXKQPmJ42iaV9Ui7tvdDGO6Lq+RR5EpnJYoYNI0qRbBh36YZzGbRCodgC50rfc+MY4lq5T8u9ek6dNXfte2J/BWjljRXYSywH1Fh6lffqLNHYjr2xkBzcXh5jNyXaSN+UDo3332PZff3HnFeBgV5mnQWFtYo9O/yxO4jGozMD8h3Y2okU7Rj3HvZ/TDUWe1yvDy3AUbswpTfg9+uAzlnMjrNHMGgK1oC9T51X+1Y7xfMvGoZdIUN+IzGtKdyPfCkWTy0pVIiB92fVpjNaW3G4+h/fFeSMMCGAIPUEWMAnwWHTEv4zTA7h26kHB5c6iusTOA77qpO5rC/EeIJlljBU0zCNQo6E9NvG2EcnxaOR4udCYpzq5auLNDY0a2vAPcMZS0xWYy2+4sVGQPhGHOWt6qF+aF/rhPLLl1d4Y9AdvU6r1N9z+uC8M4ekESxR3pXpfvgNiSOWO7Vo2HXsR/rCEUp9LQ8tsqI60r1Jutu1AdsG4lAHiaGKRY2IoUBt3I0+CMKfZt9Jlh0hAjnQu3w31oHYdOvnAJqgaBIGy8sIlkIAjPwi7DEjoDgztlcuZMxrMjICSQ2ohXPbsRf6YqHMOZjEYjyin/JexPda+WJv2cWJFlCmMvESraAQFFlgu583v8A6wFyGQMoYXTAEWKO/tjOYyySAB1DAGxYuiOhx89wnPQxRNmdGkzv69DaxYs3ewAonFSOMTvDmI5m0AH0j4XvyPIwA83xsRvKHjcJEmrmVs3sPffzhjh+VALzK8jc4A05sL4pe3X9sYymcjzUbgB1AYo12pseCN8PxoFAA6AV1v8AfAK8KjmVKndXezuooV2xrPZh00BIjJqcKaIGkHvhrCOY4nokMao7OELqdJ0kjourpeIm647H02XyypdAAn4jW5rzgjKCKOBZPMcxFeiuoWVPUHwflgiqFFCgANgNgAMcjy6885p1a5nff3bfiq46fPQcOEDSAM7amLeprq+w8D2xuOFVsqoBO5oAX8/OE+HcSWeTMFWY6ZSvqFAUKoeRtf1xOznGUkRKkeC5ggLJ8RFEivBB646t4ack4dE5fNUX8+rRmr4V+Ic3T+Do1WPjuq79MB47mOXBI2rTQ+L+m9r6dsMpnIypcOukEgte1jY79OuOTaJBoJB1C6sbjz7jF6CHAZYuXYdWawHegpZqsX0uwdvnh/O5tYkaRzSqLJq8LzcIiZUQrsjal3/NVWT3O/fG8hw1IoVhA1Ioqmo389qwGeHa2Z5eaHikCmJQtaR3373t+mPcUmdOW0cXNOsA+VU9SDgnEXkWMmFFZx8KsaH8GCSR64yritS0wvyNxeAAnI55rRz9Pqr4tPvj3C5ZSv46or6jQU2Co74m/Y6CMQBkCahaalOrYG61UL630wxx+KNdOZaJpHh+AKTe53274BjN8HikcSMvrF0wNEWKse9f2GEZuA8uAR5ew6kEMzEFq7Mwoke3TF3EReB8tVSKd4/xTI1+ov3K7kHtgLEGrSuutVDVXS+9fXHEhUXSqNW5oDcnrfnG2YDckAe+O4CXm4GiRI8tChUtTqdlCnqa74paKWlAFD0joPbA83mViQu50qu5OJeU4qZJ20SRmBEBa9mBbdTZ2ogYBjg+WnUu08mrWQVQdE8gHvd/sME4hwxZXickhom1KQfPUH2NYW4jmuaWy8MvKlFMGoGwNyB5274cizqyCRYmBeMlTY2DVtf/AFgCQZyN2ZFcMyfGAd1+eEuM5mWIrKCOQgJlULbHwRhaDJZiNNaCJsw5HNsUtC9xW94oRcTjadsuD+IihiK7H+fvgHctOaDLYsA++/kYQc5ome5EII/AsfCf/rCvDeJNzWhdhISzU0a+lAOisb+KsN8VzjIhEWlpatVY0D53+VnriucOOde/bG73rn9Tc9D5EPy15tcyvVp6XgMmZ/EZWhbSi6xIQCCR2A62MZ4TziGMxU3RTT2BG4J6demEPssqgz7rztf4wUmgbOmr9r6YsQGvDRPAhhBhTS/4LpszN/UD4P8AfAUk+7zQc9goEQTZRo1EkABvi7dMVIeJytKEOXcKWdS5P9NaT8ms/pg/FZdKqwhMxVhSgCxfVhfgYB3Ejjs7RNFKDKUDaWjjUHVfc9wBidNw3Mp+FzpGik21j/kRmPXrso+eKIyEkcyS84mMJpcOaG35utWT8sA1mM1Is6RrEWjYEtJfwkdBXfHuK8Q5KqdDyamC0gs79/lj2f4akzRMxb8Nta0die1+f55xqDPCWN2hIYjUovYah2PteADDwvRMHR9KVRiVAAT5vr9MCizzZeINnJE1F9IZQQN+l4I65h44xrjjlsNIK1Ar3AF3jWRSYtIJ9DLquKh0H+/fAUMQeNwJHIuZkWSUqwEaKCSpbYnr0oDav74LxXnjLUsgE4ALFFskd9K4zO65sNAebC60xo0wqqPfa9vocBQ4nkI5oykotLBO9dPfE/PcZT8aP8SPQu0oW13F2vmhhvinCln0h2cAAgqDswPWx/nEyBJcqklZcOLVIlRiSUFi2u6ob/XAVOExhsugL85SvxMPiHuN8Aj4KSs0cz64pNlTTp0KL2BH0/TC2b4bPzpHhKIHQAMxJKsK2rpW3QYc4Fko4VdEfW2q5N7piPF7D2wCmQp85IVCVCoTUDbeKPgbH9OuLoGAtlgNZQKjuN3C2b7E+awjl85yTDl5pDJNIDTBdjXnxgGOI8NWYxliw5b6wAaBPv5wCbjKJLIjoy6F1ByNm2JoHzQO3tijOW0toALUdIPS+14+fznEXGj7zliQNOlka/W2xAXqKBO99sAHPZSGbLGaGN2VrblodGokgk9LvbtitJweOR2lfXckehkLbAHr9f8AWD8JYmIXGYzZBUm9wa69wet4cwE7h0qI33VFcCJAQSDVHtq84oViN9os/LC0RRkCsSCjdWb8oXBIsrmC2oyALJRZCN4/TRVT89726dDgHOKZATxNExYBupXriNxPOhXiiAmAhdNTatIKkEWxPxKKF+5GKMmUVMtypZTRXSZGNE33s98TDnctLDHCUeaPmCHcdGUfEem3vgPonlUdSLqwL3PyHfEGLKDOjmuZBC66eQwrofi64xx7LpFU6KzTXpjYDWIydtx42/c4uCfQqc5lDtS9di3gYBXjGf8Au8a6Y2YsQihRdGtiR1rbDeUQhRaqjHdwvTUeu9b/ADwCbMTc0okQ0aCRKW21dgVq/reN8L5vKXn6eZ+bT0wCXDeAiNxK8jSyiwHbY6T2IujXnFjC3EgOU9ycr0n1/wBPvj3DB+En4nN9I9f9Xv1OAQyEPOBzDRtDMyGPcklRZo9B88P8NypjjVWbWwFM5G7fPc/3wCaebmFVjGjlkhyfz9l69ML8H4nI7mN0vSvqlX4S10Vqtv3wDPCMm0MemSYym71Nt16Dqf74SWKSOURxSh7cvMJGBdVNVpHjDnHcpFJCwnJEY9RIJFV3sY4sUJvMqVBZKEp7LWx3wFBgaNde3z7Yg/ZCIct5DRkdyJHCldRBNbEDyd8U+FI6xDmTCY9eZQUEHptZGB5/i6xuI6LSshZFH5q7aumAS4806OsyanSM7RJ1k1bEHwFq7o9e2LCTqSBYDFdQU/EAeu37Ynl55oY3Ssu5YFlcavT3HbfBOJCCI/epAFZRp173R7YAWSizRk1ysgQFhoXuPyG66jfvgma43GuoJcrqASke7EE1YxvMQM8kMiTaUANpViQMNu4/zjsfCokBEahGKlQw+IA9gfbsPbAHapEKm11puPzAMPHkXgeTyvIhCLqfQvp1HdvAuvpiFwvK8yL7xEJTmEVkVp9id/zDoa6YsQ5icNEjxggqTI6nZW7ADrgE4uKRtlxJmxGhRqYWGCsDt5o4czrEPqeRFy5QqwJo6j3v5YBlvs9Erlzb6rJUgUWu9RFbnt/7ijmsqkqlJFDKeoOAlZDIZd4WywbnrGaYMbIPUb4c4HnubEHpR6iKVrGxrrQ384xwXMRycx44jGdeliy6SxXv+/8AfC0ma0TploNEYHrkBQ0VO5o9Afn5wA5fs2mprkZYWH/ECVGom9Wq+t4rz5FHCBlvlkMt9iOhxNlysecKSCXXCLBSvSzA2DfYg/4w3xp25ZWOVIpG+Ev8xe31r64DOay+YMwZJVEemihW976++3uMa4dHOHkaVl0MRy1HVau7Pe9jjc3EFR4onJ5kl6aBokDfftjubnkV4wketWJDtdaB2Nd9/wC2AYliVgVYAqdiDuDhPh/EFYVoMQDmNQwA1Ef0i9xh/ETjbwSyLl5GZZCpKMB8IOxIPS9qwGuOBmyjc2NnYgWkJN3fQGrr3rB+I59oo42AA1FVOuyRY6bXbduvXDHEcw8aFo4jK39AIBP1OEeEGRZ5425rLsys/wAO9+laHa/PbAOcMzyZiISKDpaxTDfbY2ML8QyDyOqnR920kOhG5Pattq2/fFTHGYAEnoNzgFHhi0fdyRRStF76enz+uE0nTL8mCONpACU1L6uX0+I9rv8Ab2xmXPwlxJEokmMRZCAfUgO41edtseyuZy8IMjqIJJhrdWPq27mvn++AtYkLl53nLSEJEmyqDqEoN/Ep6EbYZTOOZlVYwYWTUJQ3fxWD/fI+ZytQ5lXp715wHzsn2bPMehqQKzRsX9QkbbTfZa2xVPCxKkHOBDxUwCsdmHv36YYzc8ivEEQMjE8xr+AAbH6nHZeJRLE0usGNerKdX9sAvxtZiAY5VjjAJk2tthYK/wCu+EMtxKWjOH5uXOpvg0soUUFC9SSe/thrUudjkjdJEUMKJ21UbDKfG13gHHp4p0CBWm0zKrCMkFD5JAPT+HAD4xmROrRvzIYdCyfeA1degqv2vDnGJg8aJHmOS8tctgLLd+m2xwzxESMyII0eJ7EpY7gew741xDhySrpIAIFIwG6drXxgDTzKKRnCs4pbIBJ6bDzhXLcMqHkyyPKLssxo9bHTxhVeEwyIkZkMjwekSBhrW9tyOh2/bBuM5poI1dGUIhHMLWx0dNq3JwAc1n48sJEWPQEXUGIqMseg1eScTZM2sx1rlhLmEpJVs6VU2TROzdMXeISwNAZJQGhoNuL27bY994E0RGXlCsVBU1ekHpa3484BGfiMgmyyOURn1akokkDuG7A9aw9xjNyxorRRh/UNdtpAXub7YYgTSqCRgzgVqoCyetDtfjEPiLSSa5oJeZGFKNCBdkfF8z2r/wAwFeXTmISI5CFkFB06j5Y1LkkZUEg1aKILdbHQn67/ADwpwRH6hFjgKgpHRDIfzA4Y4lko8xG0LmxY1BTuO4+WAzmH+8QsIJgpOwkXeiOuAw8Mk0zI+YZhIAENbpQonr1J3xwkZaFeXl/iZdSR/lLbE+4GC5nhIaZJldkZT6q/OOwPgfLzgA5xZdCHLyLI8dKwYim6Alq7jx74rMtij3G+Fcnko8ujCNNK2WIG9n+bYT+zZDo8yySMJWLASCtHagPH+sAHJiE5rlxF0OXSjGNkIbv16i/39sFzGdjaRoczGqgnTEXIPNv4qHajX6jFjCHOglmMZ0tLDTURut9wf52wBM7nI8vGGf0oCFFDpew2GPT5SIuSwXmOpW7pivcA9f0wzJGrCmAI8EXiDmMpIpM8sYnljc8kRnSdDdje22A9Lwt4OTyNbrErjQXFG9xe2/geMen5kMMbLDEiG2zKGqF1098Us9w9Z1j16l0MsgAPRh2OC5nKgxGOg3o0gPuDQ2v69cAaFrVTQFgbA2B9emFIeHaZ3mDn1gDQAAt+T5OBtwwSZYQSgLagMI9gK8e2HsvEEVUHRQAPkBWA9PMqKXcgKosk9hjkWZVk5isChF6u1ecR8lwggvNmnVpCpQsNlCe4O14o8LynLiVNZlFfE29g/wCMBjILFoaaBV/FGqwK1ner+pP64T4BGGWTMslPNRkUEMLSwAMWBEAukAAdgNq+WF8vDHl4jXpRbYn9ycBCXi7qeewkYygBMqRTILpmO1kfTzh/M5PLytLCjaJSVaTlnS3pO1n6/vjvAchl+WkkQ1C2KOw9Q1HetvOGeE8LEOoljI7H1SMBqIuwPkMArmpcqsnOY6pIqjJFsRq6AqO5OK0cKpYUBRZJoVuepxDThbCHMc8KS5LExCmKjoLrdv8AeGcvlo8zlUR0k0EC1kJDbeT1wGuL5dAyZl5HVYQSVUmmB8jvWFcjJTJLDBtmXJlbUTQA9LdB1+WKHCo5lDLLooGo9F/CNhd9+mPcN4jzjIOW6aG0+sVq9x7Y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9495" name="Picture 7" descr="http://upload.wikimedia.org/wikipedia/commons/c/c2/Brownian_motion_larg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70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575" y="5334000"/>
            <a:ext cx="88360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3"/>
              </a:rPr>
              <a:t>http://upload.wikimedia.org/wikipedia/commons/c/c2/Brownian_motion_large.gif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9189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" t="22550" r="24915" b="3403"/>
          <a:stretch/>
        </p:blipFill>
        <p:spPr bwMode="auto">
          <a:xfrm>
            <a:off x="692258" y="335280"/>
            <a:ext cx="8146942" cy="606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00596" y="60960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-- Fokker-Planck equation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492653"/>
              </p:ext>
            </p:extLst>
          </p:nvPr>
        </p:nvGraphicFramePr>
        <p:xfrm>
          <a:off x="152400" y="1036638"/>
          <a:ext cx="8229600" cy="301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2" name="Equation" r:id="rId3" imgW="4431960" imgH="1625400" progId="Equation.DSMT4">
                  <p:embed/>
                </p:oleObj>
              </mc:Choice>
              <mc:Fallback>
                <p:oleObj name="Equation" r:id="rId3" imgW="4431960" imgH="1625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36638"/>
                        <a:ext cx="8229600" cy="301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63456"/>
              </p:ext>
            </p:extLst>
          </p:nvPr>
        </p:nvGraphicFramePr>
        <p:xfrm>
          <a:off x="533400" y="4191000"/>
          <a:ext cx="6745287" cy="218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3" name="Equation" r:id="rId5" imgW="3340080" imgH="1079280" progId="Equation.DSMT4">
                  <p:embed/>
                </p:oleObj>
              </mc:Choice>
              <mc:Fallback>
                <p:oleObj name="Equation" r:id="rId5" imgW="3340080" imgH="10792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91000"/>
                        <a:ext cx="6745287" cy="218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774478"/>
              </p:ext>
            </p:extLst>
          </p:nvPr>
        </p:nvGraphicFramePr>
        <p:xfrm>
          <a:off x="6308725" y="3870325"/>
          <a:ext cx="2606675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954" name="Equation" r:id="rId7" imgW="1790640" imgH="482400" progId="Equation.DSMT4">
                  <p:embed/>
                </p:oleObj>
              </mc:Choice>
              <mc:Fallback>
                <p:oleObj name="Equation" r:id="rId7" imgW="179064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8725" y="3870325"/>
                        <a:ext cx="2606675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5638800" y="4114800"/>
            <a:ext cx="68580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5280" y="30480"/>
            <a:ext cx="8656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</a:t>
            </a:r>
            <a:r>
              <a:rPr lang="en-US" sz="2400" dirty="0" smtClean="0"/>
              <a:t>Fokker-Planck </a:t>
            </a:r>
            <a:r>
              <a:rPr lang="en-US" sz="2400" dirty="0" smtClean="0"/>
              <a:t>equation</a:t>
            </a:r>
          </a:p>
          <a:p>
            <a:pPr lvl="1"/>
            <a:r>
              <a:rPr lang="en-US" sz="2400" dirty="0" smtClean="0"/>
              <a:t>Justification of </a:t>
            </a:r>
            <a:r>
              <a:rPr lang="en-US" sz="2400" dirty="0" smtClean="0"/>
              <a:t>Fokker-Planck </a:t>
            </a:r>
            <a:r>
              <a:rPr lang="en-US" sz="2400" dirty="0" smtClean="0"/>
              <a:t>equation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433424"/>
              </p:ext>
            </p:extLst>
          </p:nvPr>
        </p:nvGraphicFramePr>
        <p:xfrm>
          <a:off x="457200" y="876717"/>
          <a:ext cx="693578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0" name="Equation" r:id="rId3" imgW="3479760" imgH="850680" progId="Equation.DSMT4">
                  <p:embed/>
                </p:oleObj>
              </mc:Choice>
              <mc:Fallback>
                <p:oleObj name="Equation" r:id="rId3" imgW="3479760" imgH="8506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876717"/>
                        <a:ext cx="6935787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34728"/>
              </p:ext>
            </p:extLst>
          </p:nvPr>
        </p:nvGraphicFramePr>
        <p:xfrm>
          <a:off x="533400" y="2590800"/>
          <a:ext cx="589597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1" name="Equation" r:id="rId5" imgW="3174840" imgH="419040" progId="Equation.DSMT4">
                  <p:embed/>
                </p:oleObj>
              </mc:Choice>
              <mc:Fallback>
                <p:oleObj name="Equation" r:id="rId5" imgW="3174840" imgH="419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90800"/>
                        <a:ext cx="5895975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0888685"/>
              </p:ext>
            </p:extLst>
          </p:nvPr>
        </p:nvGraphicFramePr>
        <p:xfrm>
          <a:off x="533400" y="3352800"/>
          <a:ext cx="8140700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2" name="Equation" r:id="rId7" imgW="4381200" imgH="711000" progId="Equation.DSMT4">
                  <p:embed/>
                </p:oleObj>
              </mc:Choice>
              <mc:Fallback>
                <p:oleObj name="Equation" r:id="rId7" imgW="4381200" imgH="711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8140700" cy="1312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604098"/>
              </p:ext>
            </p:extLst>
          </p:nvPr>
        </p:nvGraphicFramePr>
        <p:xfrm>
          <a:off x="685800" y="4814887"/>
          <a:ext cx="391318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3" name="Equation" r:id="rId9" imgW="2108160" imgH="279360" progId="Equation.DSMT4">
                  <p:embed/>
                </p:oleObj>
              </mc:Choice>
              <mc:Fallback>
                <p:oleObj name="Equation" r:id="rId9" imgW="2108160" imgH="2793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14887"/>
                        <a:ext cx="391318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408161"/>
              </p:ext>
            </p:extLst>
          </p:nvPr>
        </p:nvGraphicFramePr>
        <p:xfrm>
          <a:off x="762000" y="5165725"/>
          <a:ext cx="6078538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04" name="Equation" r:id="rId11" imgW="3009600" imgH="685800" progId="Equation.DSMT4">
                  <p:embed/>
                </p:oleObj>
              </mc:Choice>
              <mc:Fallback>
                <p:oleObj name="Equation" r:id="rId11" imgW="300960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165725"/>
                        <a:ext cx="6078538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7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analysis of Brownian motion Fokker-Plank equation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437460"/>
              </p:ext>
            </p:extLst>
          </p:nvPr>
        </p:nvGraphicFramePr>
        <p:xfrm>
          <a:off x="990600" y="990600"/>
          <a:ext cx="6078538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75" name="Equation" r:id="rId3" imgW="3009600" imgH="1765080" progId="Equation.DSMT4">
                  <p:embed/>
                </p:oleObj>
              </mc:Choice>
              <mc:Fallback>
                <p:oleObj name="Equation" r:id="rId3" imgW="3009600" imgH="176508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990600"/>
                        <a:ext cx="6078538" cy="3570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709077"/>
              </p:ext>
            </p:extLst>
          </p:nvPr>
        </p:nvGraphicFramePr>
        <p:xfrm>
          <a:off x="558800" y="704850"/>
          <a:ext cx="7670800" cy="526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355" name="Equation" r:id="rId3" imgW="3848040" imgH="2641320" progId="Equation.DSMT4">
                  <p:embed/>
                </p:oleObj>
              </mc:Choice>
              <mc:Fallback>
                <p:oleObj name="Equation" r:id="rId3" imgW="3848040" imgH="26413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704850"/>
                        <a:ext cx="7670800" cy="526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12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804368"/>
              </p:ext>
            </p:extLst>
          </p:nvPr>
        </p:nvGraphicFramePr>
        <p:xfrm>
          <a:off x="609600" y="535632"/>
          <a:ext cx="7265987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2" name="Equation" r:id="rId3" imgW="3644640" imgH="1396800" progId="Equation.DSMT4">
                  <p:embed/>
                </p:oleObj>
              </mc:Choice>
              <mc:Fallback>
                <p:oleObj name="Equation" r:id="rId3" imgW="3644640" imgH="1396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35632"/>
                        <a:ext cx="7265987" cy="278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71314"/>
              </p:ext>
            </p:extLst>
          </p:nvPr>
        </p:nvGraphicFramePr>
        <p:xfrm>
          <a:off x="762000" y="3352800"/>
          <a:ext cx="579755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3" name="Equation" r:id="rId5" imgW="2908080" imgH="1625400" progId="Equation.DSMT4">
                  <p:embed/>
                </p:oleObj>
              </mc:Choice>
              <mc:Fallback>
                <p:oleObj name="Equation" r:id="rId5" imgW="2908080" imgH="1625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352800"/>
                        <a:ext cx="5797550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0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655437"/>
              </p:ext>
            </p:extLst>
          </p:nvPr>
        </p:nvGraphicFramePr>
        <p:xfrm>
          <a:off x="1179513" y="596900"/>
          <a:ext cx="5267325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4" name="Equation" r:id="rId3" imgW="2641320" imgH="1574640" progId="Equation.DSMT4">
                  <p:embed/>
                </p:oleObj>
              </mc:Choice>
              <mc:Fallback>
                <p:oleObj name="Equation" r:id="rId3" imgW="2641320" imgH="1574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13" y="596900"/>
                        <a:ext cx="5267325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84257"/>
              </p:ext>
            </p:extLst>
          </p:nvPr>
        </p:nvGraphicFramePr>
        <p:xfrm>
          <a:off x="1181100" y="3962400"/>
          <a:ext cx="4632325" cy="139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15" name="Equation" r:id="rId5" imgW="2323800" imgH="660240" progId="Equation.DSMT4">
                  <p:embed/>
                </p:oleObj>
              </mc:Choice>
              <mc:Fallback>
                <p:oleObj name="Equation" r:id="rId5" imgW="232380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100" y="3962400"/>
                        <a:ext cx="4632325" cy="139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12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470301"/>
              </p:ext>
            </p:extLst>
          </p:nvPr>
        </p:nvGraphicFramePr>
        <p:xfrm>
          <a:off x="658812" y="533400"/>
          <a:ext cx="7646988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7" name="Equation" r:id="rId3" imgW="3835080" imgH="1815840" progId="Equation.DSMT4">
                  <p:embed/>
                </p:oleObj>
              </mc:Choice>
              <mc:Fallback>
                <p:oleObj name="Equation" r:id="rId3" imgW="3835080" imgH="1815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" y="533400"/>
                        <a:ext cx="7646988" cy="361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48239"/>
              </p:ext>
            </p:extLst>
          </p:nvPr>
        </p:nvGraphicFramePr>
        <p:xfrm>
          <a:off x="609600" y="4002087"/>
          <a:ext cx="8382000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8" name="Equation" r:id="rId5" imgW="4203360" imgH="1244520" progId="Equation.DSMT4">
                  <p:embed/>
                </p:oleObj>
              </mc:Choice>
              <mc:Fallback>
                <p:oleObj name="Equation" r:id="rId5" imgW="4203360" imgH="12445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02087"/>
                        <a:ext cx="8382000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38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787174"/>
              </p:ext>
            </p:extLst>
          </p:nvPr>
        </p:nvGraphicFramePr>
        <p:xfrm>
          <a:off x="658813" y="609600"/>
          <a:ext cx="7646987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8" name="Equation" r:id="rId3" imgW="3835080" imgH="1206360" progId="Equation.DSMT4">
                  <p:embed/>
                </p:oleObj>
              </mc:Choice>
              <mc:Fallback>
                <p:oleObj name="Equation" r:id="rId3" imgW="3835080" imgH="1206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3" y="609600"/>
                        <a:ext cx="7646987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193715"/>
              </p:ext>
            </p:extLst>
          </p:nvPr>
        </p:nvGraphicFramePr>
        <p:xfrm>
          <a:off x="704850" y="2862263"/>
          <a:ext cx="6838950" cy="361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59" name="Equation" r:id="rId5" imgW="3429000" imgH="1815840" progId="Equation.DSMT4">
                  <p:embed/>
                </p:oleObj>
              </mc:Choice>
              <mc:Fallback>
                <p:oleObj name="Equation" r:id="rId5" imgW="3429000" imgH="1815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2862263"/>
                        <a:ext cx="6838950" cy="361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59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837106"/>
              </p:ext>
            </p:extLst>
          </p:nvPr>
        </p:nvGraphicFramePr>
        <p:xfrm>
          <a:off x="304800" y="712788"/>
          <a:ext cx="8561388" cy="523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464" name="Equation" r:id="rId3" imgW="4292280" imgH="2628720" progId="Equation.DSMT4">
                  <p:embed/>
                </p:oleObj>
              </mc:Choice>
              <mc:Fallback>
                <p:oleObj name="Equation" r:id="rId3" imgW="4292280" imgH="262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712788"/>
                        <a:ext cx="8561388" cy="5230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73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81755"/>
              </p:ext>
            </p:extLst>
          </p:nvPr>
        </p:nvGraphicFramePr>
        <p:xfrm>
          <a:off x="806450" y="485775"/>
          <a:ext cx="6508750" cy="591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88" name="Equation" r:id="rId3" imgW="3263760" imgH="2971800" progId="Equation.DSMT4">
                  <p:embed/>
                </p:oleObj>
              </mc:Choice>
              <mc:Fallback>
                <p:oleObj name="Equation" r:id="rId3" imgW="3263760" imgH="2971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485775"/>
                        <a:ext cx="6508750" cy="591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54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Comments on the mid-term exam</a:t>
            </a:r>
          </a:p>
        </p:txBody>
      </p:sp>
      <p:pic>
        <p:nvPicPr>
          <p:cNvPr id="338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4537" r="16161" b="8617"/>
          <a:stretch/>
        </p:blipFill>
        <p:spPr bwMode="auto">
          <a:xfrm>
            <a:off x="1005230" y="914400"/>
            <a:ext cx="7833970" cy="503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" y="73967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solution in the limit of large friction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897863"/>
              </p:ext>
            </p:extLst>
          </p:nvPr>
        </p:nvGraphicFramePr>
        <p:xfrm>
          <a:off x="584200" y="762000"/>
          <a:ext cx="8407400" cy="5307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09" name="Equation" r:id="rId3" imgW="4216320" imgH="2666880" progId="Equation.DSMT4">
                  <p:embed/>
                </p:oleObj>
              </mc:Choice>
              <mc:Fallback>
                <p:oleObj name="Equation" r:id="rId3" imgW="4216320" imgH="266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00" y="762000"/>
                        <a:ext cx="8407400" cy="5307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90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9" t="14537" r="59167" b="47040"/>
          <a:stretch/>
        </p:blipFill>
        <p:spPr bwMode="auto">
          <a:xfrm>
            <a:off x="0" y="76200"/>
            <a:ext cx="3810000" cy="439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720046"/>
              </p:ext>
            </p:extLst>
          </p:nvPr>
        </p:nvGraphicFramePr>
        <p:xfrm>
          <a:off x="3251200" y="2311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19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51200" y="23114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/>
          <p:cNvSpPr/>
          <p:nvPr/>
        </p:nvSpPr>
        <p:spPr>
          <a:xfrm>
            <a:off x="2514600" y="205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90600" y="8382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90600" y="2057400"/>
            <a:ext cx="304800" cy="30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389692"/>
              </p:ext>
            </p:extLst>
          </p:nvPr>
        </p:nvGraphicFramePr>
        <p:xfrm>
          <a:off x="4038600" y="487363"/>
          <a:ext cx="4724400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0" name="Equation" r:id="rId7" imgW="2184120" imgH="1257120" progId="Equation.DSMT4">
                  <p:embed/>
                </p:oleObj>
              </mc:Choice>
              <mc:Fallback>
                <p:oleObj name="Equation" r:id="rId7" imgW="218412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38600" y="487363"/>
                        <a:ext cx="4724400" cy="301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611398"/>
              </p:ext>
            </p:extLst>
          </p:nvPr>
        </p:nvGraphicFramePr>
        <p:xfrm>
          <a:off x="2646363" y="3810000"/>
          <a:ext cx="6289675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21" name="Equation" r:id="rId9" imgW="2908080" imgH="914400" progId="Equation.DSMT4">
                  <p:embed/>
                </p:oleObj>
              </mc:Choice>
              <mc:Fallback>
                <p:oleObj name="Equation" r:id="rId9" imgW="2908080" imgH="9144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810000"/>
                        <a:ext cx="6289675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95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28600" y="457200"/>
            <a:ext cx="3709175" cy="3263710"/>
            <a:chOff x="456425" y="457200"/>
            <a:chExt cx="3709175" cy="3263710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958" t="14537" r="42161" b="47040"/>
            <a:stretch/>
          </p:blipFill>
          <p:spPr bwMode="auto">
            <a:xfrm>
              <a:off x="456425" y="457200"/>
              <a:ext cx="2667775" cy="32637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10127142"/>
                </p:ext>
              </p:extLst>
            </p:nvPr>
          </p:nvGraphicFramePr>
          <p:xfrm>
            <a:off x="3251200" y="2311400"/>
            <a:ext cx="914400" cy="1984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1136" name="Equation" r:id="rId5" imgW="914400" imgH="198720" progId="Equation.DSMT4">
                    <p:embed/>
                  </p:oleObj>
                </mc:Choice>
                <mc:Fallback>
                  <p:oleObj name="Equation" r:id="rId5" imgW="914400" imgH="1987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251200" y="2311400"/>
                          <a:ext cx="914400" cy="1984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Oval 20"/>
            <p:cNvSpPr/>
            <p:nvPr/>
          </p:nvSpPr>
          <p:spPr>
            <a:xfrm>
              <a:off x="2286000" y="9144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B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143000" y="9144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A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143000" y="1905000"/>
              <a:ext cx="304800" cy="304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C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321979"/>
              </p:ext>
            </p:extLst>
          </p:nvPr>
        </p:nvGraphicFramePr>
        <p:xfrm>
          <a:off x="3624263" y="395288"/>
          <a:ext cx="4943475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37" name="Equation" r:id="rId7" imgW="2286000" imgH="1257120" progId="Equation.DSMT4">
                  <p:embed/>
                </p:oleObj>
              </mc:Choice>
              <mc:Fallback>
                <p:oleObj name="Equation" r:id="rId7" imgW="2286000" imgH="125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24263" y="395288"/>
                        <a:ext cx="4943475" cy="301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08943"/>
              </p:ext>
            </p:extLst>
          </p:nvPr>
        </p:nvGraphicFramePr>
        <p:xfrm>
          <a:off x="2646363" y="3810000"/>
          <a:ext cx="6289675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138" name="Equation" r:id="rId9" imgW="2908080" imgH="914400" progId="Equation.DSMT4">
                  <p:embed/>
                </p:oleObj>
              </mc:Choice>
              <mc:Fallback>
                <p:oleObj name="Equation" r:id="rId9" imgW="29080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3810000"/>
                        <a:ext cx="6289675" cy="219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88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938134"/>
              </p:ext>
            </p:extLst>
          </p:nvPr>
        </p:nvGraphicFramePr>
        <p:xfrm>
          <a:off x="1524000" y="1017588"/>
          <a:ext cx="4614862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67" name="Equation" r:id="rId3" imgW="2133360" imgH="939600" progId="Equation.DSMT4">
                  <p:embed/>
                </p:oleObj>
              </mc:Choice>
              <mc:Fallback>
                <p:oleObj name="Equation" r:id="rId3" imgW="2133360" imgH="9396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017588"/>
                        <a:ext cx="4614862" cy="2259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06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8" t="28427" r="16177" b="10698"/>
          <a:stretch/>
        </p:blipFill>
        <p:spPr bwMode="auto">
          <a:xfrm>
            <a:off x="209169" y="990600"/>
            <a:ext cx="8706231" cy="4487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724019"/>
              </p:ext>
            </p:extLst>
          </p:nvPr>
        </p:nvGraphicFramePr>
        <p:xfrm>
          <a:off x="446087" y="304800"/>
          <a:ext cx="8240713" cy="347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2" name="Equation" r:id="rId3" imgW="3809880" imgH="1447560" progId="Equation.DSMT4">
                  <p:embed/>
                </p:oleObj>
              </mc:Choice>
              <mc:Fallback>
                <p:oleObj name="Equation" r:id="rId3" imgW="3809880" imgH="1447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" y="304800"/>
                        <a:ext cx="8240713" cy="347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434186"/>
              </p:ext>
            </p:extLst>
          </p:nvPr>
        </p:nvGraphicFramePr>
        <p:xfrm>
          <a:off x="476500" y="3733800"/>
          <a:ext cx="8438900" cy="281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33" name="Equation" r:id="rId5" imgW="4813200" imgH="1447560" progId="Equation.DSMT4">
                  <p:embed/>
                </p:oleObj>
              </mc:Choice>
              <mc:Fallback>
                <p:oleObj name="Equation" r:id="rId5" imgW="4813200" imgH="1447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00" y="3733800"/>
                        <a:ext cx="8438900" cy="281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38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438658"/>
              </p:ext>
            </p:extLst>
          </p:nvPr>
        </p:nvGraphicFramePr>
        <p:xfrm>
          <a:off x="609600" y="381000"/>
          <a:ext cx="6413500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89" name="Equation" r:id="rId3" imgW="3657600" imgH="761760" progId="Equation.DSMT4">
                  <p:embed/>
                </p:oleObj>
              </mc:Choice>
              <mc:Fallback>
                <p:oleObj name="Equation" r:id="rId3" imgW="36576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6413500" cy="148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109746"/>
              </p:ext>
            </p:extLst>
          </p:nvPr>
        </p:nvGraphicFramePr>
        <p:xfrm>
          <a:off x="381000" y="2057400"/>
          <a:ext cx="8578850" cy="245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90" name="Equation" r:id="rId5" imgW="5715000" imgH="1473120" progId="Equation.DSMT4">
                  <p:embed/>
                </p:oleObj>
              </mc:Choice>
              <mc:Fallback>
                <p:oleObj name="Equation" r:id="rId5" imgW="5715000" imgH="1473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057400"/>
                        <a:ext cx="8578850" cy="245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70973"/>
              </p:ext>
            </p:extLst>
          </p:nvPr>
        </p:nvGraphicFramePr>
        <p:xfrm>
          <a:off x="381000" y="4329113"/>
          <a:ext cx="5395913" cy="175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191" name="Equation" r:id="rId7" imgW="3593880" imgH="1054080" progId="Equation.DSMT4">
                  <p:embed/>
                </p:oleObj>
              </mc:Choice>
              <mc:Fallback>
                <p:oleObj name="Equation" r:id="rId7" imgW="3593880" imgH="1054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329113"/>
                        <a:ext cx="5395913" cy="175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9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17417</TotalTime>
  <Words>493</Words>
  <Application>Microsoft Office PowerPoint</Application>
  <PresentationFormat>On-screen Show (4:3)</PresentationFormat>
  <Paragraphs>128</Paragraphs>
  <Slides>30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784</cp:revision>
  <cp:lastPrinted>2014-03-27T15:16:35Z</cp:lastPrinted>
  <dcterms:created xsi:type="dcterms:W3CDTF">2012-01-10T18:32:24Z</dcterms:created>
  <dcterms:modified xsi:type="dcterms:W3CDTF">2014-03-27T19:49:49Z</dcterms:modified>
</cp:coreProperties>
</file>