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80" r:id="rId3"/>
    <p:sldId id="285" r:id="rId4"/>
    <p:sldId id="281" r:id="rId5"/>
    <p:sldId id="282" r:id="rId6"/>
    <p:sldId id="283" r:id="rId7"/>
    <p:sldId id="284" r:id="rId8"/>
    <p:sldId id="286" r:id="rId9"/>
    <p:sldId id="287" r:id="rId10"/>
    <p:sldId id="288" r:id="rId11"/>
    <p:sldId id="289" r:id="rId12"/>
    <p:sldId id="290" r:id="rId13"/>
    <p:sldId id="291" r:id="rId14"/>
    <p:sldId id="292" r:id="rId15"/>
    <p:sldId id="293" r:id="rId16"/>
    <p:sldId id="294" r:id="rId17"/>
    <p:sldId id="295" r:id="rId18"/>
    <p:sldId id="296" r:id="rId19"/>
    <p:sldId id="304" r:id="rId20"/>
    <p:sldId id="297" r:id="rId21"/>
    <p:sldId id="305" r:id="rId22"/>
    <p:sldId id="298" r:id="rId23"/>
    <p:sldId id="299" r:id="rId24"/>
    <p:sldId id="300" r:id="rId25"/>
    <p:sldId id="301" r:id="rId26"/>
    <p:sldId id="302" r:id="rId27"/>
    <p:sldId id="306" r:id="rId28"/>
    <p:sldId id="303" r:id="rId29"/>
    <p:sldId id="317" r:id="rId30"/>
    <p:sldId id="316" r:id="rId31"/>
    <p:sldId id="320" r:id="rId32"/>
    <p:sldId id="321" r:id="rId33"/>
    <p:sldId id="322" r:id="rId34"/>
    <p:sldId id="323" r:id="rId35"/>
    <p:sldId id="324" r:id="rId36"/>
    <p:sldId id="325" r:id="rId37"/>
    <p:sldId id="326" r:id="rId38"/>
    <p:sldId id="327" r:id="rId39"/>
    <p:sldId id="328" r:id="rId40"/>
    <p:sldId id="329" r:id="rId41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84" autoAdjust="0"/>
    <p:restoredTop sz="94660"/>
  </p:normalViewPr>
  <p:slideViewPr>
    <p:cSldViewPr>
      <p:cViewPr varScale="1">
        <p:scale>
          <a:sx n="79" d="100"/>
          <a:sy n="79" d="100"/>
        </p:scale>
        <p:origin x="-1428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18" d="100"/>
        <a:sy n="118" d="100"/>
      </p:scale>
      <p:origin x="0" y="817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3.wmf"/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2" Type="http://schemas.openxmlformats.org/officeDocument/2006/relationships/image" Target="../media/image25.wmf"/><Relationship Id="rId1" Type="http://schemas.openxmlformats.org/officeDocument/2006/relationships/image" Target="../media/image24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wmf"/><Relationship Id="rId2" Type="http://schemas.openxmlformats.org/officeDocument/2006/relationships/image" Target="../media/image28.wmf"/><Relationship Id="rId1" Type="http://schemas.openxmlformats.org/officeDocument/2006/relationships/image" Target="../media/image27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5.w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w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wmf"/></Relationships>
</file>

<file path=ppt/drawings/_rels/vmlDrawing1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1.wmf"/><Relationship Id="rId1" Type="http://schemas.openxmlformats.org/officeDocument/2006/relationships/image" Target="../media/image40.wmf"/></Relationships>
</file>

<file path=ppt/drawings/_rels/vmlDrawing17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18.vml.rels><?xml version="1.0" encoding="UTF-8" standalone="yes"?>
<Relationships xmlns="http://schemas.openxmlformats.org/package/2006/relationships"><Relationship Id="rId2" Type="http://schemas.openxmlformats.org/officeDocument/2006/relationships/image" Target="../media/image45.wmf"/><Relationship Id="rId1" Type="http://schemas.openxmlformats.org/officeDocument/2006/relationships/image" Target="../media/image44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6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wmf"/><Relationship Id="rId2" Type="http://schemas.openxmlformats.org/officeDocument/2006/relationships/image" Target="../media/image49.wmf"/><Relationship Id="rId1" Type="http://schemas.openxmlformats.org/officeDocument/2006/relationships/image" Target="../media/image48.wmf"/></Relationships>
</file>

<file path=ppt/drawings/_rels/vmlDrawing2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3.wmf"/><Relationship Id="rId2" Type="http://schemas.openxmlformats.org/officeDocument/2006/relationships/image" Target="../media/image52.wmf"/><Relationship Id="rId1" Type="http://schemas.openxmlformats.org/officeDocument/2006/relationships/image" Target="../media/image51.wmf"/></Relationships>
</file>

<file path=ppt/drawings/_rels/vmlDrawing23.vml.rels><?xml version="1.0" encoding="UTF-8" standalone="yes"?>
<Relationships xmlns="http://schemas.openxmlformats.org/package/2006/relationships"><Relationship Id="rId2" Type="http://schemas.openxmlformats.org/officeDocument/2006/relationships/image" Target="../media/image55.wmf"/><Relationship Id="rId1" Type="http://schemas.openxmlformats.org/officeDocument/2006/relationships/image" Target="../media/image54.w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wmf"/><Relationship Id="rId2" Type="http://schemas.openxmlformats.org/officeDocument/2006/relationships/image" Target="../media/image58.w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25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w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w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/Relationships>
</file>

<file path=ppt/drawings/_rels/vmlDrawing28.vml.rels><?xml version="1.0" encoding="UTF-8" standalone="yes"?>
<Relationships xmlns="http://schemas.openxmlformats.org/package/2006/relationships"><Relationship Id="rId2" Type="http://schemas.openxmlformats.org/officeDocument/2006/relationships/image" Target="../media/image67.wmf"/><Relationship Id="rId1" Type="http://schemas.openxmlformats.org/officeDocument/2006/relationships/image" Target="../media/image63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69.wmf"/><Relationship Id="rId1" Type="http://schemas.openxmlformats.org/officeDocument/2006/relationships/image" Target="../media/image68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0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/Relationships>
</file>

<file path=ppt/drawings/_rels/vmlDrawing31.vml.rels><?xml version="1.0" encoding="UTF-8" standalone="yes"?>
<Relationships xmlns="http://schemas.openxmlformats.org/package/2006/relationships"><Relationship Id="rId3" Type="http://schemas.openxmlformats.org/officeDocument/2006/relationships/image" Target="../media/image74.wmf"/><Relationship Id="rId2" Type="http://schemas.openxmlformats.org/officeDocument/2006/relationships/image" Target="../media/image72.wmf"/><Relationship Id="rId1" Type="http://schemas.openxmlformats.org/officeDocument/2006/relationships/image" Target="../media/image73.wmf"/><Relationship Id="rId4" Type="http://schemas.openxmlformats.org/officeDocument/2006/relationships/image" Target="../media/image75.w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7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image" Target="../media/image8.wmf"/><Relationship Id="rId1" Type="http://schemas.openxmlformats.org/officeDocument/2006/relationships/image" Target="../media/image7.wmf"/><Relationship Id="rId6" Type="http://schemas.openxmlformats.org/officeDocument/2006/relationships/image" Target="../media/image12.wmf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5.wmf"/><Relationship Id="rId2" Type="http://schemas.openxmlformats.org/officeDocument/2006/relationships/image" Target="../media/image14.wmf"/><Relationship Id="rId1" Type="http://schemas.openxmlformats.org/officeDocument/2006/relationships/image" Target="../media/image13.wmf"/><Relationship Id="rId4" Type="http://schemas.openxmlformats.org/officeDocument/2006/relationships/image" Target="../media/image16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wmf"/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1.wmf"/><Relationship Id="rId1" Type="http://schemas.openxmlformats.org/officeDocument/2006/relationships/image" Target="../media/image20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43375" y="0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7070FD-CC2F-49DC-937B-54A5FFA27C60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43375" y="9120188"/>
            <a:ext cx="3170238" cy="479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07BF41-931B-429E-8CBB-4B52882D533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7820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587" y="0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/>
          <a:lstStyle>
            <a:lvl1pPr algn="r">
              <a:defRPr sz="1300"/>
            </a:lvl1pPr>
          </a:lstStyle>
          <a:p>
            <a:fld id="{AC5D2E9F-93AF-4192-9362-BE5EFDABCE46}" type="datetimeFigureOut">
              <a:rPr lang="en-US" smtClean="0"/>
              <a:t>4/3/2014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20725"/>
            <a:ext cx="4800600" cy="36004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61" tIns="48331" rIns="96661" bIns="48331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520" y="4560570"/>
            <a:ext cx="5852160" cy="4320540"/>
          </a:xfrm>
          <a:prstGeom prst="rect">
            <a:avLst/>
          </a:prstGeom>
        </p:spPr>
        <p:txBody>
          <a:bodyPr vert="horz" lIns="96661" tIns="48331" rIns="96661" bIns="48331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l">
              <a:defRPr sz="13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587" y="9119474"/>
            <a:ext cx="3169920" cy="480060"/>
          </a:xfrm>
          <a:prstGeom prst="rect">
            <a:avLst/>
          </a:prstGeom>
        </p:spPr>
        <p:txBody>
          <a:bodyPr vert="horz" lIns="96661" tIns="48331" rIns="96661" bIns="48331" rtlCol="0" anchor="b"/>
          <a:lstStyle>
            <a:lvl1pPr algn="r">
              <a:defRPr sz="1300"/>
            </a:lvl1pPr>
          </a:lstStyle>
          <a:p>
            <a:fld id="{615B37F0-B5B5-4873-843A-F6B8A32A0D0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1609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5B37F0-B5B5-4873-843A-F6B8A32A0D0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35125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22542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01551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288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2855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383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6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69225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89163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8655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25024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2447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368B07-CEBF-4C80-90AF-53B34FA04CF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0172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www.wfu.edu/~natalie/s14phy770" TargetMode="Externa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8.w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17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9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1.w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0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3.w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2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25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4.w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oleObject" Target="../embeddings/oleObject25.bin"/><Relationship Id="rId7" Type="http://schemas.openxmlformats.org/officeDocument/2006/relationships/image" Target="../media/image2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26.bin"/><Relationship Id="rId5" Type="http://schemas.openxmlformats.org/officeDocument/2006/relationships/image" Target="../media/image30.png"/><Relationship Id="rId4" Type="http://schemas.openxmlformats.org/officeDocument/2006/relationships/image" Target="../media/image27.wmf"/><Relationship Id="rId9" Type="http://schemas.openxmlformats.org/officeDocument/2006/relationships/image" Target="../media/image29.wmf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0.bin"/><Relationship Id="rId3" Type="http://schemas.openxmlformats.org/officeDocument/2006/relationships/oleObject" Target="../embeddings/oleObject28.bin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31.wmf"/><Relationship Id="rId9" Type="http://schemas.openxmlformats.org/officeDocument/2006/relationships/image" Target="../media/image33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4" Type="http://schemas.openxmlformats.org/officeDocument/2006/relationships/image" Target="../media/image35.wm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6.wmf"/><Relationship Id="rId4" Type="http://schemas.openxmlformats.org/officeDocument/2006/relationships/oleObject" Target="../embeddings/oleObject32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8.wmf"/><Relationship Id="rId4" Type="http://schemas.openxmlformats.org/officeDocument/2006/relationships/oleObject" Target="../embeddings/oleObject33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7" Type="http://schemas.openxmlformats.org/officeDocument/2006/relationships/image" Target="../media/image4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oleObject35.bin"/><Relationship Id="rId5" Type="http://schemas.openxmlformats.org/officeDocument/2006/relationships/image" Target="../media/image40.wmf"/><Relationship Id="rId4" Type="http://schemas.openxmlformats.org/officeDocument/2006/relationships/oleObject" Target="../embeddings/oleObject34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43.wmf"/><Relationship Id="rId5" Type="http://schemas.openxmlformats.org/officeDocument/2006/relationships/oleObject" Target="../embeddings/oleObject37.bin"/><Relationship Id="rId4" Type="http://schemas.openxmlformats.org/officeDocument/2006/relationships/image" Target="../media/image42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39.bin"/><Relationship Id="rId4" Type="http://schemas.openxmlformats.org/officeDocument/2006/relationships/image" Target="../media/image44.wm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46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47.wmf"/><Relationship Id="rId4" Type="http://schemas.openxmlformats.org/officeDocument/2006/relationships/oleObject" Target="../embeddings/oleObject41.bin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4.bin"/><Relationship Id="rId3" Type="http://schemas.openxmlformats.org/officeDocument/2006/relationships/oleObject" Target="../embeddings/oleObject42.bin"/><Relationship Id="rId7" Type="http://schemas.openxmlformats.org/officeDocument/2006/relationships/image" Target="../media/image49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43.bin"/><Relationship Id="rId5" Type="http://schemas.openxmlformats.org/officeDocument/2006/relationships/image" Target="../media/image34.png"/><Relationship Id="rId4" Type="http://schemas.openxmlformats.org/officeDocument/2006/relationships/image" Target="../media/image48.wmf"/><Relationship Id="rId9" Type="http://schemas.openxmlformats.org/officeDocument/2006/relationships/image" Target="../media/image50.w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w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52.wmf"/><Relationship Id="rId5" Type="http://schemas.openxmlformats.org/officeDocument/2006/relationships/oleObject" Target="../embeddings/oleObject46.bin"/><Relationship Id="rId4" Type="http://schemas.openxmlformats.org/officeDocument/2006/relationships/image" Target="../media/image51.wm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55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6" Type="http://schemas.openxmlformats.org/officeDocument/2006/relationships/oleObject" Target="../embeddings/oleObject49.bin"/><Relationship Id="rId5" Type="http://schemas.openxmlformats.org/officeDocument/2006/relationships/image" Target="../media/image54.wmf"/><Relationship Id="rId4" Type="http://schemas.openxmlformats.org/officeDocument/2006/relationships/oleObject" Target="../embeddings/oleObject48.bin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wmf"/><Relationship Id="rId3" Type="http://schemas.openxmlformats.org/officeDocument/2006/relationships/oleObject" Target="../embeddings/oleObject50.bin"/><Relationship Id="rId7" Type="http://schemas.openxmlformats.org/officeDocument/2006/relationships/oleObject" Target="../embeddings/oleObject5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58.wmf"/><Relationship Id="rId5" Type="http://schemas.openxmlformats.org/officeDocument/2006/relationships/oleObject" Target="../embeddings/oleObject51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3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5.bin"/><Relationship Id="rId4" Type="http://schemas.openxmlformats.org/officeDocument/2006/relationships/image" Target="../media/image61.wmf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6.vml"/><Relationship Id="rId4" Type="http://schemas.openxmlformats.org/officeDocument/2006/relationships/image" Target="../media/image63.w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3" Type="http://schemas.openxmlformats.org/officeDocument/2006/relationships/oleObject" Target="../embeddings/oleObject57.bin"/><Relationship Id="rId7" Type="http://schemas.openxmlformats.org/officeDocument/2006/relationships/oleObject" Target="../embeddings/oleObject5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65.wmf"/><Relationship Id="rId5" Type="http://schemas.openxmlformats.org/officeDocument/2006/relationships/oleObject" Target="../embeddings/oleObject58.bin"/><Relationship Id="rId4" Type="http://schemas.openxmlformats.org/officeDocument/2006/relationships/image" Target="../media/image64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67.wmf"/><Relationship Id="rId5" Type="http://schemas.openxmlformats.org/officeDocument/2006/relationships/oleObject" Target="../embeddings/oleObject61.bin"/><Relationship Id="rId4" Type="http://schemas.openxmlformats.org/officeDocument/2006/relationships/image" Target="../media/image63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69.wmf"/><Relationship Id="rId5" Type="http://schemas.openxmlformats.org/officeDocument/2006/relationships/oleObject" Target="../embeddings/oleObject63.bin"/><Relationship Id="rId4" Type="http://schemas.openxmlformats.org/officeDocument/2006/relationships/image" Target="../media/image68.wmf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3" Type="http://schemas.openxmlformats.org/officeDocument/2006/relationships/oleObject" Target="../embeddings/oleObject64.bin"/><Relationship Id="rId7" Type="http://schemas.openxmlformats.org/officeDocument/2006/relationships/oleObject" Target="../embeddings/oleObject66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0.vml"/><Relationship Id="rId6" Type="http://schemas.openxmlformats.org/officeDocument/2006/relationships/image" Target="../media/image71.wmf"/><Relationship Id="rId5" Type="http://schemas.openxmlformats.org/officeDocument/2006/relationships/oleObject" Target="../embeddings/oleObject65.bin"/><Relationship Id="rId4" Type="http://schemas.openxmlformats.org/officeDocument/2006/relationships/image" Target="../media/image70.wmf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4.wmf"/><Relationship Id="rId3" Type="http://schemas.openxmlformats.org/officeDocument/2006/relationships/oleObject" Target="../embeddings/oleObject67.bin"/><Relationship Id="rId7" Type="http://schemas.openxmlformats.org/officeDocument/2006/relationships/oleObject" Target="../embeddings/oleObject6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72.wmf"/><Relationship Id="rId5" Type="http://schemas.openxmlformats.org/officeDocument/2006/relationships/oleObject" Target="../embeddings/oleObject68.bin"/><Relationship Id="rId10" Type="http://schemas.openxmlformats.org/officeDocument/2006/relationships/image" Target="../media/image75.wmf"/><Relationship Id="rId4" Type="http://schemas.openxmlformats.org/officeDocument/2006/relationships/image" Target="../media/image73.wmf"/><Relationship Id="rId9" Type="http://schemas.openxmlformats.org/officeDocument/2006/relationships/oleObject" Target="../embeddings/oleObject70.bin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2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76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4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wmf"/><Relationship Id="rId13" Type="http://schemas.openxmlformats.org/officeDocument/2006/relationships/oleObject" Target="../embeddings/oleObject11.bin"/><Relationship Id="rId3" Type="http://schemas.openxmlformats.org/officeDocument/2006/relationships/oleObject" Target="../embeddings/oleObject6.bin"/><Relationship Id="rId7" Type="http://schemas.openxmlformats.org/officeDocument/2006/relationships/oleObject" Target="../embeddings/oleObject8.bin"/><Relationship Id="rId12" Type="http://schemas.openxmlformats.org/officeDocument/2006/relationships/image" Target="../media/image11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8.wmf"/><Relationship Id="rId11" Type="http://schemas.openxmlformats.org/officeDocument/2006/relationships/oleObject" Target="../embeddings/oleObject10.bin"/><Relationship Id="rId5" Type="http://schemas.openxmlformats.org/officeDocument/2006/relationships/oleObject" Target="../embeddings/oleObject7.bin"/><Relationship Id="rId10" Type="http://schemas.openxmlformats.org/officeDocument/2006/relationships/image" Target="../media/image10.wmf"/><Relationship Id="rId4" Type="http://schemas.openxmlformats.org/officeDocument/2006/relationships/image" Target="../media/image7.wmf"/><Relationship Id="rId9" Type="http://schemas.openxmlformats.org/officeDocument/2006/relationships/oleObject" Target="../embeddings/oleObject9.bin"/><Relationship Id="rId14" Type="http://schemas.openxmlformats.org/officeDocument/2006/relationships/image" Target="../media/image12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wmf"/><Relationship Id="rId3" Type="http://schemas.openxmlformats.org/officeDocument/2006/relationships/oleObject" Target="../embeddings/oleObject12.bin"/><Relationship Id="rId7" Type="http://schemas.openxmlformats.org/officeDocument/2006/relationships/oleObject" Target="../embeddings/oleObject1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3.bin"/><Relationship Id="rId10" Type="http://schemas.openxmlformats.org/officeDocument/2006/relationships/image" Target="../media/image16.wmf"/><Relationship Id="rId4" Type="http://schemas.openxmlformats.org/officeDocument/2006/relationships/image" Target="../media/image13.wmf"/><Relationship Id="rId9" Type="http://schemas.openxmlformats.org/officeDocument/2006/relationships/oleObject" Target="../embeddings/oleObject15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1150620" y="548640"/>
            <a:ext cx="72390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PHY 770 -- Statistical Mechanics</a:t>
            </a:r>
          </a:p>
          <a:p>
            <a:pPr algn="ctr"/>
            <a:r>
              <a:rPr lang="en-US" sz="2400" b="1" dirty="0" smtClean="0"/>
              <a:t>12:00</a:t>
            </a:r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 smtClean="0"/>
              <a:t>- 1:45 </a:t>
            </a:r>
            <a:r>
              <a:rPr lang="en-US" sz="2400" b="1" dirty="0"/>
              <a:t>P</a:t>
            </a:r>
            <a:r>
              <a:rPr lang="en-US" sz="2400" b="1" dirty="0" smtClean="0"/>
              <a:t>M  TR Olin 107</a:t>
            </a:r>
          </a:p>
          <a:p>
            <a:pPr algn="ctr"/>
            <a:endParaRPr lang="en-US" sz="2400" b="1" dirty="0"/>
          </a:p>
          <a:p>
            <a:pPr algn="ctr"/>
            <a:r>
              <a:rPr lang="en-US" sz="2000" b="1" dirty="0" smtClean="0"/>
              <a:t>Instructor: Natalie </a:t>
            </a:r>
            <a:r>
              <a:rPr lang="en-US" sz="2000" b="1" dirty="0" err="1" smtClean="0"/>
              <a:t>Holzwarth</a:t>
            </a:r>
            <a:r>
              <a:rPr lang="en-US" sz="2000" b="1" dirty="0" smtClean="0"/>
              <a:t> (Olin 300)</a:t>
            </a:r>
          </a:p>
          <a:p>
            <a:pPr algn="ctr"/>
            <a:r>
              <a:rPr lang="en-US" sz="2000" b="1" dirty="0" smtClean="0"/>
              <a:t>Course Webpage: </a:t>
            </a:r>
            <a:r>
              <a:rPr lang="en-US" sz="2000" b="1" dirty="0" smtClean="0">
                <a:hlinkClick r:id="rId2"/>
              </a:rPr>
              <a:t>http://www.wfu.edu/~natalie/s14phy770</a:t>
            </a:r>
            <a:endParaRPr lang="en-US" sz="2000" b="1" dirty="0" smtClean="0"/>
          </a:p>
        </p:txBody>
      </p:sp>
      <p:sp>
        <p:nvSpPr>
          <p:cNvPr id="3" name="TextBox 2"/>
          <p:cNvSpPr txBox="1"/>
          <p:nvPr/>
        </p:nvSpPr>
        <p:spPr>
          <a:xfrm>
            <a:off x="762000" y="2438400"/>
            <a:ext cx="7924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/>
              <a:t>Lecture 19</a:t>
            </a:r>
          </a:p>
          <a:p>
            <a:pPr lvl="2"/>
            <a:endParaRPr lang="en-US" sz="2400" b="1" dirty="0"/>
          </a:p>
          <a:p>
            <a:pPr lvl="2" algn="ctr"/>
            <a:r>
              <a:rPr lang="en-US" sz="2400" b="1" dirty="0" smtClean="0"/>
              <a:t>Chap. 9 – Transport coefficients</a:t>
            </a:r>
            <a:endParaRPr lang="en-US" sz="2400" b="1" dirty="0"/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“Elementary” transport theory</a:t>
            </a:r>
          </a:p>
          <a:p>
            <a:pPr marL="1371600" lvl="2" indent="-457200">
              <a:buFont typeface="Wingdings" pitchFamily="2" charset="2"/>
              <a:buChar char="q"/>
            </a:pPr>
            <a:r>
              <a:rPr lang="en-US" sz="2400" b="1" dirty="0" smtClean="0"/>
              <a:t>The Boltzmann equation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914400" y="54864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baseline="30000" dirty="0" smtClean="0">
                <a:solidFill>
                  <a:srgbClr val="FF0000"/>
                </a:solidFill>
              </a:rPr>
              <a:t>*</a:t>
            </a:r>
            <a:r>
              <a:rPr lang="en-US" sz="2400" b="1" dirty="0" smtClean="0"/>
              <a:t>Partial make-up lecture -- early start time 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8945819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533400" y="381000"/>
            <a:ext cx="8458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</a:t>
            </a:r>
          </a:p>
          <a:p>
            <a:pPr lvl="1"/>
            <a:r>
              <a:rPr lang="en-US" sz="2400" dirty="0" smtClean="0"/>
              <a:t>(Additional reference: </a:t>
            </a:r>
            <a:r>
              <a:rPr lang="en-US" sz="2400" i="1" dirty="0" smtClean="0"/>
              <a:t>Statistical Mechanics, </a:t>
            </a:r>
            <a:r>
              <a:rPr lang="en-US" sz="2400" dirty="0" err="1" smtClean="0"/>
              <a:t>Kerson</a:t>
            </a:r>
            <a:r>
              <a:rPr lang="en-US" sz="2400" dirty="0" smtClean="0"/>
              <a:t> Huang)</a:t>
            </a:r>
          </a:p>
          <a:p>
            <a:pPr lvl="1"/>
            <a:r>
              <a:rPr lang="en-US" sz="2400" dirty="0" smtClean="0"/>
              <a:t>Assume a dilute gas of </a:t>
            </a:r>
            <a:r>
              <a:rPr lang="en-US" sz="2400" i="1" dirty="0" smtClean="0"/>
              <a:t>N</a:t>
            </a:r>
            <a:r>
              <a:rPr lang="en-US" sz="2400" dirty="0" smtClean="0"/>
              <a:t> particles of mass </a:t>
            </a:r>
            <a:r>
              <a:rPr lang="en-US" sz="2400" i="1" dirty="0" smtClean="0"/>
              <a:t>m </a:t>
            </a:r>
            <a:r>
              <a:rPr lang="en-US" sz="2400" dirty="0" smtClean="0"/>
              <a:t> in a box of volume </a:t>
            </a:r>
            <a:r>
              <a:rPr lang="en-US" sz="2400" i="1" dirty="0" smtClean="0"/>
              <a:t>V</a:t>
            </a:r>
            <a:r>
              <a:rPr lang="en-US" sz="2400" dirty="0" smtClean="0"/>
              <a:t>. In order to justify a classical treatment: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8338726"/>
              </p:ext>
            </p:extLst>
          </p:nvPr>
        </p:nvGraphicFramePr>
        <p:xfrm>
          <a:off x="2209800" y="1950660"/>
          <a:ext cx="2219325" cy="87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8" name="Equation" r:id="rId3" imgW="1193760" imgH="469800" progId="Equation.DSMT4">
                  <p:embed/>
                </p:oleObj>
              </mc:Choice>
              <mc:Fallback>
                <p:oleObj name="Equation" r:id="rId3" imgW="1193760" imgH="4698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1950660"/>
                        <a:ext cx="2219325" cy="87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4537903"/>
              </p:ext>
            </p:extLst>
          </p:nvPr>
        </p:nvGraphicFramePr>
        <p:xfrm>
          <a:off x="1079499" y="3036887"/>
          <a:ext cx="6540501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3249" name="Equation" r:id="rId5" imgW="3517560" imgH="990360" progId="Equation.DSMT4">
                  <p:embed/>
                </p:oleObj>
              </mc:Choice>
              <mc:Fallback>
                <p:oleObj name="Equation" r:id="rId5" imgW="3517560" imgH="9903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79499" y="3036887"/>
                        <a:ext cx="6540501" cy="1839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1272027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11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 – continued</a:t>
            </a:r>
          </a:p>
          <a:p>
            <a:pPr lvl="1"/>
            <a:r>
              <a:rPr lang="en-US" sz="2400" dirty="0" smtClean="0"/>
              <a:t>In absence of collisions, the distribution of particles remains constant as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564490"/>
              </p:ext>
            </p:extLst>
          </p:nvPr>
        </p:nvGraphicFramePr>
        <p:xfrm>
          <a:off x="990600" y="1752600"/>
          <a:ext cx="6186487" cy="2028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4255" name="Equation" r:id="rId3" imgW="3327120" imgH="1091880" progId="Equation.DSMT4">
                  <p:embed/>
                </p:oleObj>
              </mc:Choice>
              <mc:Fallback>
                <p:oleObj name="Equation" r:id="rId3" imgW="3327120" imgH="109188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1752600"/>
                        <a:ext cx="6186487" cy="2028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Straight Arrow Connector 7"/>
          <p:cNvCxnSpPr/>
          <p:nvPr/>
        </p:nvCxnSpPr>
        <p:spPr>
          <a:xfrm flipV="1">
            <a:off x="1295400" y="4191000"/>
            <a:ext cx="0" cy="21336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1295400" y="6324600"/>
            <a:ext cx="2133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685800" y="41910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 smtClean="0"/>
          </a:p>
        </p:txBody>
      </p:sp>
      <p:sp>
        <p:nvSpPr>
          <p:cNvPr id="13" name="TextBox 12"/>
          <p:cNvSpPr txBox="1"/>
          <p:nvPr/>
        </p:nvSpPr>
        <p:spPr>
          <a:xfrm>
            <a:off x="3352800" y="59391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r</a:t>
            </a:r>
            <a:endParaRPr lang="en-US" sz="2400" b="1" dirty="0" smtClean="0"/>
          </a:p>
        </p:txBody>
      </p:sp>
      <p:sp>
        <p:nvSpPr>
          <p:cNvPr id="14" name="Rectangle 13"/>
          <p:cNvSpPr/>
          <p:nvPr/>
        </p:nvSpPr>
        <p:spPr>
          <a:xfrm>
            <a:off x="1676400" y="5638800"/>
            <a:ext cx="304800" cy="3003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>
            <a:off x="2667000" y="4343400"/>
            <a:ext cx="381000" cy="309265"/>
          </a:xfrm>
          <a:prstGeom prst="parallelogram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676400" y="5257800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</a:t>
            </a:r>
            <a:endParaRPr lang="en-US" sz="2400" i="1" dirty="0" smtClean="0"/>
          </a:p>
        </p:txBody>
      </p:sp>
      <p:sp>
        <p:nvSpPr>
          <p:cNvPr id="17" name="TextBox 16"/>
          <p:cNvSpPr txBox="1"/>
          <p:nvPr/>
        </p:nvSpPr>
        <p:spPr>
          <a:xfrm>
            <a:off x="2819400" y="3810000"/>
            <a:ext cx="91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t+ </a:t>
            </a:r>
            <a:r>
              <a:rPr lang="en-US" sz="2400" i="1" dirty="0" err="1" smtClean="0">
                <a:latin typeface="Symbol" pitchFamily="18" charset="2"/>
              </a:rPr>
              <a:t>d</a:t>
            </a:r>
            <a:r>
              <a:rPr lang="en-US" sz="2400" i="1" dirty="0" err="1" smtClean="0"/>
              <a:t>t</a:t>
            </a:r>
            <a:endParaRPr lang="en-US" sz="2400" i="1" dirty="0" smtClean="0"/>
          </a:p>
        </p:txBody>
      </p:sp>
    </p:spTree>
    <p:extLst>
      <p:ext uri="{BB962C8B-B14F-4D97-AF65-F5344CB8AC3E}">
        <p14:creationId xmlns:p14="http://schemas.microsoft.com/office/powerpoint/2010/main" val="37778588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12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9453302"/>
              </p:ext>
            </p:extLst>
          </p:nvPr>
        </p:nvGraphicFramePr>
        <p:xfrm>
          <a:off x="1066800" y="1219200"/>
          <a:ext cx="6753225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7" name="Equation" r:id="rId3" imgW="3632040" imgH="1346040" progId="Equation.DSMT4">
                  <p:embed/>
                </p:oleObj>
              </mc:Choice>
              <mc:Fallback>
                <p:oleObj name="Equation" r:id="rId3" imgW="3632040" imgH="13460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1219200"/>
                        <a:ext cx="6753225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76902635"/>
              </p:ext>
            </p:extLst>
          </p:nvPr>
        </p:nvGraphicFramePr>
        <p:xfrm>
          <a:off x="1219200" y="4343400"/>
          <a:ext cx="46291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5288" name="Equation" r:id="rId5" imgW="2489040" imgH="660240" progId="Equation.DSMT4">
                  <p:embed/>
                </p:oleObj>
              </mc:Choice>
              <mc:Fallback>
                <p:oleObj name="Equation" r:id="rId5" imgW="2489040" imgH="66024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4343400"/>
                        <a:ext cx="4629150" cy="1227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573406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457200"/>
            <a:ext cx="845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The Boltzmann equation – continued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3280147"/>
              </p:ext>
            </p:extLst>
          </p:nvPr>
        </p:nvGraphicFramePr>
        <p:xfrm>
          <a:off x="1143000" y="1219200"/>
          <a:ext cx="4629150" cy="1227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0" name="Equation" r:id="rId3" imgW="2489040" imgH="660240" progId="Equation.DSMT4">
                  <p:embed/>
                </p:oleObj>
              </mc:Choice>
              <mc:Fallback>
                <p:oleObj name="Equation" r:id="rId3" imgW="2489040" imgH="6602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1219200"/>
                        <a:ext cx="4629150" cy="1227138"/>
                      </a:xfrm>
                      <a:prstGeom prst="rect">
                        <a:avLst/>
                      </a:prstGeom>
                      <a:solidFill>
                        <a:srgbClr val="FFFF00"/>
                      </a:solidFill>
                      <a:ln>
                        <a:noFill/>
                      </a:ln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6262998"/>
              </p:ext>
            </p:extLst>
          </p:nvPr>
        </p:nvGraphicFramePr>
        <p:xfrm>
          <a:off x="1270000" y="3203575"/>
          <a:ext cx="6045200" cy="1368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6311" name="Equation" r:id="rId5" imgW="3251160" imgH="736560" progId="Equation.DSMT4">
                  <p:embed/>
                </p:oleObj>
              </mc:Choice>
              <mc:Fallback>
                <p:oleObj name="Equation" r:id="rId5" imgW="3251160" imgH="73656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0000" y="3203575"/>
                        <a:ext cx="6045200" cy="1368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1060340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8534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Digression on two particle scattering theory  (see Appendix E)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295400" y="1752600"/>
            <a:ext cx="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>
            <a:off x="1295400" y="3276600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>
            <a:off x="914400" y="3276600"/>
            <a:ext cx="381000" cy="6858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295400" y="1447800"/>
            <a:ext cx="876300" cy="1828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1295400" y="2286000"/>
            <a:ext cx="2133600" cy="9906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2133600" y="10623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</a:t>
            </a:r>
            <a:r>
              <a:rPr lang="en-US" sz="2400" b="1" i="1" baseline="-25000" dirty="0" smtClean="0"/>
              <a:t>1</a:t>
            </a:r>
            <a:endParaRPr lang="en-US" sz="2400" b="1" i="1" dirty="0" smtClean="0"/>
          </a:p>
        </p:txBody>
      </p:sp>
      <p:sp>
        <p:nvSpPr>
          <p:cNvPr id="18" name="TextBox 17"/>
          <p:cNvSpPr txBox="1"/>
          <p:nvPr/>
        </p:nvSpPr>
        <p:spPr>
          <a:xfrm>
            <a:off x="3505200" y="19812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/>
              <a:t>r</a:t>
            </a:r>
            <a:r>
              <a:rPr lang="en-US" sz="2400" b="1" i="1" baseline="-25000" dirty="0"/>
              <a:t>2</a:t>
            </a:r>
            <a:endParaRPr lang="en-US" sz="2400" b="1" i="1" dirty="0" smtClean="0"/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73400152"/>
              </p:ext>
            </p:extLst>
          </p:nvPr>
        </p:nvGraphicFramePr>
        <p:xfrm>
          <a:off x="4648200" y="1385887"/>
          <a:ext cx="2455863" cy="2500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7" name="Equation" r:id="rId3" imgW="1320480" imgH="1346040" progId="Equation.DSMT4">
                  <p:embed/>
                </p:oleObj>
              </mc:Choice>
              <mc:Fallback>
                <p:oleObj name="Equation" r:id="rId3" imgW="1320480" imgH="13460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385887"/>
                        <a:ext cx="2455863" cy="2500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TextBox 19"/>
          <p:cNvSpPr txBox="1"/>
          <p:nvPr/>
        </p:nvSpPr>
        <p:spPr>
          <a:xfrm>
            <a:off x="914400" y="14478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z</a:t>
            </a:r>
            <a:endParaRPr lang="en-US" sz="2400" dirty="0" smtClean="0"/>
          </a:p>
        </p:txBody>
      </p:sp>
      <p:sp>
        <p:nvSpPr>
          <p:cNvPr id="21" name="TextBox 20"/>
          <p:cNvSpPr txBox="1"/>
          <p:nvPr/>
        </p:nvSpPr>
        <p:spPr>
          <a:xfrm>
            <a:off x="762000" y="38817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x</a:t>
            </a:r>
            <a:endParaRPr lang="en-US" sz="2400" dirty="0" smtClean="0"/>
          </a:p>
        </p:txBody>
      </p:sp>
      <p:sp>
        <p:nvSpPr>
          <p:cNvPr id="22" name="TextBox 21"/>
          <p:cNvSpPr txBox="1"/>
          <p:nvPr/>
        </p:nvSpPr>
        <p:spPr>
          <a:xfrm>
            <a:off x="2971800" y="3195935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y</a:t>
            </a:r>
            <a:endParaRPr lang="en-US" sz="2400" dirty="0" smtClean="0"/>
          </a:p>
        </p:txBody>
      </p:sp>
      <p:graphicFrame>
        <p:nvGraphicFramePr>
          <p:cNvPr id="23" name="Object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270002"/>
              </p:ext>
            </p:extLst>
          </p:nvPr>
        </p:nvGraphicFramePr>
        <p:xfrm>
          <a:off x="1858963" y="4344987"/>
          <a:ext cx="5761037" cy="167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7328" name="Equation" r:id="rId5" imgW="3098520" imgH="901440" progId="Equation.DSMT4">
                  <p:embed/>
                </p:oleObj>
              </mc:Choice>
              <mc:Fallback>
                <p:oleObj name="Equation" r:id="rId5" imgW="3098520" imgH="901440" progId="Equation.DSMT4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8963" y="4344987"/>
                        <a:ext cx="5761037" cy="16748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892681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81000" y="2819400"/>
            <a:ext cx="838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Review of scattering analysis from classical mechanics class: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198784879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16</a:t>
            </a:fld>
            <a:endParaRPr lang="en-US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459" t="56558" r="33771" b="7628"/>
          <a:stretch/>
        </p:blipFill>
        <p:spPr bwMode="auto">
          <a:xfrm>
            <a:off x="990600" y="609592"/>
            <a:ext cx="7404596" cy="5867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1000" y="152400"/>
            <a:ext cx="77724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Scattering theory:</a:t>
            </a:r>
          </a:p>
        </p:txBody>
      </p:sp>
      <p:sp>
        <p:nvSpPr>
          <p:cNvPr id="6" name="Can 5"/>
          <p:cNvSpPr/>
          <p:nvPr/>
        </p:nvSpPr>
        <p:spPr>
          <a:xfrm rot="13584771">
            <a:off x="6611801" y="503013"/>
            <a:ext cx="615696" cy="846582"/>
          </a:xfrm>
          <a:prstGeom prst="can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557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17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6296107"/>
              </p:ext>
            </p:extLst>
          </p:nvPr>
        </p:nvGraphicFramePr>
        <p:xfrm>
          <a:off x="685800" y="685800"/>
          <a:ext cx="7416800" cy="2235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7" name="数式" r:id="rId3" imgW="3708360" imgH="1117440" progId="Equation.3">
                  <p:embed/>
                </p:oleObj>
              </mc:Choice>
              <mc:Fallback>
                <p:oleObj name="数式" r:id="rId3" imgW="3708360" imgH="11174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685800"/>
                        <a:ext cx="7416800" cy="2235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29" name="Picture 5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720" t="52419" r="47628" b="23790"/>
          <a:stretch/>
        </p:blipFill>
        <p:spPr bwMode="auto">
          <a:xfrm>
            <a:off x="228600" y="3717726"/>
            <a:ext cx="3360420" cy="194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28600" y="5823466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j-lt"/>
              </a:rPr>
              <a:t>Figure from Marion &amp; </a:t>
            </a:r>
            <a:r>
              <a:rPr lang="en-US" dirty="0" err="1" smtClean="0">
                <a:latin typeface="+mj-lt"/>
              </a:rPr>
              <a:t>Thorton</a:t>
            </a:r>
            <a:r>
              <a:rPr lang="en-US" dirty="0" smtClean="0">
                <a:latin typeface="+mj-lt"/>
              </a:rPr>
              <a:t>, Classical Dynamics</a:t>
            </a:r>
          </a:p>
        </p:txBody>
      </p:sp>
      <p:grpSp>
        <p:nvGrpSpPr>
          <p:cNvPr id="9" name="Group 8"/>
          <p:cNvGrpSpPr/>
          <p:nvPr/>
        </p:nvGrpSpPr>
        <p:grpSpPr>
          <a:xfrm>
            <a:off x="4343400" y="3810000"/>
            <a:ext cx="4267200" cy="1339850"/>
            <a:chOff x="4648200" y="3048000"/>
            <a:chExt cx="4267200" cy="1339850"/>
          </a:xfrm>
        </p:grpSpPr>
        <p:sp>
          <p:nvSpPr>
            <p:cNvPr id="8" name="Rectangle 7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780129797"/>
                </p:ext>
              </p:extLst>
            </p:nvPr>
          </p:nvGraphicFramePr>
          <p:xfrm>
            <a:off x="4787900" y="3117850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8348" name="数式" r:id="rId6" imgW="1993680" imgH="634680" progId="Equation.3">
                    <p:embed/>
                  </p:oleObj>
                </mc:Choice>
                <mc:Fallback>
                  <p:oleObj name="数式" r:id="rId6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850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10" name="Donut 9"/>
          <p:cNvSpPr/>
          <p:nvPr/>
        </p:nvSpPr>
        <p:spPr>
          <a:xfrm>
            <a:off x="282642" y="3208421"/>
            <a:ext cx="918210" cy="914400"/>
          </a:xfrm>
          <a:prstGeom prst="donut">
            <a:avLst>
              <a:gd name="adj" fmla="val 1043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2" name="Trapezoid 11"/>
          <p:cNvSpPr/>
          <p:nvPr/>
        </p:nvSpPr>
        <p:spPr>
          <a:xfrm rot="10800000">
            <a:off x="629352" y="3192379"/>
            <a:ext cx="224790" cy="160421"/>
          </a:xfrm>
          <a:prstGeom prst="trapezoid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>
            <a:endCxn id="12" idx="1"/>
          </p:cNvCxnSpPr>
          <p:nvPr/>
        </p:nvCxnSpPr>
        <p:spPr>
          <a:xfrm flipH="1">
            <a:off x="834089" y="3272589"/>
            <a:ext cx="842311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7454882"/>
              </p:ext>
            </p:extLst>
          </p:nvPr>
        </p:nvGraphicFramePr>
        <p:xfrm>
          <a:off x="1752600" y="3048000"/>
          <a:ext cx="1052512" cy="492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8349" name="数式" r:id="rId8" imgW="444240" imgH="203040" progId="Equation.3">
                  <p:embed/>
                </p:oleObj>
              </mc:Choice>
              <mc:Fallback>
                <p:oleObj name="数式" r:id="rId8" imgW="4442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0" y="3048000"/>
                        <a:ext cx="1052512" cy="492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3" name="Straight Connector 22"/>
          <p:cNvCxnSpPr>
            <a:stCxn id="12" idx="2"/>
          </p:cNvCxnSpPr>
          <p:nvPr/>
        </p:nvCxnSpPr>
        <p:spPr>
          <a:xfrm>
            <a:off x="741747" y="3192379"/>
            <a:ext cx="0" cy="52534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457200" y="3276600"/>
            <a:ext cx="1721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980954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609600" y="870347"/>
            <a:ext cx="4267200" cy="1339453"/>
            <a:chOff x="4648200" y="3048000"/>
            <a:chExt cx="4267200" cy="1339453"/>
          </a:xfrm>
        </p:grpSpPr>
        <p:sp>
          <p:nvSpPr>
            <p:cNvPr id="6" name="Rectangle 5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530426989"/>
                </p:ext>
              </p:extLst>
            </p:nvPr>
          </p:nvGraphicFramePr>
          <p:xfrm>
            <a:off x="4787900" y="3117453"/>
            <a:ext cx="39878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399371" name="数式" r:id="rId3" imgW="1993680" imgH="634680" progId="Equation.3">
                    <p:embed/>
                  </p:oleObj>
                </mc:Choice>
                <mc:Fallback>
                  <p:oleObj name="数式" r:id="rId3" imgW="19936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787900" y="3117453"/>
                          <a:ext cx="39878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381000" y="304800"/>
            <a:ext cx="5867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</a:t>
            </a: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0590810"/>
              </p:ext>
            </p:extLst>
          </p:nvPr>
        </p:nvGraphicFramePr>
        <p:xfrm>
          <a:off x="571500" y="2438400"/>
          <a:ext cx="4016375" cy="55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2" name="数式" r:id="rId5" imgW="1460160" imgH="203040" progId="Equation.3">
                  <p:embed/>
                </p:oleObj>
              </mc:Choice>
              <mc:Fallback>
                <p:oleObj name="数式" r:id="rId5" imgW="1460160" imgH="20304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571500" y="2438400"/>
                        <a:ext cx="4016375" cy="558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57953" r="42241" b="3815"/>
          <a:stretch/>
        </p:blipFill>
        <p:spPr bwMode="auto">
          <a:xfrm>
            <a:off x="668656" y="2971800"/>
            <a:ext cx="3166110" cy="3131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6826214"/>
              </p:ext>
            </p:extLst>
          </p:nvPr>
        </p:nvGraphicFramePr>
        <p:xfrm>
          <a:off x="4114800" y="3461948"/>
          <a:ext cx="4764087" cy="21515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373" name="数式" r:id="rId8" imgW="1968480" imgH="888840" progId="Equation.3">
                  <p:embed/>
                </p:oleObj>
              </mc:Choice>
              <mc:Fallback>
                <p:oleObj name="数式" r:id="rId8" imgW="1968480" imgH="888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114800" y="3461948"/>
                        <a:ext cx="4764087" cy="215152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7060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Oval 19"/>
          <p:cNvSpPr/>
          <p:nvPr/>
        </p:nvSpPr>
        <p:spPr>
          <a:xfrm>
            <a:off x="4455695" y="1942639"/>
            <a:ext cx="3581400" cy="2849940"/>
          </a:xfrm>
          <a:prstGeom prst="ellipse">
            <a:avLst/>
          </a:prstGeom>
          <a:solidFill>
            <a:schemeClr val="accent2">
              <a:lumMod val="60000"/>
              <a:lumOff val="40000"/>
              <a:alpha val="53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19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381000"/>
            <a:ext cx="838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Note:   The following </a:t>
            </a:r>
            <a:r>
              <a:rPr lang="en-US" sz="2400" dirty="0" smtClean="0">
                <a:latin typeface="+mj-lt"/>
              </a:rPr>
              <a:t>is in </a:t>
            </a:r>
            <a:r>
              <a:rPr lang="en-US" sz="2400" dirty="0" smtClean="0">
                <a:latin typeface="+mj-lt"/>
              </a:rPr>
              <a:t>the center of mass frame of reference.</a:t>
            </a:r>
          </a:p>
          <a:p>
            <a:endParaRPr lang="en-US" sz="2400" dirty="0">
              <a:latin typeface="+mj-lt"/>
            </a:endParaRPr>
          </a:p>
          <a:p>
            <a:r>
              <a:rPr lang="en-US" sz="2400" dirty="0" smtClean="0">
                <a:latin typeface="+mj-lt"/>
              </a:rPr>
              <a:t>In laboratory frame:                   In center-of-mass frame:</a:t>
            </a:r>
          </a:p>
        </p:txBody>
      </p:sp>
      <p:sp>
        <p:nvSpPr>
          <p:cNvPr id="6" name="Oval 5"/>
          <p:cNvSpPr/>
          <p:nvPr/>
        </p:nvSpPr>
        <p:spPr>
          <a:xfrm>
            <a:off x="1066800" y="2438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1219200" y="2514600"/>
            <a:ext cx="9144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1143000" y="2057400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0" name="Oval 9"/>
          <p:cNvSpPr/>
          <p:nvPr/>
        </p:nvSpPr>
        <p:spPr>
          <a:xfrm>
            <a:off x="2590800" y="3200400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8382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="1" i="1" baseline="-25000" dirty="0" smtClean="0">
                <a:solidFill>
                  <a:srgbClr val="FF0000"/>
                </a:solidFill>
                <a:latin typeface="+mj-lt"/>
              </a:rPr>
              <a:t>1</a:t>
            </a:r>
            <a:endParaRPr lang="en-US" sz="2400" b="1" i="1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552700" y="3657600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>
                <a:latin typeface="+mj-lt"/>
              </a:rPr>
              <a:t>m</a:t>
            </a:r>
            <a:r>
              <a:rPr lang="en-US" sz="2400" b="1" i="1" baseline="-25000" dirty="0" err="1" smtClean="0">
                <a:latin typeface="+mj-lt"/>
              </a:rPr>
              <a:t>target</a:t>
            </a:r>
            <a:endParaRPr lang="en-US" sz="2400" b="1" i="1" dirty="0" smtClean="0">
              <a:latin typeface="+mj-lt"/>
            </a:endParaRPr>
          </a:p>
        </p:txBody>
      </p:sp>
      <p:sp>
        <p:nvSpPr>
          <p:cNvPr id="13" name="Oval 12"/>
          <p:cNvSpPr/>
          <p:nvPr/>
        </p:nvSpPr>
        <p:spPr>
          <a:xfrm>
            <a:off x="5334000" y="2357735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" name="Straight Arrow Connector 13"/>
          <p:cNvCxnSpPr/>
          <p:nvPr/>
        </p:nvCxnSpPr>
        <p:spPr>
          <a:xfrm>
            <a:off x="5486400" y="2433935"/>
            <a:ext cx="457200" cy="0"/>
          </a:xfrm>
          <a:prstGeom prst="straightConnector1">
            <a:avLst/>
          </a:prstGeom>
          <a:ln w="63500">
            <a:solidFill>
              <a:srgbClr val="DA32A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5410200" y="1976735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6" name="Oval 15"/>
          <p:cNvSpPr/>
          <p:nvPr/>
        </p:nvSpPr>
        <p:spPr>
          <a:xfrm>
            <a:off x="6858000" y="3119735"/>
            <a:ext cx="228600" cy="228600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105400" y="22860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Symbol" pitchFamily="18" charset="2"/>
              </a:rPr>
              <a:t>m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819900" y="3249623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origin</a:t>
            </a:r>
          </a:p>
        </p:txBody>
      </p:sp>
      <p:cxnSp>
        <p:nvCxnSpPr>
          <p:cNvPr id="21" name="Straight Arrow Connector 20"/>
          <p:cNvCxnSpPr/>
          <p:nvPr/>
        </p:nvCxnSpPr>
        <p:spPr>
          <a:xfrm>
            <a:off x="8001000" y="3200400"/>
            <a:ext cx="609600" cy="0"/>
          </a:xfrm>
          <a:prstGeom prst="straightConnector1">
            <a:avLst/>
          </a:prstGeom>
          <a:ln w="63500">
            <a:solidFill>
              <a:schemeClr val="accent5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/>
          <p:cNvSpPr txBox="1"/>
          <p:nvPr/>
        </p:nvSpPr>
        <p:spPr>
          <a:xfrm>
            <a:off x="8121316" y="3117502"/>
            <a:ext cx="685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+mj-lt"/>
              </a:rPr>
              <a:t>v</a:t>
            </a:r>
            <a:r>
              <a:rPr lang="en-US" sz="2400" baseline="-25000" dirty="0" err="1" smtClean="0">
                <a:latin typeface="+mj-lt"/>
              </a:rPr>
              <a:t>CM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5" name="Straight Arrow Connector 24"/>
          <p:cNvCxnSpPr/>
          <p:nvPr/>
        </p:nvCxnSpPr>
        <p:spPr>
          <a:xfrm flipH="1" flipV="1">
            <a:off x="5386136" y="2486071"/>
            <a:ext cx="1562100" cy="690265"/>
          </a:xfrm>
          <a:prstGeom prst="straightConnector1">
            <a:avLst/>
          </a:prstGeom>
          <a:ln w="63500">
            <a:solidFill>
              <a:schemeClr val="accent4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905500" y="2743200"/>
            <a:ext cx="6477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latin typeface="+mj-lt"/>
              </a:rPr>
              <a:t>r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5029200"/>
            <a:ext cx="8458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   We are assuming that the interaction between particle and target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 conserves energy and angular momentum.</a:t>
            </a:r>
          </a:p>
        </p:txBody>
      </p:sp>
      <p:graphicFrame>
        <p:nvGraphicFramePr>
          <p:cNvPr id="19" name="Object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5928432"/>
              </p:ext>
            </p:extLst>
          </p:nvPr>
        </p:nvGraphicFramePr>
        <p:xfrm>
          <a:off x="381000" y="3429000"/>
          <a:ext cx="1879600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7557" name="数式" r:id="rId3" imgW="939600" imgH="736560" progId="Equation.3">
                  <p:embed/>
                </p:oleObj>
              </mc:Choice>
              <mc:Fallback>
                <p:oleObj name="数式" r:id="rId3" imgW="93960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429000"/>
                        <a:ext cx="1879600" cy="1473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621095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</a:t>
            </a:fld>
            <a:endParaRPr lang="en-US"/>
          </a:p>
        </p:txBody>
      </p:sp>
      <p:sp>
        <p:nvSpPr>
          <p:cNvPr id="5" name="Right Arrow 4"/>
          <p:cNvSpPr/>
          <p:nvPr/>
        </p:nvSpPr>
        <p:spPr>
          <a:xfrm>
            <a:off x="228600" y="4419600"/>
            <a:ext cx="381000" cy="304800"/>
          </a:xfrm>
          <a:prstGeom prst="rightArrow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7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47" t="16461" r="35619" b="2350"/>
          <a:stretch/>
        </p:blipFill>
        <p:spPr bwMode="auto">
          <a:xfrm>
            <a:off x="609600" y="339063"/>
            <a:ext cx="7891364" cy="5985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85914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20</a:t>
            </a:fld>
            <a:endParaRPr lang="en-US"/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25214" b="13442"/>
          <a:stretch/>
        </p:blipFill>
        <p:spPr bwMode="auto">
          <a:xfrm>
            <a:off x="457200" y="3429000"/>
            <a:ext cx="6820276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4443155"/>
              </p:ext>
            </p:extLst>
          </p:nvPr>
        </p:nvGraphicFramePr>
        <p:xfrm>
          <a:off x="763588" y="533400"/>
          <a:ext cx="7548562" cy="2825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0389" name="数式" r:id="rId4" imgW="3187440" imgH="1168200" progId="Equation.3">
                  <p:embed/>
                </p:oleObj>
              </mc:Choice>
              <mc:Fallback>
                <p:oleObj name="数式" r:id="rId4" imgW="3187440" imgH="1168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3588" y="533400"/>
                        <a:ext cx="7548562" cy="2825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181021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21</a:t>
            </a:fld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0675" y="1524000"/>
            <a:ext cx="5962650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6344033"/>
              </p:ext>
            </p:extLst>
          </p:nvPr>
        </p:nvGraphicFramePr>
        <p:xfrm>
          <a:off x="2548689" y="986631"/>
          <a:ext cx="1863725" cy="1074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8581" name="数式" r:id="rId4" imgW="787320" imgH="444240" progId="Equation.3">
                  <p:embed/>
                </p:oleObj>
              </mc:Choice>
              <mc:Fallback>
                <p:oleObj name="数式" r:id="rId4" imgW="787320" imgH="444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48689" y="986631"/>
                        <a:ext cx="1863725" cy="1074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>
          <a:xfrm flipH="1">
            <a:off x="2362200" y="1295400"/>
            <a:ext cx="228600" cy="10668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771900" y="3200400"/>
            <a:ext cx="685800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solidFill>
                  <a:srgbClr val="FF0000"/>
                </a:solidFill>
                <a:latin typeface="+mj-lt"/>
              </a:rPr>
              <a:t>E</a:t>
            </a:r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2545080" y="3810000"/>
            <a:ext cx="0" cy="15240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2362200" y="52578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52400" y="228600"/>
            <a:ext cx="8610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In center of mass reference frame:</a:t>
            </a:r>
          </a:p>
        </p:txBody>
      </p:sp>
    </p:spTree>
    <p:extLst>
      <p:ext uri="{BB962C8B-B14F-4D97-AF65-F5344CB8AC3E}">
        <p14:creationId xmlns:p14="http://schemas.microsoft.com/office/powerpoint/2010/main" val="125981234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22</a:t>
            </a:fld>
            <a:endParaRPr lang="en-U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32" t="67581" r="49891" b="13442"/>
          <a:stretch/>
        </p:blipFill>
        <p:spPr bwMode="auto">
          <a:xfrm>
            <a:off x="5486400" y="152400"/>
            <a:ext cx="3303270" cy="20208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5266222"/>
              </p:ext>
            </p:extLst>
          </p:nvPr>
        </p:nvGraphicFramePr>
        <p:xfrm>
          <a:off x="152400" y="76200"/>
          <a:ext cx="5715000" cy="3748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6" name="数式" r:id="rId4" imgW="2412720" imgH="1549080" progId="Equation.3">
                  <p:embed/>
                </p:oleObj>
              </mc:Choice>
              <mc:Fallback>
                <p:oleObj name="数式" r:id="rId4" imgW="2412720" imgH="1549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76200"/>
                        <a:ext cx="5715000" cy="3748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9858995"/>
              </p:ext>
            </p:extLst>
          </p:nvPr>
        </p:nvGraphicFramePr>
        <p:xfrm>
          <a:off x="989012" y="3865563"/>
          <a:ext cx="5411788" cy="2335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1417" name="数式" r:id="rId6" imgW="2286000" imgH="965160" progId="Equation.3">
                  <p:embed/>
                </p:oleObj>
              </mc:Choice>
              <mc:Fallback>
                <p:oleObj name="数式" r:id="rId6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89012" y="3865563"/>
                        <a:ext cx="5411788" cy="23352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62692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23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719676"/>
              </p:ext>
            </p:extLst>
          </p:nvPr>
        </p:nvGraphicFramePr>
        <p:xfrm>
          <a:off x="381001" y="152400"/>
          <a:ext cx="5257800" cy="22687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0" name="数式" r:id="rId3" imgW="2286000" imgH="965160" progId="Equation.3">
                  <p:embed/>
                </p:oleObj>
              </mc:Choice>
              <mc:Fallback>
                <p:oleObj name="数式" r:id="rId3" imgW="22860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1" y="152400"/>
                        <a:ext cx="5257800" cy="226876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34073587"/>
              </p:ext>
            </p:extLst>
          </p:nvPr>
        </p:nvGraphicFramePr>
        <p:xfrm>
          <a:off x="609600" y="2362200"/>
          <a:ext cx="4876800" cy="4007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2441" name="数式" r:id="rId5" imgW="2197080" imgH="1765080" progId="Equation.3">
                  <p:embed/>
                </p:oleObj>
              </mc:Choice>
              <mc:Fallback>
                <p:oleObj name="数式" r:id="rId5" imgW="2197080" imgH="17650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2362200"/>
                        <a:ext cx="4876800" cy="400743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18940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24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1091715"/>
              </p:ext>
            </p:extLst>
          </p:nvPr>
        </p:nvGraphicFramePr>
        <p:xfrm>
          <a:off x="609600" y="457200"/>
          <a:ext cx="4679950" cy="2363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4" name="数式" r:id="rId3" imgW="2108160" imgH="1041120" progId="Equation.3">
                  <p:embed/>
                </p:oleObj>
              </mc:Choice>
              <mc:Fallback>
                <p:oleObj name="数式" r:id="rId3" imgW="2108160" imgH="10411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457200"/>
                        <a:ext cx="4679950" cy="23637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6866940"/>
              </p:ext>
            </p:extLst>
          </p:nvPr>
        </p:nvGraphicFramePr>
        <p:xfrm>
          <a:off x="838200" y="3200400"/>
          <a:ext cx="6019799" cy="2703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3465" name="数式" r:id="rId5" imgW="2552400" imgH="1117440" progId="Equation.3">
                  <p:embed/>
                </p:oleObj>
              </mc:Choice>
              <mc:Fallback>
                <p:oleObj name="数式" r:id="rId5" imgW="255240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3200400"/>
                        <a:ext cx="6019799" cy="27035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2909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25</a:t>
            </a:fld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6221362"/>
              </p:ext>
            </p:extLst>
          </p:nvPr>
        </p:nvGraphicFramePr>
        <p:xfrm>
          <a:off x="1295400" y="533400"/>
          <a:ext cx="4953000" cy="5418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4485" name="数式" r:id="rId3" imgW="2108160" imgH="2387520" progId="Equation.3">
                  <p:embed/>
                </p:oleObj>
              </mc:Choice>
              <mc:Fallback>
                <p:oleObj name="数式" r:id="rId3" imgW="2108160" imgH="2387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95400" y="533400"/>
                        <a:ext cx="4953000" cy="5418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92825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26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838" r="42241" b="6649"/>
          <a:stretch/>
        </p:blipFill>
        <p:spPr bwMode="auto">
          <a:xfrm>
            <a:off x="152400" y="0"/>
            <a:ext cx="6332388" cy="22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0196692"/>
              </p:ext>
            </p:extLst>
          </p:nvPr>
        </p:nvGraphicFramePr>
        <p:xfrm>
          <a:off x="-19050" y="2362200"/>
          <a:ext cx="9101138" cy="415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5509" name="数式" r:id="rId4" imgW="3873240" imgH="1828800" progId="Equation.3">
                  <p:embed/>
                </p:oleObj>
              </mc:Choice>
              <mc:Fallback>
                <p:oleObj name="数式" r:id="rId4" imgW="3873240" imgH="18288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9050" y="2362200"/>
                        <a:ext cx="9101138" cy="415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699606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27</a:t>
            </a:fld>
            <a:endParaRPr lang="en-US"/>
          </a:p>
        </p:txBody>
      </p:sp>
      <p:sp>
        <p:nvSpPr>
          <p:cNvPr id="5" name="Block Arc 4"/>
          <p:cNvSpPr/>
          <p:nvPr/>
        </p:nvSpPr>
        <p:spPr>
          <a:xfrm rot="13121905">
            <a:off x="2324363" y="-1085076"/>
            <a:ext cx="6992456" cy="6484215"/>
          </a:xfrm>
          <a:prstGeom prst="blockArc">
            <a:avLst>
              <a:gd name="adj1" fmla="val 10569933"/>
              <a:gd name="adj2" fmla="val 69883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2362200" y="5715000"/>
            <a:ext cx="152400" cy="15392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Arrow Connector 7"/>
          <p:cNvCxnSpPr/>
          <p:nvPr/>
        </p:nvCxnSpPr>
        <p:spPr>
          <a:xfrm flipV="1">
            <a:off x="2514600" y="4495800"/>
            <a:ext cx="1066800" cy="1218438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V="1">
            <a:off x="2438400" y="5168265"/>
            <a:ext cx="2057400" cy="609219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2492282" y="5418456"/>
            <a:ext cx="2917918" cy="373506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6" idx="4"/>
          </p:cNvCxnSpPr>
          <p:nvPr/>
        </p:nvCxnSpPr>
        <p:spPr>
          <a:xfrm flipV="1">
            <a:off x="2438400" y="3733800"/>
            <a:ext cx="457200" cy="2135124"/>
          </a:xfrm>
          <a:prstGeom prst="straightConnector1">
            <a:avLst/>
          </a:prstGeom>
          <a:ln w="25400">
            <a:solidFill>
              <a:schemeClr val="accent6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 rot="18834513">
            <a:off x="2880905" y="4593822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 smtClean="0">
                <a:latin typeface="+mj-lt"/>
              </a:rPr>
              <a:t>r</a:t>
            </a:r>
            <a:r>
              <a:rPr lang="en-US" sz="2400" i="1" baseline="-25000" dirty="0" err="1" smtClean="0">
                <a:latin typeface="+mj-lt"/>
              </a:rPr>
              <a:t>min</a:t>
            </a:r>
            <a:endParaRPr lang="en-US" sz="2400" i="1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 rot="21076726">
            <a:off x="3819927" y="5497075"/>
            <a:ext cx="1181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>
                <a:latin typeface="+mj-lt"/>
              </a:rPr>
              <a:t>r</a:t>
            </a:r>
            <a:r>
              <a:rPr lang="en-US" sz="2400" i="1" dirty="0" smtClean="0">
                <a:latin typeface="Symbol" pitchFamily="18" charset="2"/>
              </a:rPr>
              <a:t>(f)</a:t>
            </a:r>
          </a:p>
        </p:txBody>
      </p:sp>
      <p:sp>
        <p:nvSpPr>
          <p:cNvPr id="23" name="TextBox 22"/>
          <p:cNvSpPr txBox="1"/>
          <p:nvPr/>
        </p:nvSpPr>
        <p:spPr>
          <a:xfrm rot="21097462">
            <a:off x="2930246" y="4229977"/>
            <a:ext cx="544559" cy="457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</a:p>
        </p:txBody>
      </p:sp>
      <p:sp>
        <p:nvSpPr>
          <p:cNvPr id="24" name="Arc 23"/>
          <p:cNvSpPr/>
          <p:nvPr/>
        </p:nvSpPr>
        <p:spPr>
          <a:xfrm rot="20630399">
            <a:off x="2475751" y="4724400"/>
            <a:ext cx="704046" cy="762000"/>
          </a:xfrm>
          <a:prstGeom prst="arc">
            <a:avLst/>
          </a:prstGeom>
          <a:ln>
            <a:headEnd type="triangle" w="lg" len="lg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/>
          <p:cNvSpPr/>
          <p:nvPr/>
        </p:nvSpPr>
        <p:spPr>
          <a:xfrm rot="2251188">
            <a:off x="2133600" y="1066800"/>
            <a:ext cx="7924800" cy="2819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988775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28</a:t>
            </a:fld>
            <a:endParaRPr lang="en-US"/>
          </a:p>
        </p:txBody>
      </p:sp>
      <p:grpSp>
        <p:nvGrpSpPr>
          <p:cNvPr id="5" name="Group 4"/>
          <p:cNvGrpSpPr/>
          <p:nvPr/>
        </p:nvGrpSpPr>
        <p:grpSpPr>
          <a:xfrm>
            <a:off x="762000" y="1066800"/>
            <a:ext cx="4267200" cy="1339453"/>
            <a:chOff x="4648200" y="3048000"/>
            <a:chExt cx="4267200" cy="1339453"/>
          </a:xfrm>
        </p:grpSpPr>
        <p:sp>
          <p:nvSpPr>
            <p:cNvPr id="6" name="Rectangle 5"/>
            <p:cNvSpPr/>
            <p:nvPr/>
          </p:nvSpPr>
          <p:spPr>
            <a:xfrm>
              <a:off x="4648200" y="3048000"/>
              <a:ext cx="42672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aphicFrame>
          <p:nvGraphicFramePr>
            <p:cNvPr id="7" name="Object 6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4040247"/>
                </p:ext>
              </p:extLst>
            </p:nvPr>
          </p:nvGraphicFramePr>
          <p:xfrm>
            <a:off x="4800600" y="3117453"/>
            <a:ext cx="39624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06539" name="数式" r:id="rId3" imgW="1981080" imgH="634680" progId="Equation.3">
                    <p:embed/>
                  </p:oleObj>
                </mc:Choice>
                <mc:Fallback>
                  <p:oleObj name="数式" r:id="rId3" imgW="198108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4800600" y="3117453"/>
                          <a:ext cx="39624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8" name="TextBox 7"/>
          <p:cNvSpPr txBox="1"/>
          <p:nvPr/>
        </p:nvSpPr>
        <p:spPr>
          <a:xfrm>
            <a:off x="457200" y="22860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Evaluation of scattering expression: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79" t="79838" r="42241" b="6649"/>
          <a:stretch/>
        </p:blipFill>
        <p:spPr bwMode="auto">
          <a:xfrm>
            <a:off x="152400" y="2586789"/>
            <a:ext cx="6332388" cy="22138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8827108"/>
              </p:ext>
            </p:extLst>
          </p:nvPr>
        </p:nvGraphicFramePr>
        <p:xfrm>
          <a:off x="990600" y="5105400"/>
          <a:ext cx="2535238" cy="519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0" name="数式" r:id="rId6" imgW="1079280" imgH="228600" progId="Equation.3">
                  <p:embed/>
                </p:oleObj>
              </mc:Choice>
              <mc:Fallback>
                <p:oleObj name="数式" r:id="rId6" imgW="107928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90600" y="5105400"/>
                        <a:ext cx="2535238" cy="519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3340898"/>
              </p:ext>
            </p:extLst>
          </p:nvPr>
        </p:nvGraphicFramePr>
        <p:xfrm>
          <a:off x="1158875" y="5399087"/>
          <a:ext cx="6743700" cy="1154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6541" name="数式" r:id="rId8" imgW="2869920" imgH="507960" progId="Equation.3">
                  <p:embed/>
                </p:oleObj>
              </mc:Choice>
              <mc:Fallback>
                <p:oleObj name="数式" r:id="rId8" imgW="286992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8875" y="5399087"/>
                        <a:ext cx="6743700" cy="1154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6603520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29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81000" y="457200"/>
            <a:ext cx="7772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scattering angle </a:t>
            </a:r>
            <a:r>
              <a:rPr lang="en-US" sz="2400" dirty="0" smtClean="0">
                <a:latin typeface="Symbol" pitchFamily="18" charset="2"/>
              </a:rPr>
              <a:t>q</a:t>
            </a:r>
            <a:r>
              <a:rPr lang="en-US" sz="2400" dirty="0" smtClean="0">
                <a:latin typeface="+mj-lt"/>
              </a:rPr>
              <a:t>  and  impact parameter </a:t>
            </a:r>
            <a:r>
              <a:rPr lang="en-US" sz="2400" i="1" dirty="0" smtClean="0">
                <a:latin typeface="+mj-lt"/>
              </a:rPr>
              <a:t>b</a:t>
            </a:r>
            <a:r>
              <a:rPr lang="en-US" sz="2400" dirty="0" smtClean="0">
                <a:latin typeface="+mj-lt"/>
              </a:rPr>
              <a:t> for interaction potential </a:t>
            </a:r>
            <a:r>
              <a:rPr lang="en-US" sz="2400" i="1" dirty="0" smtClean="0">
                <a:latin typeface="+mj-lt"/>
              </a:rPr>
              <a:t>V(r)</a:t>
            </a:r>
            <a:r>
              <a:rPr lang="en-US" sz="2400" dirty="0" smtClean="0">
                <a:latin typeface="+mj-lt"/>
              </a:rPr>
              <a:t>: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2440437"/>
              </p:ext>
            </p:extLst>
          </p:nvPr>
        </p:nvGraphicFramePr>
        <p:xfrm>
          <a:off x="609600" y="1524000"/>
          <a:ext cx="4183062" cy="1830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1" name="数式" r:id="rId3" imgW="2019240" imgH="914400" progId="Equation.3">
                  <p:embed/>
                </p:oleObj>
              </mc:Choice>
              <mc:Fallback>
                <p:oleObj name="数式" r:id="rId3" imgW="2019240" imgH="914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524000"/>
                        <a:ext cx="4183062" cy="1830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2743200" y="4203700"/>
            <a:ext cx="2438400" cy="1346200"/>
            <a:chOff x="1828800" y="3810000"/>
            <a:chExt cx="2438400" cy="1346200"/>
          </a:xfrm>
        </p:grpSpPr>
        <p:sp>
          <p:nvSpPr>
            <p:cNvPr id="9" name="Rectangle 8"/>
            <p:cNvSpPr/>
            <p:nvPr/>
          </p:nvSpPr>
          <p:spPr>
            <a:xfrm>
              <a:off x="1828800" y="3810000"/>
              <a:ext cx="2438400" cy="1339453"/>
            </a:xfrm>
            <a:prstGeom prst="rect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graphicFrame>
          <p:nvGraphicFramePr>
            <p:cNvPr id="10" name="Object 9"/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1246603407"/>
                </p:ext>
              </p:extLst>
            </p:nvPr>
          </p:nvGraphicFramePr>
          <p:xfrm>
            <a:off x="1890713" y="3886200"/>
            <a:ext cx="2260600" cy="12700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419852" name="数式" r:id="rId5" imgW="1130040" imgH="634680" progId="Equation.3">
                    <p:embed/>
                  </p:oleObj>
                </mc:Choice>
                <mc:Fallback>
                  <p:oleObj name="数式" r:id="rId5" imgW="1130040" imgH="634680" progId="Equation.3">
                    <p:embed/>
                    <p:pic>
                      <p:nvPicPr>
                        <p:cNvPr id="0" name="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/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890713" y="3886200"/>
                          <a:ext cx="2260600" cy="12700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7609145"/>
              </p:ext>
            </p:extLst>
          </p:nvPr>
        </p:nvGraphicFramePr>
        <p:xfrm>
          <a:off x="5562600" y="1828800"/>
          <a:ext cx="2952750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853" name="数式" r:id="rId7" imgW="1257120" imgH="660240" progId="Equation.3">
                  <p:embed/>
                </p:oleObj>
              </mc:Choice>
              <mc:Fallback>
                <p:oleObj name="数式" r:id="rId7" imgW="12571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62600" y="1828800"/>
                        <a:ext cx="2952750" cy="1498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4847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09600" y="1371600"/>
            <a:ext cx="7696200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is transport theory?</a:t>
            </a:r>
          </a:p>
          <a:p>
            <a:pPr lvl="1"/>
            <a:r>
              <a:rPr lang="en-US" sz="2400" dirty="0" smtClean="0"/>
              <a:t>Mathematical description of the averaged motion of particles or other variables  through a host medium.</a:t>
            </a:r>
          </a:p>
          <a:p>
            <a:pPr lvl="1"/>
            <a:endParaRPr lang="en-US" sz="2400" dirty="0"/>
          </a:p>
          <a:p>
            <a:r>
              <a:rPr lang="en-US" sz="2400" dirty="0" smtClean="0"/>
              <a:t>Examples of transport parameters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Thermal conductivity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Electrical conductivity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Diffusion coefficients</a:t>
            </a:r>
          </a:p>
          <a:p>
            <a:pPr marL="800100" lvl="1" indent="-342900">
              <a:buFont typeface="Arial" pitchFamily="34" charset="0"/>
              <a:buChar char="•"/>
            </a:pPr>
            <a:r>
              <a:rPr lang="en-US" sz="2400" dirty="0" smtClean="0"/>
              <a:t>Viscosity</a:t>
            </a:r>
            <a:endParaRPr lang="en-US" sz="2400" dirty="0" smtClean="0"/>
          </a:p>
        </p:txBody>
      </p:sp>
    </p:spTree>
    <p:extLst>
      <p:ext uri="{BB962C8B-B14F-4D97-AF65-F5344CB8AC3E}">
        <p14:creationId xmlns:p14="http://schemas.microsoft.com/office/powerpoint/2010/main" val="253523636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152400" y="150167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Hard sphere scattering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381000"/>
            <a:ext cx="5029740" cy="2375465"/>
          </a:xfrm>
          <a:prstGeom prst="rect">
            <a:avLst/>
          </a:prstGeom>
        </p:spPr>
      </p:pic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66055083"/>
              </p:ext>
            </p:extLst>
          </p:nvPr>
        </p:nvGraphicFramePr>
        <p:xfrm>
          <a:off x="1219200" y="3200400"/>
          <a:ext cx="2157413" cy="1506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6" name="Equation" r:id="rId4" imgW="914400" imgH="660240" progId="Equation.DSMT4">
                  <p:embed/>
                </p:oleObj>
              </mc:Choice>
              <mc:Fallback>
                <p:oleObj name="Equation" r:id="rId4" imgW="914400" imgH="6602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19200" y="3200400"/>
                        <a:ext cx="2157413" cy="15065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0394497"/>
              </p:ext>
            </p:extLst>
          </p:nvPr>
        </p:nvGraphicFramePr>
        <p:xfrm>
          <a:off x="1143000" y="4699000"/>
          <a:ext cx="2971800" cy="1320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8827" name="数式" r:id="rId6" imgW="1485720" imgH="660240" progId="Equation.3">
                  <p:embed/>
                </p:oleObj>
              </mc:Choice>
              <mc:Fallback>
                <p:oleObj name="数式" r:id="rId6" imgW="148572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43000" y="4699000"/>
                        <a:ext cx="2971800" cy="1320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659898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ln>
            <a:noFill/>
          </a:ln>
        </p:spPr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31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04800" y="381000"/>
            <a:ext cx="7467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The results above were derived in the center of mass reference frame; relationship between normal laboratory reference and center of mass: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400" y="19050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Laboratory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7" name="Oval 6"/>
          <p:cNvSpPr/>
          <p:nvPr/>
        </p:nvSpPr>
        <p:spPr>
          <a:xfrm>
            <a:off x="533400" y="32004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>
            <a:off x="1676400" y="3200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>
            <a:off x="621030" y="3268980"/>
            <a:ext cx="685800" cy="0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85800" y="3195935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588770" y="32721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r>
              <a:rPr lang="en-US" sz="2400" dirty="0" smtClean="0">
                <a:latin typeface="+mj-lt"/>
              </a:rPr>
              <a:t>=0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4953000" y="3204752"/>
            <a:ext cx="906780" cy="452848"/>
            <a:chOff x="5554980" y="2969187"/>
            <a:chExt cx="906780" cy="452848"/>
          </a:xfrm>
        </p:grpSpPr>
        <p:cxnSp>
          <p:nvCxnSpPr>
            <p:cNvPr id="13" name="Straight Arrow Connector 12"/>
            <p:cNvCxnSpPr/>
            <p:nvPr/>
          </p:nvCxnSpPr>
          <p:spPr>
            <a:xfrm flipV="1">
              <a:off x="5554980" y="3041035"/>
              <a:ext cx="830580" cy="381000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Oval 13"/>
            <p:cNvSpPr/>
            <p:nvPr/>
          </p:nvSpPr>
          <p:spPr>
            <a:xfrm>
              <a:off x="6309360" y="2969187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16" name="Oval 15"/>
          <p:cNvSpPr/>
          <p:nvPr/>
        </p:nvSpPr>
        <p:spPr>
          <a:xfrm>
            <a:off x="5334000" y="39624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18" name="Straight Arrow Connector 17"/>
          <p:cNvCxnSpPr>
            <a:endCxn id="16" idx="5"/>
          </p:cNvCxnSpPr>
          <p:nvPr/>
        </p:nvCxnSpPr>
        <p:spPr>
          <a:xfrm>
            <a:off x="4953000" y="3657600"/>
            <a:ext cx="511082" cy="434882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65370" y="3124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789170" y="3657600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>
            <a:off x="4114800" y="36576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513070" y="321183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y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5334000" y="3576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z</a:t>
            </a:r>
          </a:p>
        </p:txBody>
      </p:sp>
      <p:sp>
        <p:nvSpPr>
          <p:cNvPr id="29" name="TextBox 28"/>
          <p:cNvSpPr txBox="1"/>
          <p:nvPr/>
        </p:nvSpPr>
        <p:spPr>
          <a:xfrm>
            <a:off x="457200" y="27432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1817370" y="28956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57200" y="4114800"/>
            <a:ext cx="7391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Center of mass reference frame: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        Before                                          After   </a:t>
            </a:r>
          </a:p>
        </p:txBody>
      </p:sp>
      <p:sp>
        <p:nvSpPr>
          <p:cNvPr id="32" name="Oval 31"/>
          <p:cNvSpPr/>
          <p:nvPr/>
        </p:nvSpPr>
        <p:spPr>
          <a:xfrm>
            <a:off x="457200" y="5410200"/>
            <a:ext cx="152400" cy="152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3" name="Oval 32"/>
          <p:cNvSpPr/>
          <p:nvPr/>
        </p:nvSpPr>
        <p:spPr>
          <a:xfrm>
            <a:off x="1600200" y="5410200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544830" y="5478780"/>
            <a:ext cx="533400" cy="11972"/>
          </a:xfrm>
          <a:prstGeom prst="straightConnector1">
            <a:avLst/>
          </a:prstGeom>
          <a:ln w="254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586740" y="547878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1512570" y="5481935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U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pSp>
        <p:nvGrpSpPr>
          <p:cNvPr id="37" name="Group 36"/>
          <p:cNvGrpSpPr/>
          <p:nvPr/>
        </p:nvGrpSpPr>
        <p:grpSpPr>
          <a:xfrm>
            <a:off x="4953000" y="5166359"/>
            <a:ext cx="712470" cy="701041"/>
            <a:chOff x="5631180" y="2720994"/>
            <a:chExt cx="712470" cy="701041"/>
          </a:xfrm>
        </p:grpSpPr>
        <p:cxnSp>
          <p:nvCxnSpPr>
            <p:cNvPr id="38" name="Straight Arrow Connector 37"/>
            <p:cNvCxnSpPr>
              <a:endCxn id="39" idx="2"/>
            </p:cNvCxnSpPr>
            <p:nvPr/>
          </p:nvCxnSpPr>
          <p:spPr>
            <a:xfrm flipV="1">
              <a:off x="5631180" y="2797194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9" name="Oval 38"/>
            <p:cNvSpPr/>
            <p:nvPr/>
          </p:nvSpPr>
          <p:spPr>
            <a:xfrm>
              <a:off x="6191250" y="2720994"/>
              <a:ext cx="152400" cy="152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sp>
        <p:nvSpPr>
          <p:cNvPr id="40" name="Oval 39"/>
          <p:cNvSpPr/>
          <p:nvPr/>
        </p:nvSpPr>
        <p:spPr>
          <a:xfrm>
            <a:off x="4331970" y="6387792"/>
            <a:ext cx="152400" cy="152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 flipH="1">
            <a:off x="4419600" y="5889718"/>
            <a:ext cx="525780" cy="574274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4773930" y="5161893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1</a:t>
            </a:r>
            <a:endParaRPr lang="en-US" sz="2400" dirty="0" smtClean="0">
              <a:latin typeface="+mj-lt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4718685" y="5946022"/>
            <a:ext cx="10782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V</a:t>
            </a:r>
            <a:r>
              <a:rPr lang="en-US" sz="2400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cxnSp>
        <p:nvCxnSpPr>
          <p:cNvPr id="44" name="Straight Connector 43"/>
          <p:cNvCxnSpPr/>
          <p:nvPr/>
        </p:nvCxnSpPr>
        <p:spPr>
          <a:xfrm>
            <a:off x="4038600" y="5867400"/>
            <a:ext cx="22098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5181600" y="54819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381000" y="49530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70C0"/>
                </a:solidFill>
                <a:latin typeface="+mj-lt"/>
              </a:rPr>
              <a:t>m</a:t>
            </a:r>
            <a:r>
              <a:rPr lang="en-US" sz="2400" baseline="-25000" dirty="0" smtClean="0">
                <a:solidFill>
                  <a:srgbClr val="0070C0"/>
                </a:solidFill>
                <a:latin typeface="+mj-lt"/>
              </a:rPr>
              <a:t>1</a:t>
            </a:r>
            <a:endParaRPr lang="en-US" sz="2400" dirty="0" smtClean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1741170" y="5105400"/>
            <a:ext cx="6210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  <a:latin typeface="+mj-lt"/>
              </a:rPr>
              <a:t>m</a:t>
            </a:r>
            <a:r>
              <a:rPr lang="en-US" sz="2400" baseline="-25000" dirty="0">
                <a:solidFill>
                  <a:srgbClr val="FF0000"/>
                </a:solidFill>
                <a:latin typeface="+mj-lt"/>
              </a:rPr>
              <a:t>2</a:t>
            </a:r>
            <a:endParaRPr lang="en-US" sz="2400" dirty="0" smtClean="0">
              <a:solidFill>
                <a:srgbClr val="FF0000"/>
              </a:solidFill>
              <a:latin typeface="+mj-lt"/>
            </a:endParaRPr>
          </a:p>
        </p:txBody>
      </p:sp>
      <p:cxnSp>
        <p:nvCxnSpPr>
          <p:cNvPr id="50" name="Straight Arrow Connector 49"/>
          <p:cNvCxnSpPr/>
          <p:nvPr/>
        </p:nvCxnSpPr>
        <p:spPr>
          <a:xfrm flipH="1">
            <a:off x="1306830" y="5490752"/>
            <a:ext cx="369570" cy="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TextBox 56"/>
          <p:cNvSpPr txBox="1"/>
          <p:nvPr/>
        </p:nvSpPr>
        <p:spPr>
          <a:xfrm>
            <a:off x="4419600" y="5786735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</a:p>
        </p:txBody>
      </p:sp>
    </p:spTree>
    <p:extLst>
      <p:ext uri="{BB962C8B-B14F-4D97-AF65-F5344CB8AC3E}">
        <p14:creationId xmlns:p14="http://schemas.microsoft.com/office/powerpoint/2010/main" val="3661117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32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48086998"/>
              </p:ext>
            </p:extLst>
          </p:nvPr>
        </p:nvGraphicFramePr>
        <p:xfrm>
          <a:off x="761206" y="1447800"/>
          <a:ext cx="6173787" cy="2143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6" name="数式" r:id="rId3" imgW="2616120" imgH="939600" progId="Equation.3">
                  <p:embed/>
                </p:oleObj>
              </mc:Choice>
              <mc:Fallback>
                <p:oleObj name="数式" r:id="rId3" imgW="2616120" imgH="939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1206" y="1447800"/>
                        <a:ext cx="6173787" cy="21431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4458030"/>
              </p:ext>
            </p:extLst>
          </p:nvPr>
        </p:nvGraphicFramePr>
        <p:xfrm>
          <a:off x="381000" y="3697932"/>
          <a:ext cx="4765675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7" name="数式" r:id="rId5" imgW="2019240" imgH="634680" progId="Equation.3">
                  <p:embed/>
                </p:oleObj>
              </mc:Choice>
              <mc:Fallback>
                <p:oleObj name="数式" r:id="rId5" imgW="2019240" imgH="63468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97932"/>
                        <a:ext cx="4765675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8" name="Group 7"/>
          <p:cNvGrpSpPr/>
          <p:nvPr/>
        </p:nvGrpSpPr>
        <p:grpSpPr>
          <a:xfrm>
            <a:off x="5867400" y="5105400"/>
            <a:ext cx="3048000" cy="1223665"/>
            <a:chOff x="5257800" y="4191000"/>
            <a:chExt cx="3048000" cy="1223665"/>
          </a:xfrm>
        </p:grpSpPr>
        <p:cxnSp>
          <p:nvCxnSpPr>
            <p:cNvPr id="10" name="Straight Arrow Connector 9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Oval 10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4" name="Straight Arrow Connector 13"/>
            <p:cNvCxnSpPr>
              <a:stCxn id="11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5" name="TextBox 14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7" name="Straight Arrow Connector 16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20" name="Straight Connector 19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0999855"/>
              </p:ext>
            </p:extLst>
          </p:nvPr>
        </p:nvGraphicFramePr>
        <p:xfrm>
          <a:off x="228600" y="5456181"/>
          <a:ext cx="2097088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8" name="数式" r:id="rId7" imgW="888840" imgH="228600" progId="Equation.3">
                  <p:embed/>
                </p:oleObj>
              </mc:Choice>
              <mc:Fallback>
                <p:oleObj name="数式" r:id="rId7" imgW="8888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5456181"/>
                        <a:ext cx="2097088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3327455"/>
              </p:ext>
            </p:extLst>
          </p:nvPr>
        </p:nvGraphicFramePr>
        <p:xfrm>
          <a:off x="4730750" y="5483225"/>
          <a:ext cx="2066925" cy="52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2929" name="数式" r:id="rId9" imgW="876240" imgH="228600" progId="Equation.3">
                  <p:embed/>
                </p:oleObj>
              </mc:Choice>
              <mc:Fallback>
                <p:oleObj name="数式" r:id="rId9" imgW="87624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30750" y="5483225"/>
                        <a:ext cx="2066925" cy="520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9" name="Straight Arrow Connector 18"/>
          <p:cNvCxnSpPr/>
          <p:nvPr/>
        </p:nvCxnSpPr>
        <p:spPr>
          <a:xfrm>
            <a:off x="2743200" y="5867400"/>
            <a:ext cx="38100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>
            <a:off x="3009900" y="5867400"/>
            <a:ext cx="533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>
            <a:off x="2743200" y="6037972"/>
            <a:ext cx="891540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701290" y="52672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1" name="TextBox 30"/>
          <p:cNvSpPr txBox="1"/>
          <p:nvPr/>
        </p:nvSpPr>
        <p:spPr>
          <a:xfrm>
            <a:off x="2853690" y="6015335"/>
            <a:ext cx="5753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u</a:t>
            </a:r>
            <a:r>
              <a:rPr lang="en-US" sz="2400" b="1" baseline="-25000" dirty="0" smtClean="0">
                <a:latin typeface="+mj-lt"/>
              </a:rPr>
              <a:t>1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3234690" y="5334000"/>
            <a:ext cx="72771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latin typeface="+mj-lt"/>
              </a:rPr>
              <a:t>V</a:t>
            </a:r>
            <a:r>
              <a:rPr lang="en-US" sz="2400" b="1" baseline="-25000" dirty="0" smtClean="0">
                <a:latin typeface="+mj-lt"/>
              </a:rPr>
              <a:t>CM</a:t>
            </a:r>
          </a:p>
        </p:txBody>
      </p:sp>
    </p:spTree>
    <p:extLst>
      <p:ext uri="{BB962C8B-B14F-4D97-AF65-F5344CB8AC3E}">
        <p14:creationId xmlns:p14="http://schemas.microsoft.com/office/powerpoint/2010/main" val="2147335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33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-- continued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08739259"/>
              </p:ext>
            </p:extLst>
          </p:nvPr>
        </p:nvGraphicFramePr>
        <p:xfrm>
          <a:off x="175260" y="1295400"/>
          <a:ext cx="8674101" cy="224344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4" name="数式" r:id="rId3" imgW="4127400" imgH="1104840" progId="Equation.3">
                  <p:embed/>
                </p:oleObj>
              </mc:Choice>
              <mc:Fallback>
                <p:oleObj name="数式" r:id="rId3" imgW="4127400" imgH="11048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5260" y="1295400"/>
                        <a:ext cx="8674101" cy="224344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90500868"/>
              </p:ext>
            </p:extLst>
          </p:nvPr>
        </p:nvGraphicFramePr>
        <p:xfrm>
          <a:off x="457200" y="3886200"/>
          <a:ext cx="2530230" cy="1143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45" name="数式" r:id="rId5" imgW="977760" imgH="457200" progId="Equation.3">
                  <p:embed/>
                </p:oleObj>
              </mc:Choice>
              <mc:Fallback>
                <p:oleObj name="数式" r:id="rId5" imgW="97776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" y="3886200"/>
                        <a:ext cx="2530230" cy="1143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56929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228600" y="5105400"/>
            <a:ext cx="5867400" cy="1143000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34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656332" y="1493004"/>
            <a:ext cx="4267200" cy="1713131"/>
            <a:chOff x="5257800" y="4191000"/>
            <a:chExt cx="3048000" cy="1223665"/>
          </a:xfrm>
        </p:grpSpPr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530340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228600" y="3048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</a:t>
            </a: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3832626"/>
              </p:ext>
            </p:extLst>
          </p:nvPr>
        </p:nvGraphicFramePr>
        <p:xfrm>
          <a:off x="244367" y="3700462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4965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67" y="3700462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Right Arrow 19"/>
          <p:cNvSpPr/>
          <p:nvPr/>
        </p:nvSpPr>
        <p:spPr>
          <a:xfrm rot="13294200">
            <a:off x="6030892" y="6019798"/>
            <a:ext cx="533400" cy="30480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TextBox 20"/>
          <p:cNvSpPr txBox="1"/>
          <p:nvPr/>
        </p:nvSpPr>
        <p:spPr>
          <a:xfrm>
            <a:off x="6598246" y="5676900"/>
            <a:ext cx="18599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For elastic </a:t>
            </a:r>
          </a:p>
          <a:p>
            <a:r>
              <a:rPr lang="en-US" sz="2400" dirty="0">
                <a:latin typeface="+mj-lt"/>
              </a:rPr>
              <a:t> </a:t>
            </a:r>
            <a:r>
              <a:rPr lang="en-US" sz="2400" dirty="0" smtClean="0">
                <a:latin typeface="+mj-lt"/>
              </a:rPr>
              <a:t>scattering</a:t>
            </a:r>
          </a:p>
        </p:txBody>
      </p:sp>
    </p:spTree>
    <p:extLst>
      <p:ext uri="{BB962C8B-B14F-4D97-AF65-F5344CB8AC3E}">
        <p14:creationId xmlns:p14="http://schemas.microsoft.com/office/powerpoint/2010/main" val="1089150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35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8600" y="228600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Digression – elastic scattering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9881496"/>
              </p:ext>
            </p:extLst>
          </p:nvPr>
        </p:nvGraphicFramePr>
        <p:xfrm>
          <a:off x="685800" y="990600"/>
          <a:ext cx="7863736" cy="1447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8" name="数式" r:id="rId3" imgW="2666880" imgH="507960" progId="Equation.3">
                  <p:embed/>
                </p:oleObj>
              </mc:Choice>
              <mc:Fallback>
                <p:oleObj name="数式" r:id="rId3" imgW="266688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90600"/>
                        <a:ext cx="7863736" cy="1447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259080" y="2371635"/>
            <a:ext cx="822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Also note:</a:t>
            </a:r>
          </a:p>
          <a:p>
            <a:endParaRPr lang="en-US" sz="2400" dirty="0">
              <a:latin typeface="+mj-lt"/>
            </a:endParaRP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1110863"/>
              </p:ext>
            </p:extLst>
          </p:nvPr>
        </p:nvGraphicFramePr>
        <p:xfrm>
          <a:off x="838200" y="2971799"/>
          <a:ext cx="7439648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5999" name="数式" r:id="rId5" imgW="2831760" imgH="660240" progId="Equation.3">
                  <p:embed/>
                </p:oleObj>
              </mc:Choice>
              <mc:Fallback>
                <p:oleObj name="数式" r:id="rId5" imgW="2831760" imgH="6602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8200" y="2971799"/>
                        <a:ext cx="7439648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7221459"/>
              </p:ext>
            </p:extLst>
          </p:nvPr>
        </p:nvGraphicFramePr>
        <p:xfrm>
          <a:off x="1066800" y="4648200"/>
          <a:ext cx="5843588" cy="167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6000" name="数式" r:id="rId7" imgW="2476440" imgH="736560" progId="Equation.3">
                  <p:embed/>
                </p:oleObj>
              </mc:Choice>
              <mc:Fallback>
                <p:oleObj name="数式" r:id="rId7" imgW="2476440" imgH="7365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66800" y="4648200"/>
                        <a:ext cx="5843588" cy="167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34948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2843022" y="1139360"/>
            <a:ext cx="4267200" cy="1832441"/>
            <a:chOff x="5257800" y="4191000"/>
            <a:chExt cx="3048000" cy="1308886"/>
          </a:xfrm>
        </p:grpSpPr>
        <p:sp>
          <p:nvSpPr>
            <p:cNvPr id="11" name="TextBox 10"/>
            <p:cNvSpPr txBox="1"/>
            <p:nvPr/>
          </p:nvSpPr>
          <p:spPr>
            <a:xfrm>
              <a:off x="7379970" y="4800600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5" name="Straight Arrow Connector 4"/>
            <p:cNvCxnSpPr/>
            <p:nvPr/>
          </p:nvCxnSpPr>
          <p:spPr>
            <a:xfrm flipV="1">
              <a:off x="6431280" y="4724399"/>
              <a:ext cx="560070" cy="624841"/>
            </a:xfrm>
            <a:prstGeom prst="straightConnector1">
              <a:avLst/>
            </a:prstGeom>
            <a:ln w="254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Oval 5"/>
            <p:cNvSpPr/>
            <p:nvPr/>
          </p:nvSpPr>
          <p:spPr>
            <a:xfrm>
              <a:off x="6915150" y="4646668"/>
              <a:ext cx="152400" cy="155463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19825" y="4661907"/>
              <a:ext cx="62103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1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8" name="Straight Arrow Connector 7"/>
            <p:cNvCxnSpPr>
              <a:stCxn id="6" idx="2"/>
            </p:cNvCxnSpPr>
            <p:nvPr/>
          </p:nvCxnSpPr>
          <p:spPr>
            <a:xfrm flipV="1">
              <a:off x="6915150" y="4724399"/>
              <a:ext cx="781050" cy="1"/>
            </a:xfrm>
            <a:prstGeom prst="straightConnector1">
              <a:avLst/>
            </a:prstGeom>
            <a:ln w="50800">
              <a:solidFill>
                <a:schemeClr val="tx1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TextBox 8"/>
            <p:cNvSpPr txBox="1"/>
            <p:nvPr/>
          </p:nvSpPr>
          <p:spPr>
            <a:xfrm>
              <a:off x="7010400" y="4191000"/>
              <a:ext cx="11430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+mj-lt"/>
                </a:rPr>
                <a:t>V</a:t>
              </a:r>
              <a:r>
                <a:rPr lang="en-US" sz="2400" baseline="-25000" dirty="0" smtClean="0">
                  <a:latin typeface="+mj-lt"/>
                </a:rPr>
                <a:t>CM</a:t>
              </a:r>
              <a:endParaRPr lang="en-US" sz="2400" dirty="0" smtClean="0">
                <a:latin typeface="+mj-lt"/>
              </a:endParaRPr>
            </a:p>
          </p:txBody>
        </p:sp>
        <p:cxnSp>
          <p:nvCxnSpPr>
            <p:cNvPr id="10" name="Straight Arrow Connector 9"/>
            <p:cNvCxnSpPr/>
            <p:nvPr/>
          </p:nvCxnSpPr>
          <p:spPr>
            <a:xfrm flipV="1">
              <a:off x="6431280" y="4724400"/>
              <a:ext cx="1150620" cy="624840"/>
            </a:xfrm>
            <a:prstGeom prst="straightConnector1">
              <a:avLst/>
            </a:prstGeom>
            <a:ln w="38100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5257800" y="5349240"/>
              <a:ext cx="3048000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/>
            <p:cNvSpPr txBox="1"/>
            <p:nvPr/>
          </p:nvSpPr>
          <p:spPr>
            <a:xfrm>
              <a:off x="6772275" y="4953000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y</a:t>
              </a: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6601641" y="5038221"/>
              <a:ext cx="69532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>
                  <a:latin typeface="Symbol" pitchFamily="18" charset="2"/>
                </a:rPr>
                <a:t>q</a:t>
              </a:r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36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28600" y="304800"/>
            <a:ext cx="7239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Relationship between center of mass and laboratory frames of reference – continued  (elastic scattering)</a:t>
            </a:r>
          </a:p>
          <a:p>
            <a:endParaRPr lang="en-US" sz="2400" dirty="0" smtClean="0">
              <a:latin typeface="+mj-lt"/>
            </a:endParaRPr>
          </a:p>
        </p:txBody>
      </p:sp>
      <p:graphicFrame>
        <p:nvGraphicFramePr>
          <p:cNvPr id="17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2398622"/>
              </p:ext>
            </p:extLst>
          </p:nvPr>
        </p:nvGraphicFramePr>
        <p:xfrm>
          <a:off x="403606" y="2106553"/>
          <a:ext cx="5845175" cy="254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6" name="数式" r:id="rId3" imgW="2476440" imgH="1117440" progId="Equation.3">
                  <p:embed/>
                </p:oleObj>
              </mc:Choice>
              <mc:Fallback>
                <p:oleObj name="数式" r:id="rId3" imgW="2476440" imgH="1117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3606" y="2106553"/>
                        <a:ext cx="5845175" cy="254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5869296"/>
              </p:ext>
            </p:extLst>
          </p:nvPr>
        </p:nvGraphicFramePr>
        <p:xfrm>
          <a:off x="252540" y="5029200"/>
          <a:ext cx="6659562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7017" name="数式" r:id="rId5" imgW="2908080" imgH="482400" progId="Equation.3">
                  <p:embed/>
                </p:oleObj>
              </mc:Choice>
              <mc:Fallback>
                <p:oleObj name="数式" r:id="rId5" imgW="29080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540" y="5029200"/>
                        <a:ext cx="6659562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" name="Arc 19"/>
          <p:cNvSpPr/>
          <p:nvPr/>
        </p:nvSpPr>
        <p:spPr>
          <a:xfrm>
            <a:off x="4516374" y="2312841"/>
            <a:ext cx="581025" cy="841840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Arc 20"/>
          <p:cNvSpPr/>
          <p:nvPr/>
        </p:nvSpPr>
        <p:spPr>
          <a:xfrm>
            <a:off x="5105400" y="2362200"/>
            <a:ext cx="340233" cy="749372"/>
          </a:xfrm>
          <a:prstGeom prst="arc">
            <a:avLst/>
          </a:prstGeom>
          <a:ln w="38100">
            <a:solidFill>
              <a:srgbClr val="DA32A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56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945146"/>
              </p:ext>
            </p:extLst>
          </p:nvPr>
        </p:nvGraphicFramePr>
        <p:xfrm>
          <a:off x="685800" y="934105"/>
          <a:ext cx="4856162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0" name="数式" r:id="rId3" imgW="2057400" imgH="965160" progId="Equation.3">
                  <p:embed/>
                </p:oleObj>
              </mc:Choice>
              <mc:Fallback>
                <p:oleObj name="数式" r:id="rId3" imgW="2057400" imgH="9651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934105"/>
                        <a:ext cx="4856162" cy="2200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020342"/>
              </p:ext>
            </p:extLst>
          </p:nvPr>
        </p:nvGraphicFramePr>
        <p:xfrm>
          <a:off x="1123950" y="3140075"/>
          <a:ext cx="6338888" cy="27225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8041" name="数式" r:id="rId5" imgW="2768400" imgH="1193760" progId="Equation.3">
                  <p:embed/>
                </p:oleObj>
              </mc:Choice>
              <mc:Fallback>
                <p:oleObj name="数式" r:id="rId5" imgW="2768400" imgH="11937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23950" y="3140075"/>
                        <a:ext cx="6338888" cy="27225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90705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38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3400" y="457200"/>
            <a:ext cx="807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Differential cross sections in different reference frames – continued: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3027733"/>
              </p:ext>
            </p:extLst>
          </p:nvPr>
        </p:nvGraphicFramePr>
        <p:xfrm>
          <a:off x="581025" y="1482725"/>
          <a:ext cx="5065713" cy="1100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7" name="数式" r:id="rId3" imgW="2145960" imgH="482400" progId="Equation.3">
                  <p:embed/>
                </p:oleObj>
              </mc:Choice>
              <mc:Fallback>
                <p:oleObj name="数式" r:id="rId3" imgW="214596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1482725"/>
                        <a:ext cx="5065713" cy="11001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4388545"/>
              </p:ext>
            </p:extLst>
          </p:nvPr>
        </p:nvGraphicFramePr>
        <p:xfrm>
          <a:off x="300038" y="3116263"/>
          <a:ext cx="8543925" cy="1157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8" name="数式" r:id="rId5" imgW="3619440" imgH="507960" progId="Equation.3">
                  <p:embed/>
                </p:oleObj>
              </mc:Choice>
              <mc:Fallback>
                <p:oleObj name="数式" r:id="rId5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0038" y="3116263"/>
                        <a:ext cx="8543925" cy="11572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357785"/>
              </p:ext>
            </p:extLst>
          </p:nvPr>
        </p:nvGraphicFramePr>
        <p:xfrm>
          <a:off x="685800" y="48006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9069" name="数式" r:id="rId7" imgW="1981080" imgH="431640" progId="Equation.3">
                  <p:embed/>
                </p:oleObj>
              </mc:Choice>
              <mc:Fallback>
                <p:oleObj name="数式" r:id="rId7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48006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724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39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67640" y="2654915"/>
            <a:ext cx="8077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+mj-lt"/>
              </a:rPr>
              <a:t>Example:    suppose </a:t>
            </a:r>
            <a:r>
              <a:rPr lang="en-US" sz="2400" i="1" dirty="0" smtClean="0">
                <a:latin typeface="+mj-lt"/>
              </a:rPr>
              <a:t> m</a:t>
            </a:r>
            <a:r>
              <a:rPr lang="en-US" sz="2400" i="1" baseline="-25000" dirty="0" smtClean="0">
                <a:latin typeface="+mj-lt"/>
              </a:rPr>
              <a:t>1</a:t>
            </a:r>
            <a:r>
              <a:rPr lang="en-US" sz="2400" i="1" dirty="0" smtClean="0">
                <a:latin typeface="+mj-lt"/>
              </a:rPr>
              <a:t> = m</a:t>
            </a:r>
            <a:r>
              <a:rPr lang="en-US" sz="2400" i="1" baseline="-25000" dirty="0" smtClean="0">
                <a:latin typeface="+mj-lt"/>
              </a:rPr>
              <a:t>2</a:t>
            </a:r>
            <a:endParaRPr lang="en-US" sz="2400" dirty="0" smtClean="0">
              <a:latin typeface="+mj-lt"/>
            </a:endParaRP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12691487"/>
              </p:ext>
            </p:extLst>
          </p:nvPr>
        </p:nvGraphicFramePr>
        <p:xfrm>
          <a:off x="285750" y="373063"/>
          <a:ext cx="8542338" cy="1158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5" name="数式" r:id="rId3" imgW="3619440" imgH="507960" progId="Equation.3">
                  <p:embed/>
                </p:oleObj>
              </mc:Choice>
              <mc:Fallback>
                <p:oleObj name="数式" r:id="rId3" imgW="3619440" imgH="50796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5750" y="373063"/>
                        <a:ext cx="8542338" cy="11588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3495721"/>
              </p:ext>
            </p:extLst>
          </p:nvPr>
        </p:nvGraphicFramePr>
        <p:xfrm>
          <a:off x="381000" y="1676400"/>
          <a:ext cx="46767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6" name="数式" r:id="rId5" imgW="1981080" imgH="431640" progId="Equation.3">
                  <p:embed/>
                </p:oleObj>
              </mc:Choice>
              <mc:Fallback>
                <p:oleObj name="数式" r:id="rId5" imgW="1981080" imgH="431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1676400"/>
                        <a:ext cx="46767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0637462"/>
              </p:ext>
            </p:extLst>
          </p:nvPr>
        </p:nvGraphicFramePr>
        <p:xfrm>
          <a:off x="304800" y="3116580"/>
          <a:ext cx="6146800" cy="185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7" name="数式" r:id="rId7" imgW="2603160" imgH="812520" progId="Equation.3">
                  <p:embed/>
                </p:oleObj>
              </mc:Choice>
              <mc:Fallback>
                <p:oleObj name="数式" r:id="rId7" imgW="2603160" imgH="81252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3116580"/>
                        <a:ext cx="6146800" cy="1851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84640572"/>
              </p:ext>
            </p:extLst>
          </p:nvPr>
        </p:nvGraphicFramePr>
        <p:xfrm>
          <a:off x="685800" y="5105400"/>
          <a:ext cx="5275262" cy="1100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098" name="数式" r:id="rId9" imgW="2234880" imgH="482400" progId="Equation.3">
                  <p:embed/>
                </p:oleObj>
              </mc:Choice>
              <mc:Fallback>
                <p:oleObj name="数式" r:id="rId9" imgW="2234880" imgH="4824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105400"/>
                        <a:ext cx="5275262" cy="11001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4792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-76200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Simple transport theory</a:t>
            </a:r>
          </a:p>
          <a:p>
            <a:pPr lvl="1"/>
            <a:r>
              <a:rPr lang="en-US" sz="2400" dirty="0" smtClean="0"/>
              <a:t>Base system – low density gas near thermal equilibrium;</a:t>
            </a:r>
          </a:p>
          <a:p>
            <a:pPr lvl="1"/>
            <a:r>
              <a:rPr lang="en-US" sz="2400" dirty="0" smtClean="0"/>
              <a:t>assume that the interaction energy is negligible compared to the kinetic energy of the particles.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84440754"/>
              </p:ext>
            </p:extLst>
          </p:nvPr>
        </p:nvGraphicFramePr>
        <p:xfrm>
          <a:off x="1219200" y="1447800"/>
          <a:ext cx="6293069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3" name="Equation" r:id="rId3" imgW="3377880" imgH="914400" progId="Equation.DSMT4">
                  <p:embed/>
                </p:oleObj>
              </mc:Choice>
              <mc:Fallback>
                <p:oleObj name="Equation" r:id="rId3" imgW="3377880" imgH="9144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219200" y="1447800"/>
                        <a:ext cx="6293069" cy="17033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78414584"/>
              </p:ext>
            </p:extLst>
          </p:nvPr>
        </p:nvGraphicFramePr>
        <p:xfrm>
          <a:off x="1257300" y="3173412"/>
          <a:ext cx="7048500" cy="345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8154" name="Equation" r:id="rId5" imgW="3784320" imgH="1854000" progId="Equation.DSMT4">
                  <p:embed/>
                </p:oleObj>
              </mc:Choice>
              <mc:Fallback>
                <p:oleObj name="Equation" r:id="rId5" imgW="3784320" imgH="18540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57300" y="3173412"/>
                        <a:ext cx="7048500" cy="3455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0576531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40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28600" y="381000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Back to Boltzmann equation: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If we can assume that the collisions are due to binary interactions, such that particles 1 and 2 interact: </a:t>
            </a:r>
            <a:endParaRPr lang="en-US" sz="2400" dirty="0" smtClean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17105041"/>
              </p:ext>
            </p:extLst>
          </p:nvPr>
        </p:nvGraphicFramePr>
        <p:xfrm>
          <a:off x="217487" y="1981200"/>
          <a:ext cx="8697913" cy="18970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2134" name="Equation" r:id="rId3" imgW="4216320" imgH="952200" progId="Equation.DSMT4">
                  <p:embed/>
                </p:oleObj>
              </mc:Choice>
              <mc:Fallback>
                <p:oleObj name="Equation" r:id="rId3" imgW="4216320" imgH="952200" progId="Equation.DSMT4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7487" y="1981200"/>
                        <a:ext cx="8697913" cy="18970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02326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5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Estimation of mean free path for hard spheres</a:t>
            </a:r>
          </a:p>
        </p:txBody>
      </p:sp>
      <p:sp>
        <p:nvSpPr>
          <p:cNvPr id="6" name="Oval 5"/>
          <p:cNvSpPr>
            <a:spLocks noChangeAspect="1"/>
          </p:cNvSpPr>
          <p:nvPr/>
        </p:nvSpPr>
        <p:spPr>
          <a:xfrm>
            <a:off x="1752600" y="1219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7" name="Oval 6"/>
          <p:cNvSpPr>
            <a:spLocks noChangeAspect="1"/>
          </p:cNvSpPr>
          <p:nvPr/>
        </p:nvSpPr>
        <p:spPr>
          <a:xfrm>
            <a:off x="3276600" y="24003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8" name="Oval 7"/>
          <p:cNvSpPr>
            <a:spLocks noChangeAspect="1"/>
          </p:cNvSpPr>
          <p:nvPr/>
        </p:nvSpPr>
        <p:spPr>
          <a:xfrm>
            <a:off x="5943600" y="17145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9" name="Oval 8"/>
          <p:cNvSpPr>
            <a:spLocks noChangeAspect="1"/>
          </p:cNvSpPr>
          <p:nvPr/>
        </p:nvSpPr>
        <p:spPr>
          <a:xfrm>
            <a:off x="2209800" y="3886200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95800" y="2819400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>
            <a:off x="4648200" y="1371600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9" idx="7"/>
          </p:cNvCxnSpPr>
          <p:nvPr/>
        </p:nvCxnSpPr>
        <p:spPr>
          <a:xfrm flipV="1">
            <a:off x="2795167" y="3581400"/>
            <a:ext cx="329033" cy="405233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>
            <a:stCxn id="6" idx="4"/>
          </p:cNvCxnSpPr>
          <p:nvPr/>
        </p:nvCxnSpPr>
        <p:spPr>
          <a:xfrm>
            <a:off x="2095500" y="1905000"/>
            <a:ext cx="0" cy="4953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2"/>
          </p:cNvCxnSpPr>
          <p:nvPr/>
        </p:nvCxnSpPr>
        <p:spPr>
          <a:xfrm flipH="1">
            <a:off x="2795167" y="2743200"/>
            <a:ext cx="481433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stCxn id="8" idx="6"/>
          </p:cNvCxnSpPr>
          <p:nvPr/>
        </p:nvCxnSpPr>
        <p:spPr>
          <a:xfrm>
            <a:off x="6629400" y="2057400"/>
            <a:ext cx="609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stCxn id="11" idx="0"/>
          </p:cNvCxnSpPr>
          <p:nvPr/>
        </p:nvCxnSpPr>
        <p:spPr>
          <a:xfrm flipV="1">
            <a:off x="4922520" y="914400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V="1">
            <a:off x="4770120" y="2301240"/>
            <a:ext cx="0" cy="51816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3619500" y="4229100"/>
            <a:ext cx="41529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Collision radius </a:t>
            </a:r>
            <a:r>
              <a:rPr lang="en-US" sz="2400" b="1" dirty="0" err="1" smtClean="0"/>
              <a:t>d</a:t>
            </a:r>
            <a:r>
              <a:rPr lang="en-US" sz="2400" b="1" baseline="-25000" dirty="0" err="1" smtClean="0"/>
              <a:t>AB</a:t>
            </a:r>
            <a:endParaRPr lang="en-US" sz="2400" b="1" dirty="0" smtClean="0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>
            <a:off x="6812280" y="4347865"/>
            <a:ext cx="685800" cy="685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A</a:t>
            </a:r>
            <a:endParaRPr lang="en-US" dirty="0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6903720" y="3799225"/>
            <a:ext cx="548640" cy="54864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B</a:t>
            </a:r>
            <a:endParaRPr lang="en-US" dirty="0"/>
          </a:p>
        </p:txBody>
      </p:sp>
      <p:sp>
        <p:nvSpPr>
          <p:cNvPr id="28" name="Left Brace 27"/>
          <p:cNvSpPr/>
          <p:nvPr/>
        </p:nvSpPr>
        <p:spPr>
          <a:xfrm>
            <a:off x="6248400" y="4038600"/>
            <a:ext cx="533400" cy="803255"/>
          </a:xfrm>
          <a:prstGeom prst="lef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69955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6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457200" y="304800"/>
            <a:ext cx="7467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Estimation of mean free path for hard spheres</a:t>
            </a: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35646934"/>
              </p:ext>
            </p:extLst>
          </p:nvPr>
        </p:nvGraphicFramePr>
        <p:xfrm>
          <a:off x="465138" y="728663"/>
          <a:ext cx="8678862" cy="5519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146" name="Equation" r:id="rId3" imgW="4660560" imgH="2958840" progId="Equation.DSMT4">
                  <p:embed/>
                </p:oleObj>
              </mc:Choice>
              <mc:Fallback>
                <p:oleObj name="Equation" r:id="rId3" imgW="4660560" imgH="295884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138" y="728663"/>
                        <a:ext cx="8678862" cy="551973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5754189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7</a:t>
            </a:fld>
            <a:endParaRPr lang="en-US"/>
          </a:p>
        </p:txBody>
      </p:sp>
      <p:sp>
        <p:nvSpPr>
          <p:cNvPr id="5" name="Cube 4"/>
          <p:cNvSpPr/>
          <p:nvPr/>
        </p:nvSpPr>
        <p:spPr>
          <a:xfrm>
            <a:off x="1219200" y="1219200"/>
            <a:ext cx="4267200" cy="4876800"/>
          </a:xfrm>
          <a:prstGeom prst="cube">
            <a:avLst/>
          </a:prstGeom>
          <a:pattFill prst="pct20">
            <a:fgClr>
              <a:schemeClr val="accent1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an 5"/>
          <p:cNvSpPr/>
          <p:nvPr/>
        </p:nvSpPr>
        <p:spPr>
          <a:xfrm>
            <a:off x="2590800" y="2819400"/>
            <a:ext cx="762000" cy="1295400"/>
          </a:xfrm>
          <a:prstGeom prst="can">
            <a:avLst>
              <a:gd name="adj" fmla="val 4300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743200" y="2209800"/>
            <a:ext cx="60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err="1" smtClean="0"/>
              <a:t>d</a:t>
            </a:r>
            <a:r>
              <a:rPr lang="en-US" sz="2400" b="1" i="1" baseline="-25000" dirty="0" err="1" smtClean="0"/>
              <a:t>AA</a:t>
            </a:r>
            <a:endParaRPr lang="en-US" sz="2400" b="1" i="1" dirty="0" smtClean="0"/>
          </a:p>
        </p:txBody>
      </p:sp>
      <p:sp>
        <p:nvSpPr>
          <p:cNvPr id="8" name="Right Brace 7"/>
          <p:cNvSpPr/>
          <p:nvPr/>
        </p:nvSpPr>
        <p:spPr>
          <a:xfrm rot="16200000">
            <a:off x="2782418" y="2399184"/>
            <a:ext cx="380998" cy="764234"/>
          </a:xfrm>
          <a:prstGeom prst="righ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Left Brace 8"/>
          <p:cNvSpPr/>
          <p:nvPr/>
        </p:nvSpPr>
        <p:spPr>
          <a:xfrm>
            <a:off x="2057400" y="2895600"/>
            <a:ext cx="457200" cy="1143000"/>
          </a:xfrm>
          <a:prstGeom prst="leftBrace">
            <a:avLst/>
          </a:prstGeom>
          <a:ln w="25400">
            <a:solidFill>
              <a:schemeClr val="tx1"/>
            </a:solidFill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52600" y="3195935"/>
            <a:ext cx="304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l</a:t>
            </a: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2895600" y="3467100"/>
            <a:ext cx="3505200" cy="0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7654927"/>
              </p:ext>
            </p:extLst>
          </p:nvPr>
        </p:nvGraphicFramePr>
        <p:xfrm>
          <a:off x="5791200" y="3048000"/>
          <a:ext cx="3146425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6" name="Equation" r:id="rId3" imgW="1688760" imgH="241200" progId="Equation.DSMT4">
                  <p:embed/>
                </p:oleObj>
              </mc:Choice>
              <mc:Fallback>
                <p:oleObj name="Equation" r:id="rId3" imgW="1688760" imgH="2412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91200" y="3048000"/>
                        <a:ext cx="3146425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914400" y="381000"/>
            <a:ext cx="6019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When there is only one type of particle (</a:t>
            </a:r>
            <a:r>
              <a:rPr lang="en-US" sz="2400" i="1" dirty="0" smtClean="0"/>
              <a:t>A</a:t>
            </a:r>
            <a:r>
              <a:rPr lang="en-US" sz="2400" dirty="0" smtClean="0"/>
              <a:t>):</a:t>
            </a:r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0250326"/>
              </p:ext>
            </p:extLst>
          </p:nvPr>
        </p:nvGraphicFramePr>
        <p:xfrm>
          <a:off x="6340475" y="3706813"/>
          <a:ext cx="2200275" cy="1703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0187" name="Equation" r:id="rId5" imgW="1180800" imgH="914400" progId="Equation.DSMT4">
                  <p:embed/>
                </p:oleObj>
              </mc:Choice>
              <mc:Fallback>
                <p:oleObj name="Equation" r:id="rId5" imgW="1180800" imgH="914400" progId="Equation.DSMT4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40475" y="3706813"/>
                        <a:ext cx="2200275" cy="17033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56861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8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Self-diffusion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1371600"/>
            <a:ext cx="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2895600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66800" y="2895600"/>
            <a:ext cx="6858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99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i="1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52600" y="1828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1828800"/>
            <a:ext cx="0" cy="14859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2895600"/>
            <a:ext cx="1066800" cy="4191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3" name="Trapezoid 22"/>
          <p:cNvSpPr/>
          <p:nvPr/>
        </p:nvSpPr>
        <p:spPr>
          <a:xfrm rot="13475618">
            <a:off x="3002769" y="1226713"/>
            <a:ext cx="457200" cy="533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61204">
            <a:off x="752296" y="2286491"/>
            <a:ext cx="1981200" cy="1219200"/>
          </a:xfrm>
          <a:prstGeom prst="ellipse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794529"/>
              </p:ext>
            </p:extLst>
          </p:nvPr>
        </p:nvGraphicFramePr>
        <p:xfrm>
          <a:off x="609600" y="1608137"/>
          <a:ext cx="4016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5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8137"/>
                        <a:ext cx="4016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533400" y="1615226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4349627"/>
              </p:ext>
            </p:extLst>
          </p:nvPr>
        </p:nvGraphicFramePr>
        <p:xfrm>
          <a:off x="533400" y="3284538"/>
          <a:ext cx="4032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6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84538"/>
                        <a:ext cx="4032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381000" y="3126432"/>
            <a:ext cx="0" cy="532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1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3177030"/>
              </p:ext>
            </p:extLst>
          </p:nvPr>
        </p:nvGraphicFramePr>
        <p:xfrm>
          <a:off x="304800" y="4876800"/>
          <a:ext cx="6732587" cy="827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7" name="Equation" r:id="rId7" imgW="3619440" imgH="444240" progId="Equation.DSMT4">
                  <p:embed/>
                </p:oleObj>
              </mc:Choice>
              <mc:Fallback>
                <p:oleObj name="Equation" r:id="rId7" imgW="3619440" imgH="44424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876800"/>
                        <a:ext cx="6732587" cy="827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TextBox 31"/>
          <p:cNvSpPr txBox="1"/>
          <p:nvPr/>
        </p:nvSpPr>
        <p:spPr>
          <a:xfrm>
            <a:off x="4495800" y="990600"/>
            <a:ext cx="4191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Assume that, in  addition to geometric factors, the particle will reach the detector only if it does not have a collision.</a:t>
            </a:r>
            <a:endParaRPr lang="en-US" sz="2400" dirty="0" smtClean="0"/>
          </a:p>
        </p:txBody>
      </p:sp>
      <p:sp>
        <p:nvSpPr>
          <p:cNvPr id="33" name="TextBox 32"/>
          <p:cNvSpPr txBox="1"/>
          <p:nvPr/>
        </p:nvSpPr>
        <p:spPr>
          <a:xfrm>
            <a:off x="2209800" y="17526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</a:t>
            </a:r>
          </a:p>
        </p:txBody>
      </p:sp>
      <p:graphicFrame>
        <p:nvGraphicFramePr>
          <p:cNvPr id="34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1353096"/>
              </p:ext>
            </p:extLst>
          </p:nvPr>
        </p:nvGraphicFramePr>
        <p:xfrm>
          <a:off x="4267200" y="2806700"/>
          <a:ext cx="4441825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8" name="Equation" r:id="rId9" imgW="2387520" imgH="457200" progId="Equation.DSMT4">
                  <p:embed/>
                </p:oleObj>
              </mc:Choice>
              <mc:Fallback>
                <p:oleObj name="Equation" r:id="rId9" imgW="2387520" imgH="4572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67200" y="2806700"/>
                        <a:ext cx="4441825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9499005"/>
              </p:ext>
            </p:extLst>
          </p:nvPr>
        </p:nvGraphicFramePr>
        <p:xfrm>
          <a:off x="304800" y="4191000"/>
          <a:ext cx="6070600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89" name="Equation" r:id="rId11" imgW="3263760" imgH="469800" progId="Equation.DSMT4">
                  <p:embed/>
                </p:oleObj>
              </mc:Choice>
              <mc:Fallback>
                <p:oleObj name="Equation" r:id="rId11" imgW="3263760" imgH="469800" progId="Equation.DSMT4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4191000"/>
                        <a:ext cx="6070600" cy="874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54593921"/>
              </p:ext>
            </p:extLst>
          </p:nvPr>
        </p:nvGraphicFramePr>
        <p:xfrm>
          <a:off x="1838325" y="5537200"/>
          <a:ext cx="3306763" cy="850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1290" name="Equation" r:id="rId13" imgW="1777680" imgH="457200" progId="Equation.DSMT4">
                  <p:embed/>
                </p:oleObj>
              </mc:Choice>
              <mc:Fallback>
                <p:oleObj name="Equation" r:id="rId13" imgW="1777680" imgH="457200" progId="Equation.DSMT4">
                  <p:embed/>
                  <p:pic>
                    <p:nvPicPr>
                      <p:cNvPr id="0" name="Object 3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38325" y="5537200"/>
                        <a:ext cx="3306763" cy="850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455752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smtClean="0"/>
              <a:t>4/03/2014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PHY 770  Spring 2014 -- Lecture 19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368B07-CEBF-4C80-90AF-53B34FA04CF3}" type="slidenum">
              <a:rPr lang="en-US" smtClean="0"/>
              <a:t>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800" y="381000"/>
            <a:ext cx="670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Self-diffusion</a:t>
            </a:r>
            <a:endParaRPr lang="en-US" sz="2400" dirty="0" smtClean="0"/>
          </a:p>
        </p:txBody>
      </p:sp>
      <p:cxnSp>
        <p:nvCxnSpPr>
          <p:cNvPr id="7" name="Straight Arrow Connector 6"/>
          <p:cNvCxnSpPr/>
          <p:nvPr/>
        </p:nvCxnSpPr>
        <p:spPr>
          <a:xfrm flipV="1">
            <a:off x="1752600" y="1371600"/>
            <a:ext cx="0" cy="1524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1752600" y="2895600"/>
            <a:ext cx="17526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 flipH="1">
            <a:off x="1066800" y="2895600"/>
            <a:ext cx="685800" cy="838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1828800" y="990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z</a:t>
            </a:r>
            <a:endParaRPr lang="en-US" sz="2400" i="1" dirty="0" smtClean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752600" y="1828800"/>
            <a:ext cx="1143000" cy="1066800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95600" y="1828800"/>
            <a:ext cx="0" cy="14859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1828800" y="2895600"/>
            <a:ext cx="1066800" cy="419100"/>
          </a:xfrm>
          <a:prstGeom prst="line">
            <a:avLst/>
          </a:prstGeom>
          <a:ln w="25400">
            <a:solidFill>
              <a:schemeClr val="tx1"/>
            </a:solidFill>
            <a:prstDash val="sysDash"/>
            <a:tailEnd type="non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1828800" y="2133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q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1676400" y="2895600"/>
            <a:ext cx="381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Symbol" pitchFamily="18" charset="2"/>
              </a:rPr>
              <a:t>f</a:t>
            </a:r>
            <a:endParaRPr lang="en-US" sz="2400" dirty="0" smtClean="0">
              <a:latin typeface="Symbol" pitchFamily="18" charset="2"/>
            </a:endParaRPr>
          </a:p>
        </p:txBody>
      </p:sp>
      <p:sp>
        <p:nvSpPr>
          <p:cNvPr id="23" name="Trapezoid 22"/>
          <p:cNvSpPr/>
          <p:nvPr/>
        </p:nvSpPr>
        <p:spPr>
          <a:xfrm rot="13475618">
            <a:off x="3002769" y="1226713"/>
            <a:ext cx="457200" cy="533400"/>
          </a:xfrm>
          <a:prstGeom prst="trapezoid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 rot="561204">
            <a:off x="752296" y="2286491"/>
            <a:ext cx="1981200" cy="1219200"/>
          </a:xfrm>
          <a:prstGeom prst="ellipse">
            <a:avLst/>
          </a:prstGeom>
          <a:solidFill>
            <a:srgbClr val="FFFF00">
              <a:alpha val="19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5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9252771"/>
              </p:ext>
            </p:extLst>
          </p:nvPr>
        </p:nvGraphicFramePr>
        <p:xfrm>
          <a:off x="609600" y="1608137"/>
          <a:ext cx="401638" cy="449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4" name="Equation" r:id="rId3" imgW="215640" imgH="241200" progId="Equation.DSMT4">
                  <p:embed/>
                </p:oleObj>
              </mc:Choice>
              <mc:Fallback>
                <p:oleObj name="Equation" r:id="rId3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9600" y="1608137"/>
                        <a:ext cx="401638" cy="4492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27" name="Straight Arrow Connector 26"/>
          <p:cNvCxnSpPr/>
          <p:nvPr/>
        </p:nvCxnSpPr>
        <p:spPr>
          <a:xfrm>
            <a:off x="533400" y="1615226"/>
            <a:ext cx="0" cy="4572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8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8816966"/>
              </p:ext>
            </p:extLst>
          </p:nvPr>
        </p:nvGraphicFramePr>
        <p:xfrm>
          <a:off x="533400" y="3284538"/>
          <a:ext cx="403225" cy="449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5" name="Equation" r:id="rId5" imgW="215640" imgH="241200" progId="Equation.DSMT4">
                  <p:embed/>
                </p:oleObj>
              </mc:Choice>
              <mc:Fallback>
                <p:oleObj name="Equation" r:id="rId5" imgW="215640" imgH="241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3400" y="3284538"/>
                        <a:ext cx="403225" cy="4492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0" name="Straight Arrow Connector 29"/>
          <p:cNvCxnSpPr/>
          <p:nvPr/>
        </p:nvCxnSpPr>
        <p:spPr>
          <a:xfrm flipV="1">
            <a:off x="381000" y="3126432"/>
            <a:ext cx="0" cy="53215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2209800" y="1752600"/>
            <a:ext cx="4191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smtClean="0"/>
              <a:t>r</a:t>
            </a:r>
          </a:p>
        </p:txBody>
      </p:sp>
      <p:graphicFrame>
        <p:nvGraphicFramePr>
          <p:cNvPr id="36" name="Object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9276390"/>
              </p:ext>
            </p:extLst>
          </p:nvPr>
        </p:nvGraphicFramePr>
        <p:xfrm>
          <a:off x="4648200" y="1452265"/>
          <a:ext cx="2952750" cy="17494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6" name="Equation" r:id="rId7" imgW="1587240" imgH="939600" progId="Equation.DSMT4">
                  <p:embed/>
                </p:oleObj>
              </mc:Choice>
              <mc:Fallback>
                <p:oleObj name="Equation" r:id="rId7" imgW="1587240" imgH="9396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8200" y="1452265"/>
                        <a:ext cx="2952750" cy="17494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2965627"/>
              </p:ext>
            </p:extLst>
          </p:nvPr>
        </p:nvGraphicFramePr>
        <p:xfrm>
          <a:off x="2209800" y="3749040"/>
          <a:ext cx="5456238" cy="2362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2257" name="Equation" r:id="rId9" imgW="2933640" imgH="1269720" progId="Equation.DSMT4">
                  <p:embed/>
                </p:oleObj>
              </mc:Choice>
              <mc:Fallback>
                <p:oleObj name="Equation" r:id="rId9" imgW="2933640" imgH="1269720" progId="Equation.DSMT4">
                  <p:embed/>
                  <p:pic>
                    <p:nvPicPr>
                      <p:cNvPr id="0" name="Object 3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09800" y="3749040"/>
                        <a:ext cx="5456238" cy="2362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386828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 w="25400">
          <a:solidFill>
            <a:schemeClr val="tx1"/>
          </a:solidFill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4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19195</TotalTime>
  <Words>928</Words>
  <Application>Microsoft Office PowerPoint</Application>
  <PresentationFormat>On-screen Show (4:3)</PresentationFormat>
  <Paragraphs>263</Paragraphs>
  <Slides>40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40</vt:i4>
      </vt:variant>
    </vt:vector>
  </HeadingPairs>
  <TitlesOfParts>
    <vt:vector size="44" baseType="lpstr">
      <vt:lpstr>Office Theme</vt:lpstr>
      <vt:lpstr>Equation</vt:lpstr>
      <vt:lpstr>MathType 6.0 Equation</vt:lpstr>
      <vt:lpstr>数式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WFU2011</dc:creator>
  <cp:lastModifiedBy>Natalie</cp:lastModifiedBy>
  <cp:revision>858</cp:revision>
  <cp:lastPrinted>2014-04-01T17:28:50Z</cp:lastPrinted>
  <dcterms:created xsi:type="dcterms:W3CDTF">2012-01-10T18:32:24Z</dcterms:created>
  <dcterms:modified xsi:type="dcterms:W3CDTF">2014-04-03T15:37:36Z</dcterms:modified>
</cp:coreProperties>
</file>