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nist.gov/cuu/Constants/index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10-10:50 AM  MWF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160" y="32004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2  --  Chapter  3</a:t>
            </a:r>
          </a:p>
          <a:p>
            <a:pPr algn="ctr"/>
            <a:r>
              <a:rPr lang="en-US" sz="2400" b="1" dirty="0" smtClean="0"/>
              <a:t>Review of Thermodynamics – continued</a:t>
            </a:r>
          </a:p>
          <a:p>
            <a:pPr algn="ctr"/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Some empirically obtained equations of 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Some properties of entropy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Thermodynamic potentials</a:t>
            </a:r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internal energy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14013"/>
              </p:ext>
            </p:extLst>
          </p:nvPr>
        </p:nvGraphicFramePr>
        <p:xfrm>
          <a:off x="1271588" y="1143000"/>
          <a:ext cx="7135812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数式" r:id="rId3" imgW="3657600" imgH="1765080" progId="Equation.3">
                  <p:embed/>
                </p:oleObj>
              </mc:Choice>
              <mc:Fallback>
                <p:oleObj name="数式" r:id="rId3" imgW="365760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1143000"/>
                        <a:ext cx="7135812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6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7368"/>
              </p:ext>
            </p:extLst>
          </p:nvPr>
        </p:nvGraphicFramePr>
        <p:xfrm>
          <a:off x="623887" y="1143000"/>
          <a:ext cx="4972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7" y="1143000"/>
                        <a:ext cx="4972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17811"/>
              </p:ext>
            </p:extLst>
          </p:nvPr>
        </p:nvGraphicFramePr>
        <p:xfrm>
          <a:off x="609600" y="1652155"/>
          <a:ext cx="7467600" cy="322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2155"/>
                        <a:ext cx="7467600" cy="322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2134"/>
              </p:ext>
            </p:extLst>
          </p:nvPr>
        </p:nvGraphicFramePr>
        <p:xfrm>
          <a:off x="1876425" y="4572000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transforms: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数式" r:id="rId3" imgW="2234880" imgH="965160" progId="Equation.3">
                  <p:embed/>
                </p:oleObj>
              </mc:Choice>
              <mc:Fallback>
                <p:oleObj name="数式" r:id="rId3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489036"/>
              </p:ext>
            </p:extLst>
          </p:nvPr>
        </p:nvGraphicFramePr>
        <p:xfrm>
          <a:off x="381000" y="2971800"/>
          <a:ext cx="8463824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数式" r:id="rId5" imgW="4051080" imgH="1422360" progId="Equation.3">
                  <p:embed/>
                </p:oleObj>
              </mc:Choice>
              <mc:Fallback>
                <p:oleObj name="数式" r:id="rId5" imgW="40510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8463824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thermodynamic functions: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potentials – Internal Energy</a:t>
            </a:r>
            <a:endParaRPr lang="en-US" sz="24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19676" r="27822" b="31785"/>
          <a:stretch/>
        </p:blipFill>
        <p:spPr bwMode="auto">
          <a:xfrm rot="60000">
            <a:off x="838200" y="1219200"/>
            <a:ext cx="6630691" cy="39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7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potentials – Enthalpy</a:t>
            </a:r>
            <a:endParaRPr lang="en-US" sz="24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39716" r="28916" b="11596"/>
          <a:stretch/>
        </p:blipFill>
        <p:spPr bwMode="auto">
          <a:xfrm>
            <a:off x="1102248" y="990600"/>
            <a:ext cx="7432152" cy="438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potentials – </a:t>
            </a:r>
            <a:r>
              <a:rPr lang="en-US" sz="2400" dirty="0" err="1" smtClean="0"/>
              <a:t>Helmholz</a:t>
            </a:r>
            <a:r>
              <a:rPr lang="en-US" sz="2400" dirty="0" smtClean="0"/>
              <a:t> Free Energy</a:t>
            </a:r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40252" r="33322" b="12038"/>
          <a:stretch/>
        </p:blipFill>
        <p:spPr bwMode="auto">
          <a:xfrm>
            <a:off x="1219200" y="1143000"/>
            <a:ext cx="7222769" cy="429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0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potentials – Gibbs Free Energy</a:t>
            </a:r>
            <a:endParaRPr lang="en-US" sz="2400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7371" r="28093" b="24383"/>
          <a:stretch/>
        </p:blipFill>
        <p:spPr bwMode="auto">
          <a:xfrm>
            <a:off x="962009" y="1371600"/>
            <a:ext cx="7448581" cy="434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42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potentials – Grand Potential</a:t>
            </a:r>
            <a:endParaRPr lang="en-US" sz="2400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28679" r="33127" b="23559"/>
          <a:stretch/>
        </p:blipFill>
        <p:spPr bwMode="auto">
          <a:xfrm>
            <a:off x="1142999" y="1219200"/>
            <a:ext cx="7283958" cy="430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9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thermodynamic potentials</a:t>
            </a:r>
            <a:endParaRPr 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02537"/>
              </p:ext>
            </p:extLst>
          </p:nvPr>
        </p:nvGraphicFramePr>
        <p:xfrm>
          <a:off x="304800" y="1447800"/>
          <a:ext cx="8153400" cy="48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76400"/>
                <a:gridCol w="2514600"/>
                <a:gridCol w="2514600"/>
              </a:tblGrid>
              <a:tr h="753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Potential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Variables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Diff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Fund. Eq.</a:t>
                      </a:r>
                      <a:endParaRPr lang="en-US" sz="2400" dirty="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U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/>
                        <a:t>S,X,N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S,Y,N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A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T,X,N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/>
                        <a:t>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T,Y,N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Symbol" pitchFamily="18" charset="2"/>
                        </a:rPr>
                        <a:t>W</a:t>
                      </a:r>
                      <a:endParaRPr lang="en-US" sz="2400" b="1" i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T,X,</a:t>
                      </a:r>
                      <a:r>
                        <a:rPr lang="en-US" sz="2400" b="1" i="1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8428"/>
              </p:ext>
            </p:extLst>
          </p:nvPr>
        </p:nvGraphicFramePr>
        <p:xfrm>
          <a:off x="3412191" y="2438400"/>
          <a:ext cx="237900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7" name="数式" r:id="rId3" imgW="1726920" imgH="342720" progId="Equation.3">
                  <p:embed/>
                </p:oleObj>
              </mc:Choice>
              <mc:Fallback>
                <p:oleObj name="数式" r:id="rId3" imgW="172692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191" y="2438400"/>
                        <a:ext cx="2379009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66868"/>
              </p:ext>
            </p:extLst>
          </p:nvPr>
        </p:nvGraphicFramePr>
        <p:xfrm>
          <a:off x="5943600" y="2404049"/>
          <a:ext cx="2438400" cy="56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数式" r:id="rId5" imgW="1422360" imgH="342720" progId="Equation.3">
                  <p:embed/>
                </p:oleObj>
              </mc:Choice>
              <mc:Fallback>
                <p:oleObj name="数式" r:id="rId5" imgW="14223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04049"/>
                        <a:ext cx="2438400" cy="56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18120"/>
              </p:ext>
            </p:extLst>
          </p:nvPr>
        </p:nvGraphicFramePr>
        <p:xfrm>
          <a:off x="3411538" y="3200400"/>
          <a:ext cx="2414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9" name="数式" r:id="rId7" imgW="1752480" imgH="342720" progId="Equation.3">
                  <p:embed/>
                </p:oleObj>
              </mc:Choice>
              <mc:Fallback>
                <p:oleObj name="数式" r:id="rId7" imgW="175248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200400"/>
                        <a:ext cx="24145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94999"/>
              </p:ext>
            </p:extLst>
          </p:nvPr>
        </p:nvGraphicFramePr>
        <p:xfrm>
          <a:off x="3475037" y="4038600"/>
          <a:ext cx="2468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0" name="数式" r:id="rId9" imgW="1790640" imgH="342720" progId="Equation.3">
                  <p:embed/>
                </p:oleObj>
              </mc:Choice>
              <mc:Fallback>
                <p:oleObj name="数式" r:id="rId9" imgW="179064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7" y="4038600"/>
                        <a:ext cx="2468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76321"/>
              </p:ext>
            </p:extLst>
          </p:nvPr>
        </p:nvGraphicFramePr>
        <p:xfrm>
          <a:off x="3406775" y="4876800"/>
          <a:ext cx="2536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1" name="数式" r:id="rId11" imgW="1841400" imgH="342720" progId="Equation.3">
                  <p:embed/>
                </p:oleObj>
              </mc:Choice>
              <mc:Fallback>
                <p:oleObj name="数式" r:id="rId11" imgW="184140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4876800"/>
                        <a:ext cx="2536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85373"/>
              </p:ext>
            </p:extLst>
          </p:nvPr>
        </p:nvGraphicFramePr>
        <p:xfrm>
          <a:off x="3441700" y="5638800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2" name="数式" r:id="rId13" imgW="1815840" imgH="342720" progId="Equation.3">
                  <p:embed/>
                </p:oleObj>
              </mc:Choice>
              <mc:Fallback>
                <p:oleObj name="数式" r:id="rId13" imgW="181584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5638800"/>
                        <a:ext cx="2501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842833"/>
              </p:ext>
            </p:extLst>
          </p:nvPr>
        </p:nvGraphicFramePr>
        <p:xfrm>
          <a:off x="6346825" y="3302000"/>
          <a:ext cx="13271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3" name="数式" r:id="rId15" imgW="774360" imgH="177480" progId="Equation.3">
                  <p:embed/>
                </p:oleObj>
              </mc:Choice>
              <mc:Fallback>
                <p:oleObj name="数式" r:id="rId15" imgW="7743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02000"/>
                        <a:ext cx="13271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30980"/>
              </p:ext>
            </p:extLst>
          </p:nvPr>
        </p:nvGraphicFramePr>
        <p:xfrm>
          <a:off x="6302375" y="4038600"/>
          <a:ext cx="12414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4" name="数式" r:id="rId17" imgW="723600" imgH="177480" progId="Equation.3">
                  <p:embed/>
                </p:oleObj>
              </mc:Choice>
              <mc:Fallback>
                <p:oleObj name="数式" r:id="rId17" imgW="7236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4038600"/>
                        <a:ext cx="12414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70067"/>
              </p:ext>
            </p:extLst>
          </p:nvPr>
        </p:nvGraphicFramePr>
        <p:xfrm>
          <a:off x="6259513" y="4978400"/>
          <a:ext cx="1806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5" name="数式" r:id="rId19" imgW="1054080" imgH="177480" progId="Equation.3">
                  <p:embed/>
                </p:oleObj>
              </mc:Choice>
              <mc:Fallback>
                <p:oleObj name="数式" r:id="rId19" imgW="105408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978400"/>
                        <a:ext cx="1806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07235"/>
              </p:ext>
            </p:extLst>
          </p:nvPr>
        </p:nvGraphicFramePr>
        <p:xfrm>
          <a:off x="6019800" y="5603875"/>
          <a:ext cx="2286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6" name="数式" r:id="rId21" imgW="1333440" imgH="342720" progId="Equation.3">
                  <p:embed/>
                </p:oleObj>
              </mc:Choice>
              <mc:Fallback>
                <p:oleObj name="数式" r:id="rId21" imgW="133344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03875"/>
                        <a:ext cx="2286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33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Equations of state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74769"/>
              </p:ext>
            </p:extLst>
          </p:nvPr>
        </p:nvGraphicFramePr>
        <p:xfrm>
          <a:off x="1524000" y="13970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 </a:t>
                      </a:r>
                      <a:r>
                        <a:rPr lang="en-US" sz="2400" b="0" dirty="0" smtClean="0"/>
                        <a:t>(temperature)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30000" dirty="0" err="1" smtClean="0"/>
                        <a:t>o</a:t>
                      </a:r>
                      <a:r>
                        <a:rPr lang="en-US" sz="2400" b="1" baseline="0" dirty="0" err="1" smtClean="0"/>
                        <a:t>K</a:t>
                      </a:r>
                      <a:endParaRPr lang="en-US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 </a:t>
                      </a:r>
                      <a:r>
                        <a:rPr lang="en-US" sz="2400" b="0" dirty="0" smtClean="0"/>
                        <a:t>(pressure)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 </a:t>
                      </a:r>
                      <a:r>
                        <a:rPr lang="en-US" sz="2400" b="0" dirty="0" smtClean="0"/>
                        <a:t>(volume)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</a:t>
                      </a:r>
                      <a:r>
                        <a:rPr lang="en-US" sz="2400" b="1" baseline="30000" dirty="0" smtClean="0"/>
                        <a:t>3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 </a:t>
                      </a:r>
                      <a:r>
                        <a:rPr lang="en-US" sz="2400" b="0" dirty="0" smtClean="0"/>
                        <a:t>(moles)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n=N/N</a:t>
                      </a:r>
                      <a:r>
                        <a:rPr lang="en-US" sz="2400" b="1" baseline="-250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 </a:t>
                      </a:r>
                      <a:r>
                        <a:rPr lang="en-US" sz="2400" b="0" dirty="0" smtClean="0"/>
                        <a:t>(particles)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N=</a:t>
                      </a:r>
                      <a:r>
                        <a:rPr lang="en-US" sz="2400" b="1" baseline="0" dirty="0" err="1" smtClean="0"/>
                        <a:t>nN</a:t>
                      </a:r>
                      <a:r>
                        <a:rPr lang="en-US" sz="2400" b="1" baseline="-25000" dirty="0" err="1" smtClean="0"/>
                        <a:t>A</a:t>
                      </a:r>
                      <a:endParaRPr lang="en-US" sz="2400" b="1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800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Avogadro’s number: 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</a:t>
            </a:r>
            <a:r>
              <a:rPr lang="it-IT" sz="2400" b="1" dirty="0"/>
              <a:t>6.022 141 29 x 10</a:t>
            </a:r>
            <a:r>
              <a:rPr lang="it-IT" sz="2400" b="1" baseline="30000" dirty="0"/>
              <a:t>23</a:t>
            </a:r>
            <a:r>
              <a:rPr lang="it-IT" sz="2400" b="1" dirty="0"/>
              <a:t> mol</a:t>
            </a:r>
            <a:r>
              <a:rPr lang="it-IT" sz="2400" b="1" baseline="30000" dirty="0"/>
              <a:t>-1</a:t>
            </a:r>
            <a:endParaRPr lang="en-US" sz="2400" dirty="0" smtClean="0"/>
          </a:p>
          <a:p>
            <a:r>
              <a:rPr lang="en-US" sz="2400" dirty="0" smtClean="0"/>
              <a:t>Boltzmann constant:  k=</a:t>
            </a:r>
            <a:r>
              <a:rPr lang="pl-PL" sz="2400" b="1" dirty="0"/>
              <a:t>1.380 6488 x 10</a:t>
            </a:r>
            <a:r>
              <a:rPr lang="pl-PL" sz="2400" b="1" baseline="30000" dirty="0"/>
              <a:t>-23</a:t>
            </a:r>
            <a:r>
              <a:rPr lang="pl-PL" sz="2400" b="1" dirty="0"/>
              <a:t> J </a:t>
            </a:r>
            <a:r>
              <a:rPr lang="pl-PL" sz="2400" b="1" dirty="0" smtClean="0"/>
              <a:t>K</a:t>
            </a:r>
            <a:r>
              <a:rPr lang="pl-PL" sz="2400" b="1" baseline="30000" dirty="0" smtClean="0"/>
              <a:t>-1</a:t>
            </a:r>
            <a:endParaRPr lang="en-US" sz="2400" b="1" baseline="30000" dirty="0" smtClean="0"/>
          </a:p>
          <a:p>
            <a:r>
              <a:rPr lang="en-US" sz="2400" dirty="0" smtClean="0"/>
              <a:t>Molar gas </a:t>
            </a:r>
            <a:r>
              <a:rPr lang="en-US" sz="2400" dirty="0" err="1" smtClean="0"/>
              <a:t>contant</a:t>
            </a:r>
            <a:r>
              <a:rPr lang="en-US" sz="2400" dirty="0" smtClean="0"/>
              <a:t>: R=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A</a:t>
            </a:r>
            <a:r>
              <a:rPr lang="en-US" sz="2400" dirty="0" err="1" smtClean="0"/>
              <a:t>k</a:t>
            </a:r>
            <a:r>
              <a:rPr lang="en-US" sz="2400" dirty="0" smtClean="0"/>
              <a:t>=</a:t>
            </a:r>
            <a:r>
              <a:rPr lang="nl-NL" sz="2400" b="1" dirty="0"/>
              <a:t>8.314 4621 J mol</a:t>
            </a:r>
            <a:r>
              <a:rPr lang="nl-NL" sz="2400" b="1" baseline="30000" dirty="0"/>
              <a:t>-1</a:t>
            </a:r>
            <a:r>
              <a:rPr lang="nl-NL" sz="2400" b="1" dirty="0"/>
              <a:t> K</a:t>
            </a:r>
            <a:r>
              <a:rPr lang="nl-NL" sz="2400" b="1" baseline="30000" dirty="0"/>
              <a:t>-1</a:t>
            </a:r>
            <a:endParaRPr lang="en-US" sz="2400" dirty="0"/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://physics.nist.gov/cuu/Constants/index.html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17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346652"/>
              </p:ext>
            </p:extLst>
          </p:nvPr>
        </p:nvGraphicFramePr>
        <p:xfrm>
          <a:off x="1666875" y="2025650"/>
          <a:ext cx="587692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数式" r:id="rId3" imgW="2628720" imgH="1752480" progId="Equation.3">
                  <p:embed/>
                </p:oleObj>
              </mc:Choice>
              <mc:Fallback>
                <p:oleObj name="数式" r:id="rId3" imgW="2628720" imgH="1752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025650"/>
                        <a:ext cx="5876925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examples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Ideal gas with </a:t>
            </a:r>
            <a:r>
              <a:rPr lang="en-US" sz="2400" i="1" dirty="0" smtClean="0"/>
              <a:t>N</a:t>
            </a:r>
            <a:r>
              <a:rPr lang="en-US" sz="2400" dirty="0" smtClean="0"/>
              <a:t> particles of the same type and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X </a:t>
            </a:r>
            <a:r>
              <a:rPr lang="en-US" sz="2400" i="1" dirty="0" smtClean="0">
                <a:sym typeface="Wingdings" pitchFamily="2" charset="2"/>
              </a:rPr>
              <a:t>V                 Y-P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3324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223925"/>
              </p:ext>
            </p:extLst>
          </p:nvPr>
        </p:nvGraphicFramePr>
        <p:xfrm>
          <a:off x="1666875" y="1657350"/>
          <a:ext cx="5876925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数式" r:id="rId3" imgW="2628720" imgH="2082600" progId="Equation.3">
                  <p:embed/>
                </p:oleObj>
              </mc:Choice>
              <mc:Fallback>
                <p:oleObj name="数式" r:id="rId3" imgW="262872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1657350"/>
                        <a:ext cx="5876925" cy="465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examples --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Ideal gas with </a:t>
            </a:r>
            <a:r>
              <a:rPr lang="en-US" sz="2400" i="1" dirty="0" smtClean="0"/>
              <a:t>N</a:t>
            </a:r>
            <a:r>
              <a:rPr lang="en-US" sz="2400" dirty="0" smtClean="0"/>
              <a:t> particles of the same type and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X </a:t>
            </a:r>
            <a:r>
              <a:rPr lang="en-US" sz="2400" i="1" dirty="0" smtClean="0">
                <a:sym typeface="Wingdings" pitchFamily="2" charset="2"/>
              </a:rPr>
              <a:t>V                 Y-P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2788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60573"/>
              </p:ext>
            </p:extLst>
          </p:nvPr>
        </p:nvGraphicFramePr>
        <p:xfrm>
          <a:off x="1666875" y="1458913"/>
          <a:ext cx="5876925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数式" r:id="rId3" imgW="2628720" imgH="2260440" progId="Equation.3">
                  <p:embed/>
                </p:oleObj>
              </mc:Choice>
              <mc:Fallback>
                <p:oleObj name="数式" r:id="rId3" imgW="262872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1458913"/>
                        <a:ext cx="5876925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examples -- continued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Ideal gas with </a:t>
            </a:r>
            <a:r>
              <a:rPr lang="en-US" sz="2400" i="1" dirty="0" smtClean="0"/>
              <a:t>N</a:t>
            </a:r>
            <a:r>
              <a:rPr lang="en-US" sz="2400" dirty="0" smtClean="0"/>
              <a:t> particles of the same type and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X </a:t>
            </a:r>
            <a:r>
              <a:rPr lang="en-US" sz="2400" i="1" dirty="0" smtClean="0">
                <a:sym typeface="Wingdings" pitchFamily="2" charset="2"/>
              </a:rPr>
              <a:t>V                 Y-P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584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Equations of State -- examples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81956"/>
              </p:ext>
            </p:extLst>
          </p:nvPr>
        </p:nvGraphicFramePr>
        <p:xfrm>
          <a:off x="228600" y="1531580"/>
          <a:ext cx="2209800" cy="74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数式" r:id="rId3" imgW="1117440" imgH="406080" progId="Equation.3">
                  <p:embed/>
                </p:oleObj>
              </mc:Choice>
              <mc:Fallback>
                <p:oleObj name="数式" r:id="rId3" imgW="111744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31580"/>
                        <a:ext cx="2209800" cy="744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934105"/>
            <a:ext cx="3307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Range of validity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dilute limit; </a:t>
            </a:r>
            <a:r>
              <a:rPr lang="en-US" sz="2400" b="1" dirty="0" err="1" smtClean="0"/>
              <a:t>ignor</a:t>
            </a:r>
            <a:r>
              <a:rPr lang="en-US" sz="2400" b="1" dirty="0" smtClean="0"/>
              <a:t> particle interactions</a:t>
            </a:r>
          </a:p>
          <a:p>
            <a:pPr algn="ctr"/>
            <a:endParaRPr lang="en-US" sz="2400" b="1" dirty="0" smtClean="0"/>
          </a:p>
          <a:p>
            <a:r>
              <a:rPr lang="en-US" sz="2400" b="1" dirty="0" smtClean="0"/>
              <a:t>includes effects of higher density in terms of </a:t>
            </a:r>
            <a:r>
              <a:rPr lang="en-US" sz="2400" b="1" dirty="0" err="1" smtClean="0"/>
              <a:t>virial</a:t>
            </a:r>
            <a:r>
              <a:rPr lang="en-US" sz="2400" b="1" dirty="0" smtClean="0"/>
              <a:t> coefficients </a:t>
            </a:r>
            <a:r>
              <a:rPr lang="en-US" sz="2400" b="1" i="1" dirty="0" smtClean="0"/>
              <a:t>B</a:t>
            </a:r>
            <a:r>
              <a:rPr lang="en-US" sz="2400" b="1" i="1" baseline="-25000" dirty="0" smtClean="0"/>
              <a:t>i</a:t>
            </a:r>
          </a:p>
          <a:p>
            <a:endParaRPr lang="en-US" sz="2400" b="1" i="1" baseline="-25000" dirty="0"/>
          </a:p>
          <a:p>
            <a:endParaRPr lang="en-US" sz="2400" b="1" i="1" baseline="-25000" dirty="0" smtClean="0"/>
          </a:p>
          <a:p>
            <a:r>
              <a:rPr lang="en-US" sz="2400" b="1" dirty="0" smtClean="0"/>
              <a:t>approximates gases and liquids in terms of an excluded volume </a:t>
            </a:r>
            <a:r>
              <a:rPr lang="en-US" sz="2400" b="1" i="1" dirty="0" err="1" smtClean="0"/>
              <a:t>nb</a:t>
            </a:r>
            <a:r>
              <a:rPr lang="en-US" sz="2400" b="1" dirty="0" smtClean="0"/>
              <a:t> and a cohesion parameter </a:t>
            </a:r>
            <a:r>
              <a:rPr lang="en-US" sz="2400" b="1" i="1" dirty="0" smtClean="0"/>
              <a:t>a</a:t>
            </a:r>
            <a:endParaRPr lang="en-US" sz="2400" b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17688"/>
              </p:ext>
            </p:extLst>
          </p:nvPr>
        </p:nvGraphicFramePr>
        <p:xfrm>
          <a:off x="206658" y="2667000"/>
          <a:ext cx="512734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数式" r:id="rId5" imgW="2514600" imgH="685800" progId="Equation.3">
                  <p:embed/>
                </p:oleObj>
              </mc:Choice>
              <mc:Fallback>
                <p:oleObj name="数式" r:id="rId5" imgW="25146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58" y="2667000"/>
                        <a:ext cx="512734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13623"/>
              </p:ext>
            </p:extLst>
          </p:nvPr>
        </p:nvGraphicFramePr>
        <p:xfrm>
          <a:off x="228600" y="4419600"/>
          <a:ext cx="40401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数式" r:id="rId7" imgW="1981080" imgH="685800" progId="Equation.3">
                  <p:embed/>
                </p:oleObj>
              </mc:Choice>
              <mc:Fallback>
                <p:oleObj name="数式" r:id="rId7" imgW="198108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40401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63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Special properties of entropy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 reversible process: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94587"/>
              </p:ext>
            </p:extLst>
          </p:nvPr>
        </p:nvGraphicFramePr>
        <p:xfrm>
          <a:off x="5099050" y="1143000"/>
          <a:ext cx="11557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数式" r:id="rId3" imgW="583920" imgH="393480" progId="Equation.3">
                  <p:embed/>
                </p:oleObj>
              </mc:Choice>
              <mc:Fallback>
                <p:oleObj name="数式" r:id="rId3" imgW="5839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1143000"/>
                        <a:ext cx="11557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956584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 “laws” involving  entropy</a:t>
            </a:r>
          </a:p>
          <a:p>
            <a:pPr marL="914400" lvl="1" indent="-457200">
              <a:buAutoNum type="arabicPeriod" startAt="2"/>
            </a:pPr>
            <a:r>
              <a:rPr lang="en-US" sz="2400" dirty="0" smtClean="0"/>
              <a:t>Heat flows spontaneously from high temperature to low temperature</a:t>
            </a:r>
          </a:p>
          <a:p>
            <a:pPr marL="914400" lvl="1" indent="-457200">
              <a:buAutoNum type="arabicPeriod" startAt="2"/>
            </a:pPr>
            <a:r>
              <a:rPr lang="en-US" sz="2400" dirty="0" smtClean="0"/>
              <a:t>It is not possible to reach the coldest temperature using a finite set of reversible steps</a:t>
            </a:r>
          </a:p>
          <a:p>
            <a:endParaRPr lang="en-US" sz="2400" dirty="0"/>
          </a:p>
          <a:p>
            <a:r>
              <a:rPr lang="en-US" sz="2400" dirty="0" smtClean="0"/>
              <a:t>These relationships, together with the notion that entropy is an extensive and additive property leads to the</a:t>
            </a:r>
          </a:p>
          <a:p>
            <a:pPr algn="ctr"/>
            <a:r>
              <a:rPr lang="en-US" sz="2400" b="1" dirty="0" smtClean="0"/>
              <a:t>Fundamental equation of thermodynamics: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67269"/>
              </p:ext>
            </p:extLst>
          </p:nvPr>
        </p:nvGraphicFramePr>
        <p:xfrm>
          <a:off x="3038475" y="5372904"/>
          <a:ext cx="28384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数式" r:id="rId5" imgW="1434960" imgH="342720" progId="Equation.3">
                  <p:embed/>
                </p:oleObj>
              </mc:Choice>
              <mc:Fallback>
                <p:oleObj name="数式" r:id="rId5" imgW="14349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372904"/>
                        <a:ext cx="28384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0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8920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Fundamental equation of </a:t>
            </a:r>
            <a:r>
              <a:rPr lang="en-US" sz="2400" b="1" dirty="0" smtClean="0"/>
              <a:t>thermodynamics</a:t>
            </a:r>
            <a:endParaRPr lang="en-US" sz="24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838200" y="457200"/>
            <a:ext cx="7772400" cy="2971800"/>
            <a:chOff x="838200" y="990600"/>
            <a:chExt cx="7772400" cy="29718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254637"/>
                </p:ext>
              </p:extLst>
            </p:nvPr>
          </p:nvGraphicFramePr>
          <p:xfrm>
            <a:off x="838200" y="2000458"/>
            <a:ext cx="6553591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89" name="数式" r:id="rId3" imgW="1434960" imgH="342720" progId="Equation.3">
                    <p:embed/>
                  </p:oleObj>
                </mc:Choice>
                <mc:Fallback>
                  <p:oleObj name="数式" r:id="rId3" imgW="1434960" imgH="34272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2000458"/>
                          <a:ext cx="6553591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1828800" y="1524000"/>
              <a:ext cx="6096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75360" y="1108501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internal energy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9906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generalized displacement (</a:t>
              </a:r>
              <a:r>
                <a:rPr lang="en-US" sz="2400" i="1" dirty="0" smtClean="0"/>
                <a:t>V</a:t>
              </a:r>
              <a:r>
                <a:rPr lang="en-US" sz="2400" dirty="0" smtClean="0"/>
                <a:t>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505200" y="1828800"/>
              <a:ext cx="3429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886200" y="2743200"/>
              <a:ext cx="2286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48000" y="3131403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generalized force (-</a:t>
              </a:r>
              <a:r>
                <a:rPr lang="en-US" sz="2400" i="1" dirty="0" smtClean="0"/>
                <a:t>P</a:t>
              </a:r>
              <a:r>
                <a:rPr lang="en-US" sz="2400" dirty="0" smtClean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11430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chemical potential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172200" y="1524000"/>
              <a:ext cx="6858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553200" y="2819400"/>
              <a:ext cx="2286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43600" y="3272135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number of particles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3400" y="3429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Derivation of fundamental equation of thermodynamics: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40071"/>
              </p:ext>
            </p:extLst>
          </p:nvPr>
        </p:nvGraphicFramePr>
        <p:xfrm>
          <a:off x="1231106" y="4191000"/>
          <a:ext cx="6312694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数式" r:id="rId5" imgW="3276360" imgH="990360" progId="Equation.3">
                  <p:embed/>
                </p:oleObj>
              </mc:Choice>
              <mc:Fallback>
                <p:oleObj name="数式" r:id="rId5" imgW="3276360" imgH="990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106" y="4191000"/>
                        <a:ext cx="6312694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5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Derivation of fundamental equation of thermodynamics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333792"/>
              </p:ext>
            </p:extLst>
          </p:nvPr>
        </p:nvGraphicFramePr>
        <p:xfrm>
          <a:off x="685800" y="838200"/>
          <a:ext cx="6950075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数式" r:id="rId3" imgW="3606480" imgH="1726920" progId="Equation.3">
                  <p:embed/>
                </p:oleObj>
              </mc:Choice>
              <mc:Fallback>
                <p:oleObj name="数式" r:id="rId3" imgW="360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6950075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65501"/>
              </p:ext>
            </p:extLst>
          </p:nvPr>
        </p:nvGraphicFramePr>
        <p:xfrm>
          <a:off x="685800" y="4267200"/>
          <a:ext cx="62896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数式" r:id="rId5" imgW="3263760" imgH="914400" progId="Equation.3">
                  <p:embed/>
                </p:oleObj>
              </mc:Choice>
              <mc:Fallback>
                <p:oleObj name="数式" r:id="rId5" imgW="326376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628967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26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Derivation of fundamental equation of thermodynamics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419014"/>
              </p:ext>
            </p:extLst>
          </p:nvPr>
        </p:nvGraphicFramePr>
        <p:xfrm>
          <a:off x="569913" y="1357313"/>
          <a:ext cx="80041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数式" r:id="rId3" imgW="4876560" imgH="2095200" progId="Equation.3">
                  <p:embed/>
                </p:oleObj>
              </mc:Choice>
              <mc:Fallback>
                <p:oleObj name="数式" r:id="rId3" imgW="4876560" imgH="209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357313"/>
                        <a:ext cx="8004175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65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" y="8920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Fundamental equation of </a:t>
            </a:r>
            <a:r>
              <a:rPr lang="en-US" sz="2400" b="1" dirty="0" smtClean="0"/>
              <a:t>thermodynamics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86532"/>
              </p:ext>
            </p:extLst>
          </p:nvPr>
        </p:nvGraphicFramePr>
        <p:xfrm>
          <a:off x="1219200" y="685800"/>
          <a:ext cx="655359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数式" r:id="rId3" imgW="1434960" imgH="342720" progId="Equation.3">
                  <p:embed/>
                </p:oleObj>
              </mc:Choice>
              <mc:Fallback>
                <p:oleObj name="数式" r:id="rId3" imgW="1434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6553591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20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consequences: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93501"/>
              </p:ext>
            </p:extLst>
          </p:nvPr>
        </p:nvGraphicFramePr>
        <p:xfrm>
          <a:off x="1905000" y="2898775"/>
          <a:ext cx="4281488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数式" r:id="rId5" imgW="2222280" imgH="1612800" progId="Equation.3">
                  <p:embed/>
                </p:oleObj>
              </mc:Choice>
              <mc:Fallback>
                <p:oleObj name="数式" r:id="rId5" imgW="2222280" imgH="16128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8775"/>
                        <a:ext cx="4281488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5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potentials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49115"/>
              </p:ext>
            </p:extLst>
          </p:nvPr>
        </p:nvGraphicFramePr>
        <p:xfrm>
          <a:off x="1219200" y="1219200"/>
          <a:ext cx="5922962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数式" r:id="rId3" imgW="3035160" imgH="952200" progId="Equation.3">
                  <p:embed/>
                </p:oleObj>
              </mc:Choice>
              <mc:Fallback>
                <p:oleObj name="数式" r:id="rId3" imgW="3035160" imgH="952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5922962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38585"/>
              </p:ext>
            </p:extLst>
          </p:nvPr>
        </p:nvGraphicFramePr>
        <p:xfrm>
          <a:off x="1385888" y="3200400"/>
          <a:ext cx="711200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数式" r:id="rId5" imgW="3644640" imgH="1498320" progId="Equation.3">
                  <p:embed/>
                </p:oleObj>
              </mc:Choice>
              <mc:Fallback>
                <p:oleObj name="数式" r:id="rId5" imgW="3644640" imgH="1498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200400"/>
                        <a:ext cx="7112000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593</Words>
  <Application>Microsoft Office PowerPoint</Application>
  <PresentationFormat>On-screen Show (4:3)</PresentationFormat>
  <Paragraphs>156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137</cp:revision>
  <cp:lastPrinted>2014-01-14T15:01:09Z</cp:lastPrinted>
  <dcterms:created xsi:type="dcterms:W3CDTF">2012-01-10T18:32:24Z</dcterms:created>
  <dcterms:modified xsi:type="dcterms:W3CDTF">2014-01-16T15:25:21Z</dcterms:modified>
</cp:coreProperties>
</file>