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50620" y="54864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12:00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- 1:45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21</a:t>
            </a:r>
          </a:p>
          <a:p>
            <a:pPr lvl="2"/>
            <a:endParaRPr lang="en-US" sz="2400" b="1" dirty="0"/>
          </a:p>
          <a:p>
            <a:pPr lvl="2" algn="ctr"/>
            <a:r>
              <a:rPr lang="en-US" sz="2400" b="1" dirty="0" smtClean="0"/>
              <a:t>Chap. 9 – Transport coefficients</a:t>
            </a:r>
            <a:endParaRPr lang="en-US" sz="2400" b="1" dirty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Conserved quantities associated with the Boltzmann </a:t>
            </a:r>
            <a:r>
              <a:rPr lang="en-US" sz="2400" b="1" dirty="0" smtClean="0"/>
              <a:t>equation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Zero order solutions</a:t>
            </a:r>
            <a:endParaRPr lang="en-US" sz="2400" b="1" dirty="0" smtClean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Linearized </a:t>
            </a:r>
            <a:r>
              <a:rPr lang="en-US" sz="2400" b="1" dirty="0" err="1" smtClean="0"/>
              <a:t>Bolzmann</a:t>
            </a:r>
            <a:r>
              <a:rPr lang="en-US" sz="2400" b="1" dirty="0" smtClean="0"/>
              <a:t> equation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5486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/>
              <a:t>Partial make-up lecture -- early start time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436242"/>
              </p:ext>
            </p:extLst>
          </p:nvPr>
        </p:nvGraphicFramePr>
        <p:xfrm>
          <a:off x="990600" y="990600"/>
          <a:ext cx="51641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55" name="Equation" r:id="rId3" imgW="2705040" imgH="495000" progId="Equation.DSMT4">
                  <p:embed/>
                </p:oleObj>
              </mc:Choice>
              <mc:Fallback>
                <p:oleObj name="Equation" r:id="rId3" imgW="270504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516413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563383"/>
              </p:ext>
            </p:extLst>
          </p:nvPr>
        </p:nvGraphicFramePr>
        <p:xfrm>
          <a:off x="1066800" y="2133600"/>
          <a:ext cx="34353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56" name="Equation" r:id="rId5" imgW="2006280" imgH="507960" progId="Equation.DSMT4">
                  <p:embed/>
                </p:oleObj>
              </mc:Choice>
              <mc:Fallback>
                <p:oleObj name="Equation" r:id="rId5" imgW="200628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34353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32890"/>
              </p:ext>
            </p:extLst>
          </p:nvPr>
        </p:nvGraphicFramePr>
        <p:xfrm>
          <a:off x="1066800" y="3124200"/>
          <a:ext cx="47418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57" name="Equation" r:id="rId7" imgW="2768400" imgH="393480" progId="Equation.DSMT4">
                  <p:embed/>
                </p:oleObj>
              </mc:Choice>
              <mc:Fallback>
                <p:oleObj name="Equation" r:id="rId7" imgW="2768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474186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555516"/>
              </p:ext>
            </p:extLst>
          </p:nvPr>
        </p:nvGraphicFramePr>
        <p:xfrm>
          <a:off x="1143000" y="3962400"/>
          <a:ext cx="58959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58" name="Equation" r:id="rId9" imgW="3441600" imgH="393480" progId="Equation.DSMT4">
                  <p:embed/>
                </p:oleObj>
              </mc:Choice>
              <mc:Fallback>
                <p:oleObj name="Equation" r:id="rId9" imgW="34416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58959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54797"/>
              </p:ext>
            </p:extLst>
          </p:nvPr>
        </p:nvGraphicFramePr>
        <p:xfrm>
          <a:off x="1143000" y="4778375"/>
          <a:ext cx="65897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59" name="Equation" r:id="rId11" imgW="3848040" imgH="558720" progId="Equation.DSMT4">
                  <p:embed/>
                </p:oleObj>
              </mc:Choice>
              <mc:Fallback>
                <p:oleObj name="Equation" r:id="rId11" imgW="384804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78375"/>
                        <a:ext cx="658971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5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426406"/>
              </p:ext>
            </p:extLst>
          </p:nvPr>
        </p:nvGraphicFramePr>
        <p:xfrm>
          <a:off x="152400" y="1143000"/>
          <a:ext cx="3871913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4" name="Equation" r:id="rId3" imgW="2260440" imgH="1523880" progId="Equation.DSMT4">
                  <p:embed/>
                </p:oleObj>
              </mc:Choice>
              <mc:Fallback>
                <p:oleObj name="Equation" r:id="rId3" imgW="2260440" imgH="1523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3871913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282779"/>
              </p:ext>
            </p:extLst>
          </p:nvPr>
        </p:nvGraphicFramePr>
        <p:xfrm>
          <a:off x="4597400" y="1120775"/>
          <a:ext cx="339248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5" name="Equation" r:id="rId5" imgW="1981080" imgH="1523880" progId="Equation.DSMT4">
                  <p:embed/>
                </p:oleObj>
              </mc:Choice>
              <mc:Fallback>
                <p:oleObj name="Equation" r:id="rId5" imgW="1981080" imgH="1523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1120775"/>
                        <a:ext cx="3392488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5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27665"/>
              </p:ext>
            </p:extLst>
          </p:nvPr>
        </p:nvGraphicFramePr>
        <p:xfrm>
          <a:off x="1066800" y="766465"/>
          <a:ext cx="339248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03" name="Equation" r:id="rId3" imgW="1981080" imgH="1523880" progId="Equation.DSMT4">
                  <p:embed/>
                </p:oleObj>
              </mc:Choice>
              <mc:Fallback>
                <p:oleObj name="Equation" r:id="rId3" imgW="1981080" imgH="1523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766465"/>
                        <a:ext cx="3392488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684800"/>
              </p:ext>
            </p:extLst>
          </p:nvPr>
        </p:nvGraphicFramePr>
        <p:xfrm>
          <a:off x="936625" y="3662363"/>
          <a:ext cx="3957638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04" name="Equation" r:id="rId5" imgW="2311200" imgH="1409400" progId="Equation.DSMT4">
                  <p:embed/>
                </p:oleObj>
              </mc:Choice>
              <mc:Fallback>
                <p:oleObj name="Equation" r:id="rId5" imgW="2311200" imgH="140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662363"/>
                        <a:ext cx="3957638" cy="255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9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39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303120"/>
              </p:ext>
            </p:extLst>
          </p:nvPr>
        </p:nvGraphicFramePr>
        <p:xfrm>
          <a:off x="457200" y="535632"/>
          <a:ext cx="3392488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24" name="Equation" r:id="rId3" imgW="1981080" imgH="1523880" progId="Equation.DSMT4">
                  <p:embed/>
                </p:oleObj>
              </mc:Choice>
              <mc:Fallback>
                <p:oleObj name="Equation" r:id="rId3" imgW="198108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5632"/>
                        <a:ext cx="3392488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28521"/>
              </p:ext>
            </p:extLst>
          </p:nvPr>
        </p:nvGraphicFramePr>
        <p:xfrm>
          <a:off x="457200" y="3276600"/>
          <a:ext cx="8437563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25" name="Equation" r:id="rId5" imgW="4927320" imgH="1726920" progId="Equation.DSMT4">
                  <p:embed/>
                </p:oleObj>
              </mc:Choice>
              <mc:Fallback>
                <p:oleObj name="Equation" r:id="rId5" imgW="4927320" imgH="1726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76600"/>
                        <a:ext cx="8437563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4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-76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13889"/>
              </p:ext>
            </p:extLst>
          </p:nvPr>
        </p:nvGraphicFramePr>
        <p:xfrm>
          <a:off x="838200" y="457200"/>
          <a:ext cx="2282825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1" name="Equation" r:id="rId3" imgW="1333440" imgH="1473120" progId="Equation.DSMT4">
                  <p:embed/>
                </p:oleObj>
              </mc:Choice>
              <mc:Fallback>
                <p:oleObj name="Equation" r:id="rId3" imgW="1333440" imgH="1473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"/>
                        <a:ext cx="2282825" cy="267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0965"/>
              </p:ext>
            </p:extLst>
          </p:nvPr>
        </p:nvGraphicFramePr>
        <p:xfrm>
          <a:off x="3733800" y="457200"/>
          <a:ext cx="46529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2" name="Equation" r:id="rId5" imgW="2717640" imgH="2057400" progId="Equation.DSMT4">
                  <p:embed/>
                </p:oleObj>
              </mc:Choice>
              <mc:Fallback>
                <p:oleObj name="Equation" r:id="rId5" imgW="2717640" imgH="205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46529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58157"/>
              </p:ext>
            </p:extLst>
          </p:nvPr>
        </p:nvGraphicFramePr>
        <p:xfrm>
          <a:off x="990600" y="4405313"/>
          <a:ext cx="2217737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3" name="Equation" r:id="rId7" imgW="1295280" imgH="888840" progId="Equation.DSMT4">
                  <p:embed/>
                </p:oleObj>
              </mc:Choice>
              <mc:Fallback>
                <p:oleObj name="Equation" r:id="rId7" imgW="129528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05313"/>
                        <a:ext cx="2217737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0" y="541466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Wave equation for sound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42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-76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distribution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96135"/>
              </p:ext>
            </p:extLst>
          </p:nvPr>
        </p:nvGraphicFramePr>
        <p:xfrm>
          <a:off x="990600" y="609600"/>
          <a:ext cx="3392488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3" name="Equation" r:id="rId3" imgW="1981080" imgH="1104840" progId="Equation.DSMT4">
                  <p:embed/>
                </p:oleObj>
              </mc:Choice>
              <mc:Fallback>
                <p:oleObj name="Equation" r:id="rId3" imgW="1981080" imgH="1104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"/>
                        <a:ext cx="3392488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order correction to zero-order results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87815"/>
              </p:ext>
            </p:extLst>
          </p:nvPr>
        </p:nvGraphicFramePr>
        <p:xfrm>
          <a:off x="762000" y="833437"/>
          <a:ext cx="487362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4" name="Equation" r:id="rId3" imgW="2552400" imgH="761760" progId="Equation.DSMT4">
                  <p:embed/>
                </p:oleObj>
              </mc:Choice>
              <mc:Fallback>
                <p:oleObj name="Equation" r:id="rId3" imgW="255240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3437"/>
                        <a:ext cx="487362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21637"/>
              </p:ext>
            </p:extLst>
          </p:nvPr>
        </p:nvGraphicFramePr>
        <p:xfrm>
          <a:off x="258763" y="2557462"/>
          <a:ext cx="8729662" cy="391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5" name="Equation" r:id="rId5" imgW="4572000" imgH="2057400" progId="Equation.DSMT4">
                  <p:embed/>
                </p:oleObj>
              </mc:Choice>
              <mc:Fallback>
                <p:oleObj name="Equation" r:id="rId5" imgW="4572000" imgH="205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557462"/>
                        <a:ext cx="8729662" cy="391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8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order correction to zero-order results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403232"/>
              </p:ext>
            </p:extLst>
          </p:nvPr>
        </p:nvGraphicFramePr>
        <p:xfrm>
          <a:off x="173037" y="762000"/>
          <a:ext cx="8818563" cy="213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07" name="Equation" r:id="rId3" imgW="4394160" imgH="1066680" progId="Equation.DSMT4">
                  <p:embed/>
                </p:oleObj>
              </mc:Choice>
              <mc:Fallback>
                <p:oleObj name="Equation" r:id="rId3" imgW="4394160" imgH="1066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762000"/>
                        <a:ext cx="8818563" cy="213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00882"/>
              </p:ext>
            </p:extLst>
          </p:nvPr>
        </p:nvGraphicFramePr>
        <p:xfrm>
          <a:off x="304800" y="2743200"/>
          <a:ext cx="7675563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08" name="Equation" r:id="rId5" imgW="2908080" imgH="888840" progId="Equation.DSMT4">
                  <p:embed/>
                </p:oleObj>
              </mc:Choice>
              <mc:Fallback>
                <p:oleObj name="Equation" r:id="rId5" imgW="290808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7675563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486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use this expression to evaluate   </a:t>
            </a:r>
            <a:r>
              <a:rPr lang="en-US" sz="2400" i="1" dirty="0"/>
              <a:t>w</a:t>
            </a:r>
            <a:r>
              <a:rPr lang="en-US" sz="2400" i="1" dirty="0" smtClean="0"/>
              <a:t>(</a:t>
            </a:r>
            <a:r>
              <a:rPr lang="en-US" sz="2400" b="1" i="1" dirty="0" err="1" smtClean="0"/>
              <a:t>r,v,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39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order correction to zero-order results 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82252"/>
              </p:ext>
            </p:extLst>
          </p:nvPr>
        </p:nvGraphicFramePr>
        <p:xfrm>
          <a:off x="838200" y="2133600"/>
          <a:ext cx="38068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38" name="Equation" r:id="rId3" imgW="1993680" imgH="495000" progId="Equation.DSMT4">
                  <p:embed/>
                </p:oleObj>
              </mc:Choice>
              <mc:Fallback>
                <p:oleObj name="Equation" r:id="rId3" imgW="19936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380682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237904"/>
              </p:ext>
            </p:extLst>
          </p:nvPr>
        </p:nvGraphicFramePr>
        <p:xfrm>
          <a:off x="838200" y="990600"/>
          <a:ext cx="73406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39" name="Equation" r:id="rId5" imgW="2781000" imgH="431640" progId="Equation.DSMT4">
                  <p:embed/>
                </p:oleObj>
              </mc:Choice>
              <mc:Fallback>
                <p:oleObj name="Equation" r:id="rId5" imgW="27810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7340600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782102"/>
              </p:ext>
            </p:extLst>
          </p:nvPr>
        </p:nvGraphicFramePr>
        <p:xfrm>
          <a:off x="990600" y="3328987"/>
          <a:ext cx="2886075" cy="31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40" name="Equation" r:id="rId7" imgW="1511280" imgH="1650960" progId="Equation.DSMT4">
                  <p:embed/>
                </p:oleObj>
              </mc:Choice>
              <mc:Fallback>
                <p:oleObj name="Equation" r:id="rId7" imgW="1511280" imgH="1650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28987"/>
                        <a:ext cx="2886075" cy="314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2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order correction to zero-order results 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754667"/>
              </p:ext>
            </p:extLst>
          </p:nvPr>
        </p:nvGraphicFramePr>
        <p:xfrm>
          <a:off x="471487" y="1181100"/>
          <a:ext cx="775811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36" name="Equation" r:id="rId3" imgW="4063680" imgH="1498320" progId="Equation.DSMT4">
                  <p:embed/>
                </p:oleObj>
              </mc:Choice>
              <mc:Fallback>
                <p:oleObj name="Equation" r:id="rId3" imgW="4063680" imgH="1498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" y="1181100"/>
                        <a:ext cx="775811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4495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result  (obtained after MANY steps) is consistent with the approximation that </a:t>
            </a:r>
            <a:r>
              <a:rPr lang="en-US" sz="2400" i="1" dirty="0" smtClean="0"/>
              <a:t>q</a:t>
            </a:r>
            <a:r>
              <a:rPr lang="en-US" sz="2400" dirty="0" smtClean="0"/>
              <a:t> is small if mean free path is small compared to sample size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17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4331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" t="19471" r="29737" b="3311"/>
          <a:stretch/>
        </p:blipFill>
        <p:spPr bwMode="auto">
          <a:xfrm>
            <a:off x="419100" y="609600"/>
            <a:ext cx="8599246" cy="569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28600" y="47244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Reichl’s</a:t>
            </a:r>
            <a:r>
              <a:rPr lang="en-US" sz="2400" dirty="0" smtClean="0"/>
              <a:t> treatment of linearized Boltzmann equation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707037"/>
              </p:ext>
            </p:extLst>
          </p:nvPr>
        </p:nvGraphicFramePr>
        <p:xfrm>
          <a:off x="635000" y="619125"/>
          <a:ext cx="812800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5" name="Equation" r:id="rId3" imgW="4012920" imgH="1218960" progId="Equation.DSMT4">
                  <p:embed/>
                </p:oleObj>
              </mc:Choice>
              <mc:Fallback>
                <p:oleObj name="Equation" r:id="rId3" imgW="4012920" imgH="1218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619125"/>
                        <a:ext cx="812800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02322"/>
              </p:ext>
            </p:extLst>
          </p:nvPr>
        </p:nvGraphicFramePr>
        <p:xfrm>
          <a:off x="693738" y="3089275"/>
          <a:ext cx="654526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6" name="Equation" r:id="rId5" imgW="2768400" imgH="431640" progId="Equation.DSMT4">
                  <p:embed/>
                </p:oleObj>
              </mc:Choice>
              <mc:Fallback>
                <p:oleObj name="Equation" r:id="rId5" imgW="2768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089275"/>
                        <a:ext cx="6545262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12978"/>
              </p:ext>
            </p:extLst>
          </p:nvPr>
        </p:nvGraphicFramePr>
        <p:xfrm>
          <a:off x="395288" y="4038600"/>
          <a:ext cx="836771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7" name="Equation" r:id="rId7" imgW="5346360" imgH="736560" progId="Equation.DSMT4">
                  <p:embed/>
                </p:oleObj>
              </mc:Choice>
              <mc:Fallback>
                <p:oleObj name="Equation" r:id="rId7" imgW="5346360" imgH="736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038600"/>
                        <a:ext cx="8367712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718156"/>
              </p:ext>
            </p:extLst>
          </p:nvPr>
        </p:nvGraphicFramePr>
        <p:xfrm>
          <a:off x="533400" y="5305425"/>
          <a:ext cx="29432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88" name="Equation" r:id="rId9" imgW="1244520" imgH="431640" progId="Equation.DSMT4">
                  <p:embed/>
                </p:oleObj>
              </mc:Choice>
              <mc:Fallback>
                <p:oleObj name="Equation" r:id="rId9" imgW="12445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05425"/>
                        <a:ext cx="29432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5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Reichl’s</a:t>
            </a:r>
            <a:r>
              <a:rPr lang="en-US" sz="2400" dirty="0" smtClean="0"/>
              <a:t> treatment of linearized Boltzmann equation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246218"/>
              </p:ext>
            </p:extLst>
          </p:nvPr>
        </p:nvGraphicFramePr>
        <p:xfrm>
          <a:off x="609600" y="1143000"/>
          <a:ext cx="29432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02" name="Equation" r:id="rId3" imgW="1244520" imgH="431640" progId="Equation.DSMT4">
                  <p:embed/>
                </p:oleObj>
              </mc:Choice>
              <mc:Fallback>
                <p:oleObj name="Equation" r:id="rId3" imgW="124452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29432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72922"/>
              </p:ext>
            </p:extLst>
          </p:nvPr>
        </p:nvGraphicFramePr>
        <p:xfrm>
          <a:off x="544513" y="2438400"/>
          <a:ext cx="80692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03" name="Equation" r:id="rId5" imgW="5155920" imgH="279360" progId="Equation.DSMT4">
                  <p:embed/>
                </p:oleObj>
              </mc:Choice>
              <mc:Fallback>
                <p:oleObj name="Equation" r:id="rId5" imgW="515592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38400"/>
                        <a:ext cx="80692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468209"/>
              </p:ext>
            </p:extLst>
          </p:nvPr>
        </p:nvGraphicFramePr>
        <p:xfrm>
          <a:off x="522287" y="3213100"/>
          <a:ext cx="7478713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04" name="Equation" r:id="rId7" imgW="3162240" imgH="1320480" progId="Equation.DSMT4">
                  <p:embed/>
                </p:oleObj>
              </mc:Choice>
              <mc:Fallback>
                <p:oleObj name="Equation" r:id="rId7" imgW="316224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3213100"/>
                        <a:ext cx="7478713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2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Reichl’s</a:t>
            </a:r>
            <a:r>
              <a:rPr lang="en-US" sz="2400" dirty="0" smtClean="0"/>
              <a:t> treatment of linearized Boltzmann equation -- continued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246218"/>
              </p:ext>
            </p:extLst>
          </p:nvPr>
        </p:nvGraphicFramePr>
        <p:xfrm>
          <a:off x="609600" y="1143000"/>
          <a:ext cx="29432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11" name="Equation" r:id="rId3" imgW="1244600" imgH="431800" progId="Equation.DSMT4">
                  <p:embed/>
                </p:oleObj>
              </mc:Choice>
              <mc:Fallback>
                <p:oleObj name="Equation" r:id="rId3" imgW="1244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29432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216934"/>
              </p:ext>
            </p:extLst>
          </p:nvPr>
        </p:nvGraphicFramePr>
        <p:xfrm>
          <a:off x="869949" y="2636837"/>
          <a:ext cx="5226051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12" name="Equation" r:id="rId5" imgW="2209680" imgH="787320" progId="Equation.DSMT4">
                  <p:embed/>
                </p:oleObj>
              </mc:Choice>
              <mc:Fallback>
                <p:oleObj name="Equation" r:id="rId5" imgW="22096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49" y="2636837"/>
                        <a:ext cx="5226051" cy="185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420977"/>
              </p:ext>
            </p:extLst>
          </p:nvPr>
        </p:nvGraphicFramePr>
        <p:xfrm>
          <a:off x="609600" y="762000"/>
          <a:ext cx="65690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56" name="Equation" r:id="rId3" imgW="2489200" imgH="444500" progId="Equation.DSMT4">
                  <p:embed/>
                </p:oleObj>
              </mc:Choice>
              <mc:Fallback>
                <p:oleObj name="Equation" r:id="rId3" imgW="24892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65690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" y="250537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Boltzmann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1963"/>
              </p:ext>
            </p:extLst>
          </p:nvPr>
        </p:nvGraphicFramePr>
        <p:xfrm>
          <a:off x="258763" y="2233613"/>
          <a:ext cx="872966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57" name="Equation" r:id="rId5" imgW="4572000" imgH="1104840" progId="Equation.DSMT4">
                  <p:embed/>
                </p:oleObj>
              </mc:Choice>
              <mc:Fallback>
                <p:oleObj name="Equation" r:id="rId5" imgW="4572000" imgH="1104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233613"/>
                        <a:ext cx="872966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390577"/>
              </p:ext>
            </p:extLst>
          </p:nvPr>
        </p:nvGraphicFramePr>
        <p:xfrm>
          <a:off x="263525" y="4648200"/>
          <a:ext cx="8499475" cy="112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58" name="Equation" r:id="rId7" imgW="4965480" imgH="660240" progId="Equation.DSMT4">
                  <p:embed/>
                </p:oleObj>
              </mc:Choice>
              <mc:Fallback>
                <p:oleObj name="Equation" r:id="rId7" imgW="496548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4648200"/>
                        <a:ext cx="8499475" cy="1128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4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Conservation laws implied by Boltzmann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416261"/>
              </p:ext>
            </p:extLst>
          </p:nvPr>
        </p:nvGraphicFramePr>
        <p:xfrm>
          <a:off x="730250" y="1374775"/>
          <a:ext cx="7804150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48" name="Equation" r:id="rId3" imgW="4559040" imgH="1384200" progId="Equation.DSMT4">
                  <p:embed/>
                </p:oleObj>
              </mc:Choice>
              <mc:Fallback>
                <p:oleObj name="Equation" r:id="rId3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374775"/>
                        <a:ext cx="7804150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267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results lead to identities involving the distribution function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269899"/>
              </p:ext>
            </p:extLst>
          </p:nvPr>
        </p:nvGraphicFramePr>
        <p:xfrm>
          <a:off x="1905000" y="4729897"/>
          <a:ext cx="10874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49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9897"/>
                        <a:ext cx="10874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5562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Ref:  K. Huang, </a:t>
            </a:r>
            <a:r>
              <a:rPr lang="en-US" sz="2400" i="1" dirty="0" smtClean="0"/>
              <a:t>Statistical Mechanics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16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138711"/>
              </p:ext>
            </p:extLst>
          </p:nvPr>
        </p:nvGraphicFramePr>
        <p:xfrm>
          <a:off x="152400" y="651519"/>
          <a:ext cx="8729663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3" name="Equation" r:id="rId3" imgW="4572000" imgH="888840" progId="Equation.DSMT4">
                  <p:embed/>
                </p:oleObj>
              </mc:Choice>
              <mc:Fallback>
                <p:oleObj name="Equation" r:id="rId3" imgW="457200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1519"/>
                        <a:ext cx="8729663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73470"/>
              </p:ext>
            </p:extLst>
          </p:nvPr>
        </p:nvGraphicFramePr>
        <p:xfrm>
          <a:off x="4167107" y="100038"/>
          <a:ext cx="2819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4" name="Equation" r:id="rId5" imgW="1473120" imgH="444240" progId="Equation.DSMT4">
                  <p:embed/>
                </p:oleObj>
              </mc:Choice>
              <mc:Fallback>
                <p:oleObj name="Equation" r:id="rId5" imgW="1473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07" y="100038"/>
                        <a:ext cx="2819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collision integral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38150"/>
              </p:ext>
            </p:extLst>
          </p:nvPr>
        </p:nvGraphicFramePr>
        <p:xfrm>
          <a:off x="228600" y="2362200"/>
          <a:ext cx="7083426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5" name="Equation" r:id="rId7" imgW="4140000" imgH="888840" progId="Equation.DSMT4">
                  <p:embed/>
                </p:oleObj>
              </mc:Choice>
              <mc:Fallback>
                <p:oleObj name="Equation" r:id="rId7" imgW="414000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7083426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83837"/>
              </p:ext>
            </p:extLst>
          </p:nvPr>
        </p:nvGraphicFramePr>
        <p:xfrm>
          <a:off x="762000" y="4114800"/>
          <a:ext cx="581277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6" name="Equation" r:id="rId9" imgW="2565360" imgH="431640" progId="Equation.DSMT4">
                  <p:embed/>
                </p:oleObj>
              </mc:Choice>
              <mc:Fallback>
                <p:oleObj name="Equation" r:id="rId9" imgW="2565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581277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39878"/>
              </p:ext>
            </p:extLst>
          </p:nvPr>
        </p:nvGraphicFramePr>
        <p:xfrm>
          <a:off x="1600200" y="4953000"/>
          <a:ext cx="56499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7" name="Equation" r:id="rId11" imgW="2958840" imgH="533160" progId="Equation.DSMT4">
                  <p:embed/>
                </p:oleObj>
              </mc:Choice>
              <mc:Fallback>
                <p:oleObj name="Equation" r:id="rId11" imgW="2958840" imgH="533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53000"/>
                        <a:ext cx="564991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33699"/>
              </p:ext>
            </p:extLst>
          </p:nvPr>
        </p:nvGraphicFramePr>
        <p:xfrm>
          <a:off x="457200" y="6019800"/>
          <a:ext cx="11652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8" name="Equation" r:id="rId13" imgW="609480" imgH="177480" progId="Equation.DSMT4">
                  <p:embed/>
                </p:oleObj>
              </mc:Choice>
              <mc:Fallback>
                <p:oleObj name="Equation" r:id="rId13" imgW="60948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19800"/>
                        <a:ext cx="116522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1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Conservation laws implied by Boltzmann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967745"/>
              </p:ext>
            </p:extLst>
          </p:nvPr>
        </p:nvGraphicFramePr>
        <p:xfrm>
          <a:off x="914400" y="990600"/>
          <a:ext cx="521652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6" name="Equation" r:id="rId3" imgW="3047760" imgH="1371600" progId="Equation.DSMT4">
                  <p:embed/>
                </p:oleObj>
              </mc:Choice>
              <mc:Fallback>
                <p:oleObj name="Equation" r:id="rId3" imgW="3047760" imgH="1371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5216525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243688"/>
              </p:ext>
            </p:extLst>
          </p:nvPr>
        </p:nvGraphicFramePr>
        <p:xfrm>
          <a:off x="914400" y="3657600"/>
          <a:ext cx="48482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7" name="Equation" r:id="rId5" imgW="2831760" imgH="736560" progId="Equation.DSMT4">
                  <p:embed/>
                </p:oleObj>
              </mc:Choice>
              <mc:Fallback>
                <p:oleObj name="Equation" r:id="rId5" imgW="283176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48482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841565"/>
              </p:ext>
            </p:extLst>
          </p:nvPr>
        </p:nvGraphicFramePr>
        <p:xfrm>
          <a:off x="990600" y="5029200"/>
          <a:ext cx="5675312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8" name="Equation" r:id="rId7" imgW="3314520" imgH="660240" progId="Equation.DSMT4">
                  <p:embed/>
                </p:oleObj>
              </mc:Choice>
              <mc:Fallback>
                <p:oleObj name="Equation" r:id="rId7" imgW="331452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29200"/>
                        <a:ext cx="5675312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6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Conservation laws implied by Boltzmann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76833"/>
              </p:ext>
            </p:extLst>
          </p:nvPr>
        </p:nvGraphicFramePr>
        <p:xfrm>
          <a:off x="685800" y="838200"/>
          <a:ext cx="56753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97" name="Equation" r:id="rId3" imgW="3314520" imgH="660240" progId="Equation.DSMT4">
                  <p:embed/>
                </p:oleObj>
              </mc:Choice>
              <mc:Fallback>
                <p:oleObj name="Equation" r:id="rId3" imgW="331452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56753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882809"/>
              </p:ext>
            </p:extLst>
          </p:nvPr>
        </p:nvGraphicFramePr>
        <p:xfrm>
          <a:off x="838200" y="2133600"/>
          <a:ext cx="493712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98" name="Equation" r:id="rId5" imgW="2882880" imgH="1269720" progId="Equation.DSMT4">
                  <p:embed/>
                </p:oleObj>
              </mc:Choice>
              <mc:Fallback>
                <p:oleObj name="Equation" r:id="rId5" imgW="288288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937125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2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6540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Conservation laws implied by Boltzmann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997180"/>
              </p:ext>
            </p:extLst>
          </p:nvPr>
        </p:nvGraphicFramePr>
        <p:xfrm>
          <a:off x="762000" y="642312"/>
          <a:ext cx="595947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21" name="Equation" r:id="rId3" imgW="3479760" imgH="952200" progId="Equation.DSMT4">
                  <p:embed/>
                </p:oleObj>
              </mc:Choice>
              <mc:Fallback>
                <p:oleObj name="Equation" r:id="rId3" imgW="3479760" imgH="952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42312"/>
                        <a:ext cx="5959475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00207"/>
              </p:ext>
            </p:extLst>
          </p:nvPr>
        </p:nvGraphicFramePr>
        <p:xfrm>
          <a:off x="914400" y="2362200"/>
          <a:ext cx="6003925" cy="405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22" name="Equation" r:id="rId5" imgW="3504960" imgH="2234880" progId="Equation.DSMT4">
                  <p:embed/>
                </p:oleObj>
              </mc:Choice>
              <mc:Fallback>
                <p:oleObj name="Equation" r:id="rId5" imgW="3504960" imgH="223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6003925" cy="405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8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8064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conservation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63454"/>
              </p:ext>
            </p:extLst>
          </p:nvPr>
        </p:nvGraphicFramePr>
        <p:xfrm>
          <a:off x="1143000" y="609600"/>
          <a:ext cx="3871912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45" name="Equation" r:id="rId3" imgW="2260440" imgH="1295280" progId="Equation.DSMT4">
                  <p:embed/>
                </p:oleObj>
              </mc:Choice>
              <mc:Fallback>
                <p:oleObj name="Equation" r:id="rId3" imgW="2260440" imgH="1295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9600"/>
                        <a:ext cx="3871912" cy="235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2895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we have integrated out the velocity dependence, but all variables are position and time dependent.</a:t>
            </a:r>
          </a:p>
          <a:p>
            <a:endParaRPr lang="en-US" sz="2400" dirty="0"/>
          </a:p>
          <a:p>
            <a:r>
              <a:rPr lang="en-US" sz="2400" dirty="0" smtClean="0"/>
              <a:t>Approximate treatment valid for functions which vary slowly over length scales large compared to mean free path and times compared to collision time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029552"/>
              </p:ext>
            </p:extLst>
          </p:nvPr>
        </p:nvGraphicFramePr>
        <p:xfrm>
          <a:off x="1219200" y="5257800"/>
          <a:ext cx="516413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746" name="Equation" r:id="rId5" imgW="2705040" imgH="495000" progId="Equation.DSMT4">
                  <p:embed/>
                </p:oleObj>
              </mc:Choice>
              <mc:Fallback>
                <p:oleObj name="Equation" r:id="rId5" imgW="270504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516413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1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20663</TotalTime>
  <Words>478</Words>
  <Application>Microsoft Office PowerPoint</Application>
  <PresentationFormat>On-screen Show (4:3)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945</cp:revision>
  <cp:lastPrinted>2014-04-10T17:42:07Z</cp:lastPrinted>
  <dcterms:created xsi:type="dcterms:W3CDTF">2012-01-10T18:32:24Z</dcterms:created>
  <dcterms:modified xsi:type="dcterms:W3CDTF">2014-04-10T18:08:44Z</dcterms:modified>
</cp:coreProperties>
</file>