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0" r:id="rId3"/>
    <p:sldId id="359" r:id="rId4"/>
    <p:sldId id="360" r:id="rId5"/>
    <p:sldId id="339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63" d="100"/>
          <a:sy n="63" d="100"/>
        </p:scale>
        <p:origin x="-6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70FD-CC2F-49DC-937B-54A5FFA27C60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7BF41-931B-429E-8CBB-4B52882D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82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1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7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fu.edu/~natalie/s14phy770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50620" y="54864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PHY 770 -- Statistical Mechanics</a:t>
            </a:r>
          </a:p>
          <a:p>
            <a:pPr algn="ctr"/>
            <a:r>
              <a:rPr lang="en-US" sz="2400" b="1" dirty="0" smtClean="0"/>
              <a:t>12:00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*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- 1:45 </a:t>
            </a:r>
            <a:r>
              <a:rPr lang="en-US" sz="2400" b="1" dirty="0"/>
              <a:t>P</a:t>
            </a:r>
            <a:r>
              <a:rPr lang="en-US" sz="2400" b="1" dirty="0" smtClean="0"/>
              <a:t>M  TR Olin 107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000" b="1" dirty="0" smtClean="0"/>
              <a:t>Instructor: Natalie </a:t>
            </a:r>
            <a:r>
              <a:rPr lang="en-US" sz="2000" b="1" dirty="0" err="1" smtClean="0"/>
              <a:t>Holzwarth</a:t>
            </a:r>
            <a:r>
              <a:rPr lang="en-US" sz="2000" b="1" dirty="0" smtClean="0"/>
              <a:t> (Olin 300)</a:t>
            </a:r>
          </a:p>
          <a:p>
            <a:pPr algn="ctr"/>
            <a:r>
              <a:rPr lang="en-US" sz="2000" b="1" dirty="0" smtClean="0"/>
              <a:t>Course Webpage: </a:t>
            </a:r>
            <a:r>
              <a:rPr lang="en-US" sz="2000" b="1" dirty="0" smtClean="0">
                <a:hlinkClick r:id="rId2"/>
              </a:rPr>
              <a:t>http://www.wfu.edu/~natalie/s14phy770</a:t>
            </a:r>
            <a:endParaRPr lang="en-US" sz="20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62000" y="24384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Lecture 22</a:t>
            </a:r>
          </a:p>
          <a:p>
            <a:pPr lvl="2"/>
            <a:endParaRPr lang="en-US" sz="2400" b="1" dirty="0"/>
          </a:p>
          <a:p>
            <a:pPr lvl="2" algn="ctr"/>
            <a:r>
              <a:rPr lang="en-US" sz="2400" b="1" dirty="0" smtClean="0"/>
              <a:t>Chap. 9 – Transport coefficients</a:t>
            </a:r>
            <a:endParaRPr lang="en-US" sz="2400" b="1" dirty="0"/>
          </a:p>
          <a:p>
            <a:pPr marL="1371600" lvl="2" indent="-457200">
              <a:buFont typeface="Wingdings" pitchFamily="2" charset="2"/>
              <a:buChar char="q"/>
            </a:pPr>
            <a:r>
              <a:rPr lang="en-US" sz="2400" b="1" dirty="0" smtClean="0"/>
              <a:t>Linearized </a:t>
            </a:r>
            <a:r>
              <a:rPr lang="en-US" sz="2400" b="1" dirty="0" err="1" smtClean="0"/>
              <a:t>Bolzmann</a:t>
            </a:r>
            <a:r>
              <a:rPr lang="en-US" sz="2400" b="1" dirty="0" smtClean="0"/>
              <a:t> equation</a:t>
            </a:r>
          </a:p>
          <a:p>
            <a:pPr marL="1371600" lvl="2" indent="-457200">
              <a:buFont typeface="Wingdings" pitchFamily="2" charset="2"/>
              <a:buChar char="q"/>
            </a:pPr>
            <a:r>
              <a:rPr lang="en-US" sz="2400" b="1" dirty="0" smtClean="0"/>
              <a:t>Systematic approximation of the transport coefficients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5486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solidFill>
                  <a:srgbClr val="FF0000"/>
                </a:solidFill>
              </a:rPr>
              <a:t>*</a:t>
            </a:r>
            <a:r>
              <a:rPr lang="en-US" sz="2400" b="1" dirty="0" smtClean="0"/>
              <a:t>Partial make-up lecture -- early start time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945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Linearized Boltzmann equation for normal and tracer particles – remarkable properties of collision operators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579740"/>
              </p:ext>
            </p:extLst>
          </p:nvPr>
        </p:nvGraphicFramePr>
        <p:xfrm>
          <a:off x="533400" y="1371600"/>
          <a:ext cx="8078787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55" name="Equation" r:id="rId3" imgW="3822480" imgH="990360" progId="Equation.DSMT4">
                  <p:embed/>
                </p:oleObj>
              </mc:Choice>
              <mc:Fallback>
                <p:oleObj name="Equation" r:id="rId3" imgW="3822480" imgH="990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8078787" cy="209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753358"/>
              </p:ext>
            </p:extLst>
          </p:nvPr>
        </p:nvGraphicFramePr>
        <p:xfrm>
          <a:off x="533400" y="3722688"/>
          <a:ext cx="8455025" cy="219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56" name="Equation" r:id="rId5" imgW="4000320" imgH="1041120" progId="Equation.DSMT4">
                  <p:embed/>
                </p:oleObj>
              </mc:Choice>
              <mc:Fallback>
                <p:oleObj name="Equation" r:id="rId5" imgW="4000320" imgH="10411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722688"/>
                        <a:ext cx="8455025" cy="219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307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Linearized Boltzmann equation for normal and tracer particles – remarkable properties of collision operators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783734"/>
              </p:ext>
            </p:extLst>
          </p:nvPr>
        </p:nvGraphicFramePr>
        <p:xfrm>
          <a:off x="762000" y="1447800"/>
          <a:ext cx="68167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74" name="Equation" r:id="rId3" imgW="3225600" imgH="507960" progId="Equation.DSMT4">
                  <p:embed/>
                </p:oleObj>
              </mc:Choice>
              <mc:Fallback>
                <p:oleObj name="Equation" r:id="rId3" imgW="322560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47800"/>
                        <a:ext cx="681672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891295"/>
              </p:ext>
            </p:extLst>
          </p:nvPr>
        </p:nvGraphicFramePr>
        <p:xfrm>
          <a:off x="838200" y="2601912"/>
          <a:ext cx="7086600" cy="219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75" name="Equation" r:id="rId5" imgW="3352680" imgH="1041120" progId="Equation.DSMT4">
                  <p:embed/>
                </p:oleObj>
              </mc:Choice>
              <mc:Fallback>
                <p:oleObj name="Equation" r:id="rId5" imgW="3352680" imgH="10411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601912"/>
                        <a:ext cx="7086600" cy="219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1471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520" y="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Linearized Boltzmann equation for normal and tracer particles – remarkable properties of collision operators – continued</a:t>
            </a:r>
          </a:p>
          <a:p>
            <a:pPr lvl="1"/>
            <a:r>
              <a:rPr lang="en-US" sz="2400" dirty="0" smtClean="0"/>
              <a:t>Summary of results: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229182"/>
              </p:ext>
            </p:extLst>
          </p:nvPr>
        </p:nvGraphicFramePr>
        <p:xfrm>
          <a:off x="506413" y="4071938"/>
          <a:ext cx="7140575" cy="225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298" name="Equation" r:id="rId3" imgW="3377880" imgH="1066680" progId="Equation.DSMT4">
                  <p:embed/>
                </p:oleObj>
              </mc:Choice>
              <mc:Fallback>
                <p:oleObj name="Equation" r:id="rId3" imgW="337788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4071938"/>
                        <a:ext cx="7140575" cy="225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861412"/>
              </p:ext>
            </p:extLst>
          </p:nvPr>
        </p:nvGraphicFramePr>
        <p:xfrm>
          <a:off x="447675" y="990600"/>
          <a:ext cx="8482013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299" name="Equation" r:id="rId5" imgW="4012920" imgH="1498320" progId="Equation.DSMT4">
                  <p:embed/>
                </p:oleObj>
              </mc:Choice>
              <mc:Fallback>
                <p:oleObj name="Equation" r:id="rId5" imgW="4012920" imgH="14983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990600"/>
                        <a:ext cx="8482013" cy="316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159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Analysis of the diffusion coefficient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162264"/>
              </p:ext>
            </p:extLst>
          </p:nvPr>
        </p:nvGraphicFramePr>
        <p:xfrm>
          <a:off x="304800" y="914400"/>
          <a:ext cx="8686241" cy="386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19" name="Equation" r:id="rId3" imgW="4736880" imgH="2108160" progId="Equation.DSMT4">
                  <p:embed/>
                </p:oleObj>
              </mc:Choice>
              <mc:Fallback>
                <p:oleObj name="Equation" r:id="rId3" imgW="4736880" imgH="2108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14400"/>
                        <a:ext cx="8686241" cy="386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66677"/>
              </p:ext>
            </p:extLst>
          </p:nvPr>
        </p:nvGraphicFramePr>
        <p:xfrm>
          <a:off x="457200" y="4962525"/>
          <a:ext cx="486727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20" name="Equation" r:id="rId5" imgW="2654280" imgH="660240" progId="Equation.DSMT4">
                  <p:embed/>
                </p:oleObj>
              </mc:Choice>
              <mc:Fallback>
                <p:oleObj name="Equation" r:id="rId5" imgW="2654280" imgH="660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962525"/>
                        <a:ext cx="4867275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6543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Analysis of the diffusion coefficient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39718"/>
              </p:ext>
            </p:extLst>
          </p:nvPr>
        </p:nvGraphicFramePr>
        <p:xfrm>
          <a:off x="1177925" y="855663"/>
          <a:ext cx="5984875" cy="554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4" name="Equation" r:id="rId3" imgW="3263760" imgH="3022560" progId="Equation.DSMT4">
                  <p:embed/>
                </p:oleObj>
              </mc:Choice>
              <mc:Fallback>
                <p:oleObj name="Equation" r:id="rId3" imgW="3263760" imgH="3022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855663"/>
                        <a:ext cx="5984875" cy="554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1056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Analysis of the diffusion </a:t>
            </a:r>
            <a:r>
              <a:rPr lang="en-US" sz="2400" dirty="0" smtClean="0"/>
              <a:t>coefficient -- continued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145403"/>
              </p:ext>
            </p:extLst>
          </p:nvPr>
        </p:nvGraphicFramePr>
        <p:xfrm>
          <a:off x="304800" y="1219200"/>
          <a:ext cx="8453438" cy="452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30" name="Equation" r:id="rId3" imgW="4609800" imgH="2463480" progId="Equation.DSMT4">
                  <p:embed/>
                </p:oleObj>
              </mc:Choice>
              <mc:Fallback>
                <p:oleObj name="Equation" r:id="rId3" imgW="4609800" imgH="246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19200"/>
                        <a:ext cx="8453438" cy="452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1435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Analysis of the diffusion </a:t>
            </a:r>
            <a:r>
              <a:rPr lang="en-US" sz="2400" dirty="0" smtClean="0"/>
              <a:t>coefficient -- continued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156270"/>
              </p:ext>
            </p:extLst>
          </p:nvPr>
        </p:nvGraphicFramePr>
        <p:xfrm>
          <a:off x="1188720" y="914400"/>
          <a:ext cx="6172200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78" name="Equation" r:id="rId3" imgW="3365280" imgH="1295280" progId="Equation.DSMT4">
                  <p:embed/>
                </p:oleObj>
              </mc:Choice>
              <mc:Fallback>
                <p:oleObj name="Equation" r:id="rId3" imgW="3365280" imgH="1295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720" y="914400"/>
                        <a:ext cx="6172200" cy="237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042459"/>
              </p:ext>
            </p:extLst>
          </p:nvPr>
        </p:nvGraphicFramePr>
        <p:xfrm>
          <a:off x="1277938" y="3311525"/>
          <a:ext cx="7104062" cy="288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79" name="Equation" r:id="rId5" imgW="3873240" imgH="1574640" progId="Equation.DSMT4">
                  <p:embed/>
                </p:oleObj>
              </mc:Choice>
              <mc:Fallback>
                <p:oleObj name="Equation" r:id="rId5" imgW="3873240" imgH="1574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3311525"/>
                        <a:ext cx="7104062" cy="288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7842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4262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Analysis of the diffusion </a:t>
            </a:r>
            <a:r>
              <a:rPr lang="en-US" sz="2400" dirty="0" smtClean="0"/>
              <a:t>coefficient -- continued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352969"/>
              </p:ext>
            </p:extLst>
          </p:nvPr>
        </p:nvGraphicFramePr>
        <p:xfrm>
          <a:off x="381000" y="471997"/>
          <a:ext cx="442595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44" name="Equation" r:id="rId3" imgW="2412720" imgH="469800" progId="Equation.DSMT4">
                  <p:embed/>
                </p:oleObj>
              </mc:Choice>
              <mc:Fallback>
                <p:oleObj name="Equation" r:id="rId3" imgW="241272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71997"/>
                        <a:ext cx="4425950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422127"/>
              </p:ext>
            </p:extLst>
          </p:nvPr>
        </p:nvGraphicFramePr>
        <p:xfrm>
          <a:off x="381000" y="1295400"/>
          <a:ext cx="37719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45" name="Equation" r:id="rId5" imgW="2057400" imgH="482400" progId="Equation.DSMT4">
                  <p:embed/>
                </p:oleObj>
              </mc:Choice>
              <mc:Fallback>
                <p:oleObj name="Equation" r:id="rId5" imgW="205740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95400"/>
                        <a:ext cx="37719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69906"/>
              </p:ext>
            </p:extLst>
          </p:nvPr>
        </p:nvGraphicFramePr>
        <p:xfrm>
          <a:off x="388749" y="2011680"/>
          <a:ext cx="7615238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46" name="Equation" r:id="rId7" imgW="4152600" imgH="495000" progId="Equation.DSMT4">
                  <p:embed/>
                </p:oleObj>
              </mc:Choice>
              <mc:Fallback>
                <p:oleObj name="Equation" r:id="rId7" imgW="4152600" imgH="49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49" y="2011680"/>
                        <a:ext cx="7615238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832663"/>
              </p:ext>
            </p:extLst>
          </p:nvPr>
        </p:nvGraphicFramePr>
        <p:xfrm>
          <a:off x="457200" y="2869565"/>
          <a:ext cx="6777038" cy="377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47" name="Equation" r:id="rId9" imgW="3695400" imgH="2057400" progId="Equation.DSMT4">
                  <p:embed/>
                </p:oleObj>
              </mc:Choice>
              <mc:Fallback>
                <p:oleObj name="Equation" r:id="rId9" imgW="3695400" imgH="2057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69565"/>
                        <a:ext cx="6777038" cy="377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5818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4262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Analysis of the diffusion </a:t>
            </a:r>
            <a:r>
              <a:rPr lang="en-US" sz="2400" dirty="0" smtClean="0"/>
              <a:t>coefficient -- continued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210165"/>
              </p:ext>
            </p:extLst>
          </p:nvPr>
        </p:nvGraphicFramePr>
        <p:xfrm>
          <a:off x="685800" y="762000"/>
          <a:ext cx="7615237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04" name="Equation" r:id="rId3" imgW="4152600" imgH="2158920" progId="Equation.DSMT4">
                  <p:embed/>
                </p:oleObj>
              </mc:Choice>
              <mc:Fallback>
                <p:oleObj name="Equation" r:id="rId3" imgW="4152600" imgH="21589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762000"/>
                        <a:ext cx="7615237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2056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967260"/>
              </p:ext>
            </p:extLst>
          </p:nvPr>
        </p:nvGraphicFramePr>
        <p:xfrm>
          <a:off x="685800" y="452438"/>
          <a:ext cx="5519738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43" name="Equation" r:id="rId3" imgW="3009600" imgH="1803240" progId="Equation.DSMT4">
                  <p:embed/>
                </p:oleObj>
              </mc:Choice>
              <mc:Fallback>
                <p:oleObj name="Equation" r:id="rId3" imgW="3009600" imgH="1803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52438"/>
                        <a:ext cx="5519738" cy="331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4262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Analysis of the diffusion </a:t>
            </a:r>
            <a:r>
              <a:rPr lang="en-US" sz="2400" dirty="0" smtClean="0"/>
              <a:t>coefficient -- continued</a:t>
            </a:r>
            <a:endParaRPr lang="en-US" sz="2400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510416"/>
              </p:ext>
            </p:extLst>
          </p:nvPr>
        </p:nvGraphicFramePr>
        <p:xfrm>
          <a:off x="685800" y="3962400"/>
          <a:ext cx="7615238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44" name="Equation" r:id="rId5" imgW="4152600" imgH="1180800" progId="Equation.DSMT4">
                  <p:embed/>
                </p:oleObj>
              </mc:Choice>
              <mc:Fallback>
                <p:oleObj name="Equation" r:id="rId5" imgW="4152600" imgH="1180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962400"/>
                        <a:ext cx="7615238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469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" t="37320" r="26481" b="8355"/>
          <a:stretch/>
        </p:blipFill>
        <p:spPr bwMode="auto">
          <a:xfrm>
            <a:off x="190500" y="990600"/>
            <a:ext cx="8806912" cy="445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83820" y="3962400"/>
            <a:ext cx="3810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" y="5440680"/>
            <a:ext cx="8806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Signup schedule for presentations available this afternoon.  Please list the title of your presentation when you sign up.</a:t>
            </a:r>
          </a:p>
        </p:txBody>
      </p:sp>
    </p:spTree>
    <p:extLst>
      <p:ext uri="{BB962C8B-B14F-4D97-AF65-F5344CB8AC3E}">
        <p14:creationId xmlns:p14="http://schemas.microsoft.com/office/powerpoint/2010/main" val="398591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Analysis of Viscosity and Thermal Conductivity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827587"/>
              </p:ext>
            </p:extLst>
          </p:nvPr>
        </p:nvGraphicFramePr>
        <p:xfrm>
          <a:off x="468312" y="914400"/>
          <a:ext cx="8447088" cy="552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45" name="Equation" r:id="rId3" imgW="4825800" imgH="3162240" progId="Equation.DSMT4">
                  <p:embed/>
                </p:oleObj>
              </mc:Choice>
              <mc:Fallback>
                <p:oleObj name="Equation" r:id="rId3" imgW="4825800" imgH="31622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" y="914400"/>
                        <a:ext cx="8447088" cy="552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785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50167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Analysis of viscosity and thermal conductivity  -- continued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136011"/>
              </p:ext>
            </p:extLst>
          </p:nvPr>
        </p:nvGraphicFramePr>
        <p:xfrm>
          <a:off x="76200" y="838200"/>
          <a:ext cx="9082087" cy="403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465" name="Equation" r:id="rId3" imgW="4952880" imgH="2197080" progId="Equation.DSMT4">
                  <p:embed/>
                </p:oleObj>
              </mc:Choice>
              <mc:Fallback>
                <p:oleObj name="Equation" r:id="rId3" imgW="4952880" imgH="2197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838200"/>
                        <a:ext cx="9082087" cy="403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0755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50167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Analysis of viscosity and thermal conductivity  -- continued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284660"/>
              </p:ext>
            </p:extLst>
          </p:nvPr>
        </p:nvGraphicFramePr>
        <p:xfrm>
          <a:off x="236538" y="974725"/>
          <a:ext cx="8755062" cy="405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485" name="Equation" r:id="rId3" imgW="4775040" imgH="2209680" progId="Equation.DSMT4">
                  <p:embed/>
                </p:oleObj>
              </mc:Choice>
              <mc:Fallback>
                <p:oleObj name="Equation" r:id="rId3" imgW="4775040" imgH="2209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974725"/>
                        <a:ext cx="8755062" cy="405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0840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50167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Analysis of viscosity and thermal conductivity  -- continued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581689"/>
              </p:ext>
            </p:extLst>
          </p:nvPr>
        </p:nvGraphicFramePr>
        <p:xfrm>
          <a:off x="133350" y="1279525"/>
          <a:ext cx="8966200" cy="489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07" name="Equation" r:id="rId3" imgW="4889160" imgH="2666880" progId="Equation.DSMT4">
                  <p:embed/>
                </p:oleObj>
              </mc:Choice>
              <mc:Fallback>
                <p:oleObj name="Equation" r:id="rId3" imgW="4889160" imgH="2666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" y="1279525"/>
                        <a:ext cx="8966200" cy="489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8576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50167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Analysis of thermal conductivity  -- continued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159960"/>
              </p:ext>
            </p:extLst>
          </p:nvPr>
        </p:nvGraphicFramePr>
        <p:xfrm>
          <a:off x="685800" y="828675"/>
          <a:ext cx="7824787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38" name="Equation" r:id="rId3" imgW="4470120" imgH="1879560" progId="Equation.DSMT4">
                  <p:embed/>
                </p:oleObj>
              </mc:Choice>
              <mc:Fallback>
                <p:oleObj name="Equation" r:id="rId3" imgW="4470120" imgH="1879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828675"/>
                        <a:ext cx="7824787" cy="328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602469"/>
              </p:ext>
            </p:extLst>
          </p:nvPr>
        </p:nvGraphicFramePr>
        <p:xfrm>
          <a:off x="685800" y="4495800"/>
          <a:ext cx="5002212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39" name="Equation" r:id="rId5" imgW="2857320" imgH="660240" progId="Equation.DSMT4">
                  <p:embed/>
                </p:oleObj>
              </mc:Choice>
              <mc:Fallback>
                <p:oleObj name="Equation" r:id="rId5" imgW="2857320" imgH="660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495800"/>
                        <a:ext cx="5002212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4463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50167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Analysis of shear viscosity-- continued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779611"/>
              </p:ext>
            </p:extLst>
          </p:nvPr>
        </p:nvGraphicFramePr>
        <p:xfrm>
          <a:off x="719138" y="817563"/>
          <a:ext cx="7758112" cy="330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55" name="Equation" r:id="rId3" imgW="4431960" imgH="1892160" progId="Equation.DSMT4">
                  <p:embed/>
                </p:oleObj>
              </mc:Choice>
              <mc:Fallback>
                <p:oleObj name="Equation" r:id="rId3" imgW="4431960" imgH="1892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817563"/>
                        <a:ext cx="7758112" cy="330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558352"/>
              </p:ext>
            </p:extLst>
          </p:nvPr>
        </p:nvGraphicFramePr>
        <p:xfrm>
          <a:off x="1017587" y="4495800"/>
          <a:ext cx="5002213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56" name="Equation" r:id="rId5" imgW="2857320" imgH="660240" progId="Equation.DSMT4">
                  <p:embed/>
                </p:oleObj>
              </mc:Choice>
              <mc:Fallback>
                <p:oleObj name="Equation" r:id="rId5" imgW="2857320" imgH="660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7" y="4495800"/>
                        <a:ext cx="5002213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560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4700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" t="20133" r="27424" b="4300"/>
          <a:stretch/>
        </p:blipFill>
        <p:spPr bwMode="auto">
          <a:xfrm>
            <a:off x="280165" y="685800"/>
            <a:ext cx="8635235" cy="470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172200" y="2057400"/>
            <a:ext cx="19050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5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4710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2" t="19756" r="29616" b="10997"/>
          <a:stretch/>
        </p:blipFill>
        <p:spPr bwMode="auto">
          <a:xfrm>
            <a:off x="587644" y="381000"/>
            <a:ext cx="8022956" cy="60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349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420977"/>
              </p:ext>
            </p:extLst>
          </p:nvPr>
        </p:nvGraphicFramePr>
        <p:xfrm>
          <a:off x="609600" y="762000"/>
          <a:ext cx="656907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45" name="Equation" r:id="rId3" imgW="2489200" imgH="444500" progId="Equation.DSMT4">
                  <p:embed/>
                </p:oleObj>
              </mc:Choice>
              <mc:Fallback>
                <p:oleObj name="Equation" r:id="rId3" imgW="2489200" imgH="444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762000"/>
                        <a:ext cx="6569075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9080" y="250537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Boltzmann equation: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1963"/>
              </p:ext>
            </p:extLst>
          </p:nvPr>
        </p:nvGraphicFramePr>
        <p:xfrm>
          <a:off x="258763" y="2233613"/>
          <a:ext cx="8729662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46" name="Equation" r:id="rId5" imgW="4572000" imgH="1104840" progId="Equation.DSMT4">
                  <p:embed/>
                </p:oleObj>
              </mc:Choice>
              <mc:Fallback>
                <p:oleObj name="Equation" r:id="rId5" imgW="4572000" imgH="11048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2233613"/>
                        <a:ext cx="8729662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46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9080" y="250537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Boltzmann equation: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089095"/>
              </p:ext>
            </p:extLst>
          </p:nvPr>
        </p:nvGraphicFramePr>
        <p:xfrm>
          <a:off x="381000" y="863600"/>
          <a:ext cx="8543925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29" name="Equation" r:id="rId3" imgW="4991040" imgH="1409400" progId="Equation.DSMT4">
                  <p:embed/>
                </p:oleObj>
              </mc:Choice>
              <mc:Fallback>
                <p:oleObj name="Equation" r:id="rId3" imgW="4991040" imgH="1409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863600"/>
                        <a:ext cx="8543925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36576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Detailed solution for a dilute gas of </a:t>
            </a:r>
            <a:r>
              <a:rPr lang="en-US" sz="2400" i="1" dirty="0" smtClean="0"/>
              <a:t>N</a:t>
            </a:r>
            <a:r>
              <a:rPr lang="en-US" sz="2400" dirty="0" smtClean="0"/>
              <a:t> identical particles of mass </a:t>
            </a:r>
            <a:r>
              <a:rPr lang="en-US" sz="2400" i="1" dirty="0" smtClean="0"/>
              <a:t>m</a:t>
            </a:r>
            <a:r>
              <a:rPr lang="en-US" sz="2400" dirty="0" smtClean="0"/>
              <a:t> in volume </a:t>
            </a:r>
            <a:r>
              <a:rPr lang="en-US" sz="2400" i="1" dirty="0" smtClean="0"/>
              <a:t>V </a:t>
            </a:r>
            <a:r>
              <a:rPr lang="en-US" sz="2400" dirty="0" smtClean="0"/>
              <a:t>in absence of external force (</a:t>
            </a:r>
            <a:r>
              <a:rPr lang="en-US" sz="2400" b="1" dirty="0" smtClean="0"/>
              <a:t>F</a:t>
            </a:r>
            <a:r>
              <a:rPr lang="en-US" sz="2400" dirty="0" smtClean="0"/>
              <a:t>=0).   In order to help the analysis, we will imagine that  ½ the particles are “normal”  with label “N” and ½ the particles are “tracers”  </a:t>
            </a:r>
            <a:r>
              <a:rPr lang="en-US" sz="2400" dirty="0"/>
              <a:t>with label </a:t>
            </a:r>
            <a:r>
              <a:rPr lang="en-US" sz="2400" dirty="0" smtClean="0"/>
              <a:t>“T”.   The density of particles is denoted  </a:t>
            </a:r>
            <a:r>
              <a:rPr lang="en-US" sz="2400" i="1" dirty="0" smtClean="0"/>
              <a:t>n</a:t>
            </a:r>
            <a:r>
              <a:rPr lang="en-US" sz="2400" i="1" baseline="-25000" dirty="0" smtClean="0"/>
              <a:t>0</a:t>
            </a:r>
            <a:r>
              <a:rPr lang="en-US" sz="2400" i="1" dirty="0" smtClean="0"/>
              <a:t>=N/V.</a:t>
            </a:r>
          </a:p>
        </p:txBody>
      </p:sp>
    </p:spTree>
    <p:extLst>
      <p:ext uri="{BB962C8B-B14F-4D97-AF65-F5344CB8AC3E}">
        <p14:creationId xmlns:p14="http://schemas.microsoft.com/office/powerpoint/2010/main" val="2401174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9080" y="250537"/>
            <a:ext cx="85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Boltzmann equation – approximation by linearization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10834"/>
              </p:ext>
            </p:extLst>
          </p:nvPr>
        </p:nvGraphicFramePr>
        <p:xfrm>
          <a:off x="696913" y="742950"/>
          <a:ext cx="6456362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84" name="Equation" r:id="rId3" imgW="3771720" imgH="965160" progId="Equation.DSMT4">
                  <p:embed/>
                </p:oleObj>
              </mc:Choice>
              <mc:Fallback>
                <p:oleObj name="Equation" r:id="rId3" imgW="3771720" imgH="965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742950"/>
                        <a:ext cx="6456362" cy="165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605765"/>
              </p:ext>
            </p:extLst>
          </p:nvPr>
        </p:nvGraphicFramePr>
        <p:xfrm>
          <a:off x="685800" y="2570162"/>
          <a:ext cx="7521575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85" name="Equation" r:id="rId5" imgW="4394160" imgH="1168200" progId="Equation.DSMT4">
                  <p:embed/>
                </p:oleObj>
              </mc:Choice>
              <mc:Fallback>
                <p:oleObj name="Equation" r:id="rId5" imgW="4394160" imgH="1168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70162"/>
                        <a:ext cx="7521575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19400" y="4114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</a:t>
            </a:r>
            <a:r>
              <a:rPr lang="en-US" sz="2400" i="1" dirty="0" smtClean="0"/>
              <a:t>a=N </a:t>
            </a:r>
            <a:r>
              <a:rPr lang="en-US" sz="2400" dirty="0" smtClean="0"/>
              <a:t>or</a:t>
            </a:r>
            <a:r>
              <a:rPr lang="en-US" sz="2400" i="1" dirty="0" smtClean="0"/>
              <a:t> T.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22271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Linearized Boltzmann equation for normal and tracer particles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022517"/>
              </p:ext>
            </p:extLst>
          </p:nvPr>
        </p:nvGraphicFramePr>
        <p:xfrm>
          <a:off x="335436" y="990600"/>
          <a:ext cx="8427564" cy="4289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176" name="Equation" r:id="rId3" imgW="3987720" imgH="2031840" progId="Equation.DSMT4">
                  <p:embed/>
                </p:oleObj>
              </mc:Choice>
              <mc:Fallback>
                <p:oleObj name="Equation" r:id="rId3" imgW="3987720" imgH="20318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36" y="990600"/>
                        <a:ext cx="8427564" cy="42894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1701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Linearized Boltzmann equation for normal and tracer particles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576654"/>
              </p:ext>
            </p:extLst>
          </p:nvPr>
        </p:nvGraphicFramePr>
        <p:xfrm>
          <a:off x="555625" y="990600"/>
          <a:ext cx="8185150" cy="525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97" name="Equation" r:id="rId3" imgW="3873240" imgH="2489040" progId="Equation.DSMT4">
                  <p:embed/>
                </p:oleObj>
              </mc:Choice>
              <mc:Fallback>
                <p:oleObj name="Equation" r:id="rId3" imgW="3873240" imgH="248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990600"/>
                        <a:ext cx="8185150" cy="525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6674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21376</TotalTime>
  <Words>542</Words>
  <Application>Microsoft Office PowerPoint</Application>
  <PresentationFormat>On-screen Show (4:3)</PresentationFormat>
  <Paragraphs>113</Paragraphs>
  <Slides>25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989</cp:revision>
  <cp:lastPrinted>2014-04-10T17:42:07Z</cp:lastPrinted>
  <dcterms:created xsi:type="dcterms:W3CDTF">2012-01-10T18:32:24Z</dcterms:created>
  <dcterms:modified xsi:type="dcterms:W3CDTF">2014-04-15T15:09:04Z</dcterms:modified>
</cp:coreProperties>
</file>