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81" r:id="rId4"/>
    <p:sldId id="283" r:id="rId5"/>
    <p:sldId id="284" r:id="rId6"/>
    <p:sldId id="285" r:id="rId7"/>
    <p:sldId id="286" r:id="rId8"/>
    <p:sldId id="287" r:id="rId9"/>
    <p:sldId id="282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23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Review and perspective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Comments about some homework problems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Treatment of multicomponent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059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HW #18 -- continued</a:t>
            </a:r>
          </a:p>
        </p:txBody>
      </p:sp>
      <p:sp>
        <p:nvSpPr>
          <p:cNvPr id="7" name="Cube 6"/>
          <p:cNvSpPr>
            <a:spLocks noChangeAspect="1"/>
          </p:cNvSpPr>
          <p:nvPr/>
        </p:nvSpPr>
        <p:spPr>
          <a:xfrm>
            <a:off x="4705350" y="152400"/>
            <a:ext cx="3600450" cy="3600450"/>
          </a:xfrm>
          <a:prstGeom prst="cub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5550" y="457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24550" y="1143000"/>
            <a:ext cx="581025" cy="809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894070" y="1752600"/>
            <a:ext cx="228600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86450"/>
              </p:ext>
            </p:extLst>
          </p:nvPr>
        </p:nvGraphicFramePr>
        <p:xfrm>
          <a:off x="266700" y="2589213"/>
          <a:ext cx="46863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57" name="Equation" r:id="rId3" imgW="2552400" imgH="1828800" progId="Equation.DSMT4">
                  <p:embed/>
                </p:oleObj>
              </mc:Choice>
              <mc:Fallback>
                <p:oleObj name="Equation" r:id="rId3" imgW="2552400" imgH="182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589213"/>
                        <a:ext cx="468630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0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5960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of multicomponent systems including chemical reactions (Sect. 3.10 of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Ed. </a:t>
            </a:r>
            <a:r>
              <a:rPr lang="en-US" sz="2400" dirty="0" err="1" smtClean="0"/>
              <a:t>Reichl</a:t>
            </a:r>
            <a:r>
              <a:rPr lang="en-US" sz="2400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861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thermodynamic potentials (note </a:t>
            </a:r>
            <a:r>
              <a:rPr lang="en-US" sz="2400" i="1" dirty="0" smtClean="0"/>
              <a:t>X</a:t>
            </a:r>
            <a:r>
              <a:rPr lang="en-US" sz="2400" i="1" dirty="0" smtClean="0">
                <a:sym typeface="Wingdings" pitchFamily="2" charset="2"/>
              </a:rPr>
              <a:t>V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i="1" dirty="0" smtClean="0">
                <a:sym typeface="Wingdings" pitchFamily="2" charset="2"/>
              </a:rPr>
              <a:t>Y-P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endParaRPr lang="en-US" sz="24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383"/>
              </p:ext>
            </p:extLst>
          </p:nvPr>
        </p:nvGraphicFramePr>
        <p:xfrm>
          <a:off x="304800" y="1475064"/>
          <a:ext cx="8153400" cy="48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76400"/>
                <a:gridCol w="2514600"/>
                <a:gridCol w="2514600"/>
              </a:tblGrid>
              <a:tr h="753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Potential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Variables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Diff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Fund. Eq.</a:t>
                      </a:r>
                      <a:endParaRPr lang="en-US" sz="2400" dirty="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U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/>
                        <a:t>S,X,N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S,Y,N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A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T,X,N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/>
                        <a:t>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T,Y,N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Symbol" pitchFamily="18" charset="2"/>
                        </a:rPr>
                        <a:t>W</a:t>
                      </a:r>
                      <a:endParaRPr lang="en-US" sz="2400" b="1" i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T,X,</a:t>
                      </a:r>
                      <a:r>
                        <a:rPr lang="en-US" sz="2400" b="1" i="1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40680"/>
              </p:ext>
            </p:extLst>
          </p:nvPr>
        </p:nvGraphicFramePr>
        <p:xfrm>
          <a:off x="3412191" y="2465664"/>
          <a:ext cx="237900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0" name="数式" r:id="rId3" imgW="1726920" imgH="342720" progId="Equation.3">
                  <p:embed/>
                </p:oleObj>
              </mc:Choice>
              <mc:Fallback>
                <p:oleObj name="数式" r:id="rId3" imgW="1726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191" y="2465664"/>
                        <a:ext cx="2379009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9126"/>
              </p:ext>
            </p:extLst>
          </p:nvPr>
        </p:nvGraphicFramePr>
        <p:xfrm>
          <a:off x="5943600" y="2431313"/>
          <a:ext cx="2438400" cy="56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1" name="数式" r:id="rId5" imgW="1422360" imgH="342720" progId="Equation.3">
                  <p:embed/>
                </p:oleObj>
              </mc:Choice>
              <mc:Fallback>
                <p:oleObj name="数式" r:id="rId5" imgW="14223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31313"/>
                        <a:ext cx="2438400" cy="56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45576"/>
              </p:ext>
            </p:extLst>
          </p:nvPr>
        </p:nvGraphicFramePr>
        <p:xfrm>
          <a:off x="3411538" y="3227664"/>
          <a:ext cx="2414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2" name="数式" r:id="rId7" imgW="1752480" imgH="342720" progId="Equation.3">
                  <p:embed/>
                </p:oleObj>
              </mc:Choice>
              <mc:Fallback>
                <p:oleObj name="数式" r:id="rId7" imgW="1752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227664"/>
                        <a:ext cx="24145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40985"/>
              </p:ext>
            </p:extLst>
          </p:nvPr>
        </p:nvGraphicFramePr>
        <p:xfrm>
          <a:off x="3475037" y="4065864"/>
          <a:ext cx="2468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3" name="数式" r:id="rId9" imgW="1790640" imgH="342720" progId="Equation.3">
                  <p:embed/>
                </p:oleObj>
              </mc:Choice>
              <mc:Fallback>
                <p:oleObj name="数式" r:id="rId9" imgW="1790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7" y="4065864"/>
                        <a:ext cx="2468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67495"/>
              </p:ext>
            </p:extLst>
          </p:nvPr>
        </p:nvGraphicFramePr>
        <p:xfrm>
          <a:off x="3406775" y="4904064"/>
          <a:ext cx="2536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4" name="数式" r:id="rId11" imgW="1841400" imgH="342720" progId="Equation.3">
                  <p:embed/>
                </p:oleObj>
              </mc:Choice>
              <mc:Fallback>
                <p:oleObj name="数式" r:id="rId11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4904064"/>
                        <a:ext cx="2536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05473"/>
              </p:ext>
            </p:extLst>
          </p:nvPr>
        </p:nvGraphicFramePr>
        <p:xfrm>
          <a:off x="3441700" y="5666064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5" name="数式" r:id="rId13" imgW="1815840" imgH="342720" progId="Equation.3">
                  <p:embed/>
                </p:oleObj>
              </mc:Choice>
              <mc:Fallback>
                <p:oleObj name="数式" r:id="rId13" imgW="1815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5666064"/>
                        <a:ext cx="2501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91276"/>
              </p:ext>
            </p:extLst>
          </p:nvPr>
        </p:nvGraphicFramePr>
        <p:xfrm>
          <a:off x="6346825" y="3329264"/>
          <a:ext cx="13271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6" name="数式" r:id="rId15" imgW="774360" imgH="177480" progId="Equation.3">
                  <p:embed/>
                </p:oleObj>
              </mc:Choice>
              <mc:Fallback>
                <p:oleObj name="数式" r:id="rId15" imgW="774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29264"/>
                        <a:ext cx="13271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86041"/>
              </p:ext>
            </p:extLst>
          </p:nvPr>
        </p:nvGraphicFramePr>
        <p:xfrm>
          <a:off x="6302375" y="4065864"/>
          <a:ext cx="12414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7" name="数式" r:id="rId17" imgW="723600" imgH="177480" progId="Equation.3">
                  <p:embed/>
                </p:oleObj>
              </mc:Choice>
              <mc:Fallback>
                <p:oleObj name="数式" r:id="rId17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4065864"/>
                        <a:ext cx="12414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624039"/>
              </p:ext>
            </p:extLst>
          </p:nvPr>
        </p:nvGraphicFramePr>
        <p:xfrm>
          <a:off x="6259513" y="5005664"/>
          <a:ext cx="1806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8" name="数式" r:id="rId19" imgW="1054080" imgH="177480" progId="Equation.3">
                  <p:embed/>
                </p:oleObj>
              </mc:Choice>
              <mc:Fallback>
                <p:oleObj name="数式" r:id="rId19" imgW="1054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5005664"/>
                        <a:ext cx="1806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518377"/>
              </p:ext>
            </p:extLst>
          </p:nvPr>
        </p:nvGraphicFramePr>
        <p:xfrm>
          <a:off x="6019800" y="5631139"/>
          <a:ext cx="2286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69" name="数式" r:id="rId21" imgW="1333440" imgH="342720" progId="Equation.3">
                  <p:embed/>
                </p:oleObj>
              </mc:Choice>
              <mc:Fallback>
                <p:oleObj name="数式" r:id="rId21" imgW="1333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31139"/>
                        <a:ext cx="2286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4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39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Derivative relationships of thermodynamic potentials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711880"/>
              </p:ext>
            </p:extLst>
          </p:nvPr>
        </p:nvGraphicFramePr>
        <p:xfrm>
          <a:off x="1169193" y="495682"/>
          <a:ext cx="6653213" cy="148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7" name="数式" r:id="rId3" imgW="3416040" imgH="761760" progId="Equation.3">
                  <p:embed/>
                </p:oleObj>
              </mc:Choice>
              <mc:Fallback>
                <p:oleObj name="数式" r:id="rId3" imgW="34160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193" y="495682"/>
                        <a:ext cx="6653213" cy="148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2019"/>
              </p:ext>
            </p:extLst>
          </p:nvPr>
        </p:nvGraphicFramePr>
        <p:xfrm>
          <a:off x="1295400" y="1981200"/>
          <a:ext cx="66278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8" name="数式" r:id="rId5" imgW="3403440" imgH="761760" progId="Equation.3">
                  <p:embed/>
                </p:oleObj>
              </mc:Choice>
              <mc:Fallback>
                <p:oleObj name="数式" r:id="rId5" imgW="34034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62781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92841"/>
              </p:ext>
            </p:extLst>
          </p:nvPr>
        </p:nvGraphicFramePr>
        <p:xfrm>
          <a:off x="1374775" y="3581400"/>
          <a:ext cx="67532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9" name="数式" r:id="rId7" imgW="3466800" imgH="761760" progId="Equation.3">
                  <p:embed/>
                </p:oleObj>
              </mc:Choice>
              <mc:Fallback>
                <p:oleObj name="数式" r:id="rId7" imgW="3466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581400"/>
                        <a:ext cx="67532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58789"/>
              </p:ext>
            </p:extLst>
          </p:nvPr>
        </p:nvGraphicFramePr>
        <p:xfrm>
          <a:off x="1147763" y="5105400"/>
          <a:ext cx="69230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0" name="数式" r:id="rId9" imgW="3555720" imgH="761760" progId="Equation.3">
                  <p:embed/>
                </p:oleObj>
              </mc:Choice>
              <mc:Fallback>
                <p:oleObj name="数式" r:id="rId9" imgW="35557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105400"/>
                        <a:ext cx="69230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the Gibb’s free energy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18500"/>
              </p:ext>
            </p:extLst>
          </p:nvPr>
        </p:nvGraphicFramePr>
        <p:xfrm>
          <a:off x="903288" y="762000"/>
          <a:ext cx="363924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72" name="Equation" r:id="rId3" imgW="1434960" imgH="342720" progId="Equation.DSMT4">
                  <p:embed/>
                </p:oleObj>
              </mc:Choice>
              <mc:Fallback>
                <p:oleObj name="Equation" r:id="rId3" imgW="143496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762000"/>
                        <a:ext cx="363924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81986"/>
              </p:ext>
            </p:extLst>
          </p:nvPr>
        </p:nvGraphicFramePr>
        <p:xfrm>
          <a:off x="838200" y="1524000"/>
          <a:ext cx="389702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73" name="Equation" r:id="rId5" imgW="1701720" imgH="342720" progId="Equation.DSMT4">
                  <p:embed/>
                </p:oleObj>
              </mc:Choice>
              <mc:Fallback>
                <p:oleObj name="Equation" r:id="rId5" imgW="1701720" imgH="342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389702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05935"/>
              </p:ext>
            </p:extLst>
          </p:nvPr>
        </p:nvGraphicFramePr>
        <p:xfrm>
          <a:off x="976312" y="2286000"/>
          <a:ext cx="6948488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74" name="Equation" r:id="rId7" imgW="3568680" imgH="1295280" progId="Equation.DSMT4">
                  <p:embed/>
                </p:oleObj>
              </mc:Choice>
              <mc:Fallback>
                <p:oleObj name="Equation" r:id="rId7" imgW="3568680" imgH="12952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2" y="2286000"/>
                        <a:ext cx="6948488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1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the Gibb’s free energy  -- Gibbs phase rule and phase </a:t>
            </a:r>
            <a:r>
              <a:rPr lang="en-US" sz="2400" dirty="0" err="1" smtClean="0"/>
              <a:t>equilibria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Consider a system at uniform temperature </a:t>
            </a:r>
            <a:r>
              <a:rPr lang="en-US" sz="2400" i="1" dirty="0" smtClean="0"/>
              <a:t>T</a:t>
            </a:r>
            <a:r>
              <a:rPr lang="en-US" sz="2400" dirty="0" smtClean="0"/>
              <a:t> and pressure </a:t>
            </a:r>
            <a:r>
              <a:rPr lang="en-US" sz="2400" i="1" dirty="0" smtClean="0"/>
              <a:t>P </a:t>
            </a:r>
            <a:r>
              <a:rPr lang="en-US" sz="2400" dirty="0" smtClean="0"/>
              <a:t>with </a:t>
            </a:r>
            <a:r>
              <a:rPr lang="en-US" sz="2400" i="1" dirty="0" smtClean="0"/>
              <a:t>n</a:t>
            </a:r>
            <a:r>
              <a:rPr lang="en-US" sz="2400" dirty="0" smtClean="0"/>
              <a:t> chemical constituents.  How many distinct phases  </a:t>
            </a:r>
            <a:r>
              <a:rPr lang="en-US" sz="2400" i="1" dirty="0" smtClean="0"/>
              <a:t>r</a:t>
            </a:r>
            <a:r>
              <a:rPr lang="en-US" sz="2400" dirty="0" smtClean="0"/>
              <a:t> of this system can exist in equilibrium?</a:t>
            </a:r>
            <a:endParaRPr lang="en-US" sz="2400" i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2819400"/>
            <a:ext cx="1828800" cy="2438400"/>
            <a:chOff x="762000" y="3200400"/>
            <a:chExt cx="1828800" cy="2438400"/>
          </a:xfrm>
        </p:grpSpPr>
        <p:sp>
          <p:nvSpPr>
            <p:cNvPr id="6" name="Rectangle 5"/>
            <p:cNvSpPr/>
            <p:nvPr/>
          </p:nvSpPr>
          <p:spPr>
            <a:xfrm>
              <a:off x="762000" y="3200400"/>
              <a:ext cx="1828800" cy="2438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762000" y="3200400"/>
              <a:ext cx="1371600" cy="12192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4419600"/>
              <a:ext cx="1828800" cy="1219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48768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liquid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39579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solid1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33483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solid2</a:t>
              </a: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304770"/>
              </p:ext>
            </p:extLst>
          </p:nvPr>
        </p:nvGraphicFramePr>
        <p:xfrm>
          <a:off x="1981200" y="2514600"/>
          <a:ext cx="71199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4" name="Equation" r:id="rId3" imgW="3657600" imgH="660240" progId="Equation.DSMT4">
                  <p:embed/>
                </p:oleObj>
              </mc:Choice>
              <mc:Fallback>
                <p:oleObj name="Equation" r:id="rId3" imgW="3657600" imgH="660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711993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90188"/>
              </p:ext>
            </p:extLst>
          </p:nvPr>
        </p:nvGraphicFramePr>
        <p:xfrm>
          <a:off x="2133600" y="3657600"/>
          <a:ext cx="646902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855" name="Equation" r:id="rId5" imgW="3771720" imgH="1739880" progId="Equation.DSMT4">
                  <p:embed/>
                </p:oleObj>
              </mc:Choice>
              <mc:Fallback>
                <p:oleObj name="Equation" r:id="rId5" imgW="3771720" imgH="1739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646902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7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the Gibb’s free energy  -- Gibbs phase rule and phase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383456"/>
              </p:ext>
            </p:extLst>
          </p:nvPr>
        </p:nvGraphicFramePr>
        <p:xfrm>
          <a:off x="185738" y="1066800"/>
          <a:ext cx="6797675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55" name="Equation" r:id="rId3" imgW="3962160" imgH="1549080" progId="Equation.DSMT4">
                  <p:embed/>
                </p:oleObj>
              </mc:Choice>
              <mc:Fallback>
                <p:oleObj name="Equation" r:id="rId3" imgW="3962160" imgH="1549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066800"/>
                        <a:ext cx="6797675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48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2" t="48593" r="10880" b="15013"/>
          <a:stretch/>
        </p:blipFill>
        <p:spPr bwMode="auto">
          <a:xfrm>
            <a:off x="384228" y="3733800"/>
            <a:ext cx="7537343" cy="298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39624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Schwabl</a:t>
            </a:r>
            <a:r>
              <a:rPr lang="en-US" sz="1400" dirty="0" smtClean="0"/>
              <a:t>, Statistical  Mechanics</a:t>
            </a:r>
          </a:p>
        </p:txBody>
      </p:sp>
    </p:spTree>
    <p:extLst>
      <p:ext uri="{BB962C8B-B14F-4D97-AF65-F5344CB8AC3E}">
        <p14:creationId xmlns:p14="http://schemas.microsoft.com/office/powerpoint/2010/main" val="7358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the Gibb’s free energy  -- multicomponent ideal gas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44143"/>
              </p:ext>
            </p:extLst>
          </p:nvPr>
        </p:nvGraphicFramePr>
        <p:xfrm>
          <a:off x="838200" y="838200"/>
          <a:ext cx="17732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21" name="Equation" r:id="rId3" imgW="774360" imgH="342720" progId="Equation.DSMT4">
                  <p:embed/>
                </p:oleObj>
              </mc:Choice>
              <mc:Fallback>
                <p:oleObj name="Equation" r:id="rId3" imgW="77436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38200"/>
                        <a:ext cx="17732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25542"/>
              </p:ext>
            </p:extLst>
          </p:nvPr>
        </p:nvGraphicFramePr>
        <p:xfrm>
          <a:off x="704849" y="1682750"/>
          <a:ext cx="7296151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22" name="Equation" r:id="rId5" imgW="3187440" imgH="888840" progId="Equation.DSMT4">
                  <p:embed/>
                </p:oleObj>
              </mc:Choice>
              <mc:Fallback>
                <p:oleObj name="Equation" r:id="rId5" imgW="318744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49" y="1682750"/>
                        <a:ext cx="7296151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16630"/>
              </p:ext>
            </p:extLst>
          </p:nvPr>
        </p:nvGraphicFramePr>
        <p:xfrm>
          <a:off x="685800" y="3617912"/>
          <a:ext cx="7529513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23" name="Equation" r:id="rId7" imgW="3288960" imgH="1320480" progId="Equation.DSMT4">
                  <p:embed/>
                </p:oleObj>
              </mc:Choice>
              <mc:Fallback>
                <p:oleObj name="Equation" r:id="rId7" imgW="3288960" imgH="1320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17912"/>
                        <a:ext cx="7529513" cy="293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Multicomponent ideal gas and possible chemical reactions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11945"/>
              </p:ext>
            </p:extLst>
          </p:nvPr>
        </p:nvGraphicFramePr>
        <p:xfrm>
          <a:off x="638175" y="793750"/>
          <a:ext cx="8110538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00" name="Equation" r:id="rId3" imgW="4419360" imgH="3060360" progId="Equation.DSMT4">
                  <p:embed/>
                </p:oleObj>
              </mc:Choice>
              <mc:Fallback>
                <p:oleObj name="Equation" r:id="rId3" imgW="4419360" imgH="3060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793750"/>
                        <a:ext cx="8110538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9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Multicomponent ideal gas and possible chemical reactions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39643"/>
              </p:ext>
            </p:extLst>
          </p:nvPr>
        </p:nvGraphicFramePr>
        <p:xfrm>
          <a:off x="992188" y="1219200"/>
          <a:ext cx="6246812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21" name="Equation" r:id="rId3" imgW="3403440" imgH="2463480" progId="Equation.DSMT4">
                  <p:embed/>
                </p:oleObj>
              </mc:Choice>
              <mc:Fallback>
                <p:oleObj name="Equation" r:id="rId3" imgW="3403440" imgH="246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219200"/>
                        <a:ext cx="6246812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6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Multicomponent ideal gas and possible chemical reactions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14526"/>
              </p:ext>
            </p:extLst>
          </p:nvPr>
        </p:nvGraphicFramePr>
        <p:xfrm>
          <a:off x="1155700" y="773113"/>
          <a:ext cx="5919788" cy="5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42" name="Equation" r:id="rId3" imgW="3225600" imgH="3073320" progId="Equation.DSMT4">
                  <p:embed/>
                </p:oleObj>
              </mc:Choice>
              <mc:Fallback>
                <p:oleObj name="Equation" r:id="rId3" imgW="3225600" imgH="307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773113"/>
                        <a:ext cx="5919788" cy="547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0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37320" r="26481" b="8355"/>
          <a:stretch/>
        </p:blipFill>
        <p:spPr bwMode="auto">
          <a:xfrm>
            <a:off x="190500" y="990600"/>
            <a:ext cx="8806912" cy="44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820" y="428244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" y="5440680"/>
            <a:ext cx="880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Signup schedule for presentations available.  Please list the title of your presentation when you sign up.</a:t>
            </a:r>
          </a:p>
        </p:txBody>
      </p:sp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Multicomponent ideal gas and possible chemical reactions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21629"/>
              </p:ext>
            </p:extLst>
          </p:nvPr>
        </p:nvGraphicFramePr>
        <p:xfrm>
          <a:off x="682625" y="914400"/>
          <a:ext cx="29686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88" name="Equation" r:id="rId3" imgW="1168200" imgH="431640" progId="Equation.DSMT4">
                  <p:embed/>
                </p:oleObj>
              </mc:Choice>
              <mc:Fallback>
                <p:oleObj name="Equation" r:id="rId3" imgW="1168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914400"/>
                        <a:ext cx="29686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86076"/>
              </p:ext>
            </p:extLst>
          </p:nvPr>
        </p:nvGraphicFramePr>
        <p:xfrm>
          <a:off x="762000" y="2057400"/>
          <a:ext cx="729615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89" name="Equation" r:id="rId5" imgW="3187440" imgH="660240" progId="Equation.DSMT4">
                  <p:embed/>
                </p:oleObj>
              </mc:Choice>
              <mc:Fallback>
                <p:oleObj name="Equation" r:id="rId5" imgW="318744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296150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14346"/>
              </p:ext>
            </p:extLst>
          </p:nvPr>
        </p:nvGraphicFramePr>
        <p:xfrm>
          <a:off x="985838" y="3733800"/>
          <a:ext cx="5003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90" name="Equation" r:id="rId7" imgW="1968480" imgH="533160" progId="Equation.DSMT4">
                  <p:embed/>
                </p:oleObj>
              </mc:Choice>
              <mc:Fallback>
                <p:oleObj name="Equation" r:id="rId7" imgW="196848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733800"/>
                        <a:ext cx="50038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5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Multicomponent ideal gas and possible chemical reactions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57808"/>
              </p:ext>
            </p:extLst>
          </p:nvPr>
        </p:nvGraphicFramePr>
        <p:xfrm>
          <a:off x="685800" y="990600"/>
          <a:ext cx="50038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3" name="Equation" r:id="rId3" imgW="1968480" imgH="533160" progId="Equation.DSMT4">
                  <p:embed/>
                </p:oleObj>
              </mc:Choice>
              <mc:Fallback>
                <p:oleObj name="Equation" r:id="rId3" imgW="196848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500380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53678"/>
              </p:ext>
            </p:extLst>
          </p:nvPr>
        </p:nvGraphicFramePr>
        <p:xfrm>
          <a:off x="762000" y="2362200"/>
          <a:ext cx="3227387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4" name="Equation" r:id="rId5" imgW="1409400" imgH="990360" progId="Equation.DSMT4">
                  <p:embed/>
                </p:oleObj>
              </mc:Choice>
              <mc:Fallback>
                <p:oleObj name="Equation" r:id="rId5" imgW="140940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3227387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83387"/>
              </p:ext>
            </p:extLst>
          </p:nvPr>
        </p:nvGraphicFramePr>
        <p:xfrm>
          <a:off x="1638300" y="4735513"/>
          <a:ext cx="30988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05" name="Equation" r:id="rId7" imgW="1218960" imgH="444240" progId="Equation.DSMT4">
                  <p:embed/>
                </p:oleObj>
              </mc:Choice>
              <mc:Fallback>
                <p:oleObj name="Equation" r:id="rId7" imgW="121896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4735513"/>
                        <a:ext cx="30988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3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about homework problems:</a:t>
            </a:r>
          </a:p>
        </p:txBody>
      </p:sp>
      <p:pic>
        <p:nvPicPr>
          <p:cNvPr id="4935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48128" r="2751" b="15722"/>
          <a:stretch/>
        </p:blipFill>
        <p:spPr bwMode="auto">
          <a:xfrm>
            <a:off x="89969" y="766465"/>
            <a:ext cx="8901631" cy="231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HW #16 -- continued</a:t>
            </a:r>
          </a:p>
          <a:p>
            <a:r>
              <a:rPr lang="en-US" sz="2400" b="1" dirty="0" smtClean="0"/>
              <a:t>7.2 </a:t>
            </a:r>
            <a:r>
              <a:rPr lang="en-US" sz="2400" dirty="0" smtClean="0"/>
              <a:t>A Brownian particle of mass </a:t>
            </a:r>
            <a:r>
              <a:rPr lang="en-US" sz="2400" i="1" dirty="0" smtClean="0"/>
              <a:t>m</a:t>
            </a:r>
            <a:r>
              <a:rPr lang="en-US" sz="2400" dirty="0" smtClean="0"/>
              <a:t> is attached to a harmonic spring with force constant </a:t>
            </a:r>
            <a:r>
              <a:rPr lang="en-US" sz="2400" i="1" dirty="0" smtClean="0"/>
              <a:t>k</a:t>
            </a:r>
            <a:r>
              <a:rPr lang="en-US" sz="2400" dirty="0" smtClean="0"/>
              <a:t>, and is driven by an external force </a:t>
            </a:r>
            <a:r>
              <a:rPr lang="en-US" sz="2400" i="1" dirty="0" smtClean="0"/>
              <a:t>F(t)</a:t>
            </a:r>
            <a:r>
              <a:rPr lang="en-US" sz="2400" dirty="0" smtClean="0"/>
              <a:t>. The particle is constrained to move in one dimension.   The </a:t>
            </a:r>
            <a:r>
              <a:rPr lang="en-US" sz="2400" dirty="0" err="1" smtClean="0"/>
              <a:t>Langevin</a:t>
            </a:r>
            <a:r>
              <a:rPr lang="en-US" sz="2400" dirty="0" smtClean="0"/>
              <a:t> equation is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marL="457200" indent="-457200">
              <a:buAutoNum type="alphaLcParenBoth"/>
            </a:pPr>
            <a:r>
              <a:rPr lang="en-US" sz="2400" dirty="0" smtClean="0"/>
              <a:t>Find the equilibrium correlation function                        directly from the solution of the </a:t>
            </a:r>
            <a:r>
              <a:rPr lang="en-US" sz="2400" dirty="0" err="1" smtClean="0"/>
              <a:t>Langevin</a:t>
            </a:r>
            <a:r>
              <a:rPr lang="en-US" sz="2400" dirty="0" smtClean="0"/>
              <a:t> equation assuming  that            and                                             ,                             , etc.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Find the </a:t>
            </a:r>
            <a:r>
              <a:rPr lang="en-US" sz="2400" dirty="0"/>
              <a:t>equilibrium correlation function </a:t>
            </a:r>
            <a:r>
              <a:rPr lang="en-US" sz="2400" dirty="0" smtClean="0"/>
              <a:t>                      from the fluctuation-dissipation theorem relation</a:t>
            </a:r>
          </a:p>
          <a:p>
            <a:r>
              <a:rPr lang="en-US" sz="2400" dirty="0" smtClean="0"/>
              <a:t>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415485"/>
              </p:ext>
            </p:extLst>
          </p:nvPr>
        </p:nvGraphicFramePr>
        <p:xfrm>
          <a:off x="1981200" y="1752600"/>
          <a:ext cx="4736279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29" name="Equation" r:id="rId3" imgW="2577960" imgH="419040" progId="Equation.DSMT4">
                  <p:embed/>
                </p:oleObj>
              </mc:Choice>
              <mc:Fallback>
                <p:oleObj name="Equation" r:id="rId3" imgW="2577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752600"/>
                        <a:ext cx="4736279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43801"/>
              </p:ext>
            </p:extLst>
          </p:nvPr>
        </p:nvGraphicFramePr>
        <p:xfrm>
          <a:off x="5715000" y="2686625"/>
          <a:ext cx="14001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0" name="Equation" r:id="rId5" imgW="761760" imgH="279360" progId="Equation.DSMT4">
                  <p:embed/>
                </p:oleObj>
              </mc:Choice>
              <mc:Fallback>
                <p:oleObj name="Equation" r:id="rId5" imgW="7617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86625"/>
                        <a:ext cx="14001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094503"/>
              </p:ext>
            </p:extLst>
          </p:nvPr>
        </p:nvGraphicFramePr>
        <p:xfrm>
          <a:off x="7861300" y="3048000"/>
          <a:ext cx="1282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1" name="Equation" r:id="rId7" imgW="698400" imgH="279360" progId="Equation.DSMT4">
                  <p:embed/>
                </p:oleObj>
              </mc:Choice>
              <mc:Fallback>
                <p:oleObj name="Equation" r:id="rId7" imgW="6984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3048000"/>
                        <a:ext cx="12827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562798"/>
              </p:ext>
            </p:extLst>
          </p:nvPr>
        </p:nvGraphicFramePr>
        <p:xfrm>
          <a:off x="1295400" y="3452813"/>
          <a:ext cx="28686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2"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52813"/>
                        <a:ext cx="28686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90240"/>
              </p:ext>
            </p:extLst>
          </p:nvPr>
        </p:nvGraphicFramePr>
        <p:xfrm>
          <a:off x="4419600" y="3429000"/>
          <a:ext cx="17970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3" name="Equation" r:id="rId11" imgW="977760" imgH="253800" progId="Equation.DSMT4">
                  <p:embed/>
                </p:oleObj>
              </mc:Choice>
              <mc:Fallback>
                <p:oleObj name="Equation" r:id="rId11" imgW="9777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17970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65426"/>
              </p:ext>
            </p:extLst>
          </p:nvPr>
        </p:nvGraphicFramePr>
        <p:xfrm>
          <a:off x="5791200" y="3830637"/>
          <a:ext cx="14001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4" name="Equation" r:id="rId13" imgW="761760" imgH="279360" progId="Equation.DSMT4">
                  <p:embed/>
                </p:oleObj>
              </mc:Choice>
              <mc:Fallback>
                <p:oleObj name="Equation" r:id="rId13" imgW="76176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0637"/>
                        <a:ext cx="14001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43709"/>
              </p:ext>
            </p:extLst>
          </p:nvPr>
        </p:nvGraphicFramePr>
        <p:xfrm>
          <a:off x="968375" y="4579938"/>
          <a:ext cx="5084763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35" name="Equation" r:id="rId15" imgW="2768400" imgH="990360" progId="Equation.DSMT4">
                  <p:embed/>
                </p:oleObj>
              </mc:Choice>
              <mc:Fallback>
                <p:oleObj name="Equation" r:id="rId15" imgW="276840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579938"/>
                        <a:ext cx="5084763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7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HW #16 --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82749"/>
              </p:ext>
            </p:extLst>
          </p:nvPr>
        </p:nvGraphicFramePr>
        <p:xfrm>
          <a:off x="369888" y="798513"/>
          <a:ext cx="8677275" cy="499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64" name="Equation" r:id="rId3" imgW="4724280" imgH="2717640" progId="Equation.DSMT4">
                  <p:embed/>
                </p:oleObj>
              </mc:Choice>
              <mc:Fallback>
                <p:oleObj name="Equation" r:id="rId3" imgW="4724280" imgH="2717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798513"/>
                        <a:ext cx="8677275" cy="499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6043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argue that since the random force averages to 0, the correlation function  depends only on the homogeneous solution.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2057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we are assuming the over-damped case</a:t>
            </a:r>
          </a:p>
        </p:txBody>
      </p:sp>
    </p:spTree>
    <p:extLst>
      <p:ext uri="{BB962C8B-B14F-4D97-AF65-F5344CB8AC3E}">
        <p14:creationId xmlns:p14="http://schemas.microsoft.com/office/powerpoint/2010/main" val="33355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HW #16 --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775062"/>
              </p:ext>
            </p:extLst>
          </p:nvPr>
        </p:nvGraphicFramePr>
        <p:xfrm>
          <a:off x="-9525" y="646113"/>
          <a:ext cx="9142413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26" name="Equation" r:id="rId3" imgW="4978080" imgH="1688760" progId="Equation.DSMT4">
                  <p:embed/>
                </p:oleObj>
              </mc:Choice>
              <mc:Fallback>
                <p:oleObj name="Equation" r:id="rId3" imgW="4978080" imgH="1688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" y="646113"/>
                        <a:ext cx="9142413" cy="310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85143"/>
              </p:ext>
            </p:extLst>
          </p:nvPr>
        </p:nvGraphicFramePr>
        <p:xfrm>
          <a:off x="371475" y="3686175"/>
          <a:ext cx="84677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27" name="Equation" r:id="rId5" imgW="4609800" imgH="1269720" progId="Equation.DSMT4">
                  <p:embed/>
                </p:oleObj>
              </mc:Choice>
              <mc:Fallback>
                <p:oleObj name="Equation" r:id="rId5" imgW="4609800" imgH="1269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686175"/>
                        <a:ext cx="846772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3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HW #16 --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774424"/>
              </p:ext>
            </p:extLst>
          </p:nvPr>
        </p:nvGraphicFramePr>
        <p:xfrm>
          <a:off x="609600" y="383232"/>
          <a:ext cx="7185026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46" name="Equation" r:id="rId3" imgW="3911400" imgH="1625400" progId="Equation.DSMT4">
                  <p:embed/>
                </p:oleObj>
              </mc:Choice>
              <mc:Fallback>
                <p:oleObj name="Equation" r:id="rId3" imgW="3911400" imgH="1625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3232"/>
                        <a:ext cx="7185026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71578"/>
              </p:ext>
            </p:extLst>
          </p:nvPr>
        </p:nvGraphicFramePr>
        <p:xfrm>
          <a:off x="673100" y="3276600"/>
          <a:ext cx="78613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47" name="Equation" r:id="rId5" imgW="4279680" imgH="1790640" progId="Equation.DSMT4">
                  <p:embed/>
                </p:oleObj>
              </mc:Choice>
              <mc:Fallback>
                <p:oleObj name="Equation" r:id="rId5" imgW="4279680" imgH="1790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276600"/>
                        <a:ext cx="7861300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2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059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HW #16 --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7200" y="-838200"/>
            <a:ext cx="4764309" cy="6445743"/>
            <a:chOff x="2779491" y="-1613237"/>
            <a:chExt cx="4764309" cy="6445743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572000" y="230833"/>
              <a:ext cx="0" cy="24361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819400" y="1602432"/>
              <a:ext cx="350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53200" y="1448916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Re(z</a:t>
              </a:r>
              <a:r>
                <a:rPr lang="en-US" sz="2400" dirty="0" smtClean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4400" y="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/>
                <a:t>Im</a:t>
              </a:r>
              <a:r>
                <a:rPr lang="en-US" sz="2400" i="1" dirty="0" smtClean="0"/>
                <a:t>(z</a:t>
              </a:r>
              <a:r>
                <a:rPr lang="en-US" sz="2400" dirty="0" smtClean="0"/>
                <a:t>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04360" y="134112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167193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9600" y="197673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x</a:t>
              </a:r>
            </a:p>
          </p:txBody>
        </p:sp>
        <p:sp>
          <p:nvSpPr>
            <p:cNvPr id="17" name="Chord 16"/>
            <p:cNvSpPr/>
            <p:nvPr/>
          </p:nvSpPr>
          <p:spPr>
            <a:xfrm rot="5520000">
              <a:off x="2530395" y="890602"/>
              <a:ext cx="4191000" cy="3692808"/>
            </a:xfrm>
            <a:prstGeom prst="chord">
              <a:avLst>
                <a:gd name="adj1" fmla="val 7663304"/>
                <a:gd name="adj2" fmla="val 1376222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ord 17"/>
            <p:cNvSpPr/>
            <p:nvPr/>
          </p:nvSpPr>
          <p:spPr>
            <a:xfrm rot="-5280000">
              <a:off x="2566112" y="-1364141"/>
              <a:ext cx="4191000" cy="3692808"/>
            </a:xfrm>
            <a:prstGeom prst="chord">
              <a:avLst>
                <a:gd name="adj1" fmla="val 7663304"/>
                <a:gd name="adj2" fmla="val 1376222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5715000" y="990600"/>
              <a:ext cx="22860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715000" y="1976735"/>
              <a:ext cx="228600" cy="2330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07352"/>
              </p:ext>
            </p:extLst>
          </p:nvPr>
        </p:nvGraphicFramePr>
        <p:xfrm>
          <a:off x="3971829" y="1172864"/>
          <a:ext cx="37544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94" name="Equation" r:id="rId3" imgW="2044440" imgH="393480" progId="Equation.DSMT4">
                  <p:embed/>
                </p:oleObj>
              </mc:Choice>
              <mc:Fallback>
                <p:oleObj name="Equation" r:id="rId3" imgW="20444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829" y="1172864"/>
                        <a:ext cx="37544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29400"/>
              </p:ext>
            </p:extLst>
          </p:nvPr>
        </p:nvGraphicFramePr>
        <p:xfrm>
          <a:off x="2532063" y="2895600"/>
          <a:ext cx="64595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95" name="Equation" r:id="rId5" imgW="3517560" imgH="393480" progId="Equation.DSMT4">
                  <p:embed/>
                </p:oleObj>
              </mc:Choice>
              <mc:Fallback>
                <p:oleObj name="Equation" r:id="rId5" imgW="351756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895600"/>
                        <a:ext cx="64595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20134"/>
              </p:ext>
            </p:extLst>
          </p:nvPr>
        </p:nvGraphicFramePr>
        <p:xfrm>
          <a:off x="406400" y="3838575"/>
          <a:ext cx="83978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96" name="Equation" r:id="rId7" imgW="4572000" imgH="1269720" progId="Equation.DSMT4">
                  <p:embed/>
                </p:oleObj>
              </mc:Choice>
              <mc:Fallback>
                <p:oleObj name="Equation" r:id="rId7" imgW="4572000" imgH="1269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838575"/>
                        <a:ext cx="83978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8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6471" r="1970" b="4064"/>
          <a:stretch/>
        </p:blipFill>
        <p:spPr bwMode="auto">
          <a:xfrm>
            <a:off x="152400" y="974613"/>
            <a:ext cx="8860584" cy="25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about homework problems: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dilute gas of density </a:t>
            </a:r>
            <a:r>
              <a:rPr lang="en-US" sz="2400" i="1" dirty="0" smtClean="0"/>
              <a:t>n</a:t>
            </a:r>
            <a:r>
              <a:rPr lang="en-US" sz="2400" dirty="0" smtClean="0"/>
              <a:t> is contained in a cubic box and is in equilibrium with the walls at </a:t>
            </a:r>
            <a:r>
              <a:rPr lang="en-US" sz="2400" dirty="0" err="1" smtClean="0"/>
              <a:t>temperature</a:t>
            </a:r>
            <a:r>
              <a:rPr lang="en-US" sz="2400" i="1" dirty="0" err="1" smtClean="0"/>
              <a:t>T</a:t>
            </a:r>
            <a:r>
              <a:rPr lang="en-US" sz="2400" dirty="0" smtClean="0"/>
              <a:t>.   Find the number of particles per unit area per unit time which collide with the walls and have magnitude of velocity greater than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5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22079</TotalTime>
  <Words>636</Words>
  <Application>Microsoft Office PowerPoint</Application>
  <PresentationFormat>On-screen Show (4:3)</PresentationFormat>
  <Paragraphs>131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1039</cp:revision>
  <cp:lastPrinted>2014-05-09T16:43:12Z</cp:lastPrinted>
  <dcterms:created xsi:type="dcterms:W3CDTF">2012-01-10T18:32:24Z</dcterms:created>
  <dcterms:modified xsi:type="dcterms:W3CDTF">2014-05-09T16:44:26Z</dcterms:modified>
</cp:coreProperties>
</file>