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0" r:id="rId3"/>
    <p:sldId id="310" r:id="rId4"/>
    <p:sldId id="308" r:id="rId5"/>
    <p:sldId id="309" r:id="rId6"/>
    <p:sldId id="300" r:id="rId7"/>
    <p:sldId id="301" r:id="rId8"/>
    <p:sldId id="294" r:id="rId9"/>
    <p:sldId id="303" r:id="rId10"/>
    <p:sldId id="295" r:id="rId11"/>
    <p:sldId id="305" r:id="rId12"/>
    <p:sldId id="298" r:id="rId13"/>
    <p:sldId id="299" r:id="rId14"/>
    <p:sldId id="306" r:id="rId15"/>
    <p:sldId id="296" r:id="rId16"/>
    <p:sldId id="311" r:id="rId17"/>
    <p:sldId id="312" r:id="rId18"/>
    <p:sldId id="313" r:id="rId19"/>
    <p:sldId id="307" r:id="rId20"/>
    <p:sldId id="314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63" d="100"/>
          <a:sy n="63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70FD-CC2F-49DC-937B-54A5FFA27C60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12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54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fu.edu/~natalie/s14phy770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50620" y="548640"/>
            <a:ext cx="723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PHY 770 -- Statistical Mechanics</a:t>
            </a:r>
          </a:p>
          <a:p>
            <a:pPr algn="ctr"/>
            <a:r>
              <a:rPr lang="en-US" sz="2400" b="1" dirty="0" smtClean="0"/>
              <a:t>12:00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*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- 1:45 </a:t>
            </a:r>
            <a:r>
              <a:rPr lang="en-US" sz="2400" b="1" dirty="0"/>
              <a:t>P</a:t>
            </a:r>
            <a:r>
              <a:rPr lang="en-US" sz="2400" b="1" dirty="0" smtClean="0"/>
              <a:t>M  TR Olin 107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000" b="1" dirty="0" smtClean="0"/>
              <a:t>Instructor: Natalie </a:t>
            </a:r>
            <a:r>
              <a:rPr lang="en-US" sz="2000" b="1" dirty="0" err="1" smtClean="0"/>
              <a:t>Holzwarth</a:t>
            </a:r>
            <a:r>
              <a:rPr lang="en-US" sz="2000" b="1" dirty="0" smtClean="0"/>
              <a:t> (Olin 300)</a:t>
            </a:r>
          </a:p>
          <a:p>
            <a:pPr algn="ctr"/>
            <a:r>
              <a:rPr lang="en-US" sz="2000" b="1" dirty="0" smtClean="0"/>
              <a:t>Course Webpage: </a:t>
            </a:r>
            <a:r>
              <a:rPr lang="en-US" sz="2000" b="1" dirty="0" smtClean="0">
                <a:hlinkClick r:id="rId2"/>
              </a:rPr>
              <a:t>http://www.wfu.edu/~natalie/s14phy770</a:t>
            </a:r>
            <a:endParaRPr lang="en-US" sz="2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62000" y="24384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Lecture 24</a:t>
            </a:r>
          </a:p>
          <a:p>
            <a:pPr lvl="2"/>
            <a:endParaRPr lang="en-US" sz="2400" b="1" dirty="0"/>
          </a:p>
          <a:p>
            <a:pPr lvl="2" algn="ctr"/>
            <a:r>
              <a:rPr lang="en-US" sz="2400" b="1" dirty="0" smtClean="0"/>
              <a:t>Review and perspective; multicomponent systems (Chapter 3 in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edition of </a:t>
            </a:r>
            <a:r>
              <a:rPr lang="en-US" sz="2400" b="1" dirty="0" err="1" smtClean="0"/>
              <a:t>Reichl</a:t>
            </a:r>
            <a:r>
              <a:rPr lang="en-US" sz="2400" b="1" dirty="0" smtClean="0"/>
              <a:t>)</a:t>
            </a:r>
            <a:endParaRPr lang="en-US" sz="2400" b="1" dirty="0"/>
          </a:p>
          <a:p>
            <a:pPr marL="1371600" lvl="2" indent="-457200">
              <a:buFont typeface="Wingdings" pitchFamily="2" charset="2"/>
              <a:buChar char="q"/>
            </a:pPr>
            <a:r>
              <a:rPr lang="en-US" sz="2400" b="1" dirty="0" smtClean="0"/>
              <a:t>Affinity; degree of reaction</a:t>
            </a:r>
          </a:p>
          <a:p>
            <a:pPr marL="1371600" lvl="2" indent="-457200">
              <a:buFont typeface="Wingdings" pitchFamily="2" charset="2"/>
              <a:buChar char="q"/>
            </a:pPr>
            <a:r>
              <a:rPr lang="en-US" sz="2400" b="1" dirty="0" smtClean="0"/>
              <a:t>Equilibrium relationships</a:t>
            </a:r>
          </a:p>
          <a:p>
            <a:pPr marL="1371600" lvl="2" indent="-457200">
              <a:buFont typeface="Wingdings" pitchFamily="2" charset="2"/>
              <a:buChar char="q"/>
            </a:pPr>
            <a:r>
              <a:rPr lang="en-US" sz="2400" b="1" dirty="0" smtClean="0"/>
              <a:t>Rates of </a:t>
            </a:r>
            <a:r>
              <a:rPr lang="en-US" sz="2400" b="1" dirty="0" smtClean="0"/>
              <a:t>reaction</a:t>
            </a:r>
          </a:p>
          <a:p>
            <a:pPr marL="1371600" lvl="2" indent="-457200">
              <a:buFont typeface="Wingdings" pitchFamily="2" charset="2"/>
              <a:buChar char="q"/>
            </a:pPr>
            <a:r>
              <a:rPr lang="en-US" sz="2400" b="1" dirty="0" smtClean="0"/>
              <a:t>Course assessment forms</a:t>
            </a:r>
            <a:endParaRPr lang="en-US" sz="24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14400" y="5486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30000" dirty="0" smtClean="0">
                <a:solidFill>
                  <a:srgbClr val="FF0000"/>
                </a:solidFill>
              </a:rPr>
              <a:t>*</a:t>
            </a:r>
            <a:r>
              <a:rPr lang="en-US" sz="2400" b="1" dirty="0" smtClean="0"/>
              <a:t>Partial make-up lecture -- early start time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9458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Multicomponent ideal gas and possible chemical reactions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504790"/>
              </p:ext>
            </p:extLst>
          </p:nvPr>
        </p:nvGraphicFramePr>
        <p:xfrm>
          <a:off x="685800" y="1066800"/>
          <a:ext cx="7573962" cy="457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6928" name="Equation" r:id="rId3" imgW="4127400" imgH="2565360" progId="Equation.DSMT4">
                  <p:embed/>
                </p:oleObj>
              </mc:Choice>
              <mc:Fallback>
                <p:oleObj name="Equation" r:id="rId3" imgW="4127400" imgH="25653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066800"/>
                        <a:ext cx="7573962" cy="457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490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" y="762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Estimation of chemical potential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591234"/>
              </p:ext>
            </p:extLst>
          </p:nvPr>
        </p:nvGraphicFramePr>
        <p:xfrm>
          <a:off x="141287" y="533400"/>
          <a:ext cx="8926513" cy="149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01" name="Equation" r:id="rId3" imgW="4863960" imgH="838080" progId="Equation.DSMT4">
                  <p:embed/>
                </p:oleObj>
              </mc:Choice>
              <mc:Fallback>
                <p:oleObj name="Equation" r:id="rId3" imgW="4863960" imgH="838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" y="533400"/>
                        <a:ext cx="8926513" cy="149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525541"/>
              </p:ext>
            </p:extLst>
          </p:nvPr>
        </p:nvGraphicFramePr>
        <p:xfrm>
          <a:off x="1419225" y="1890713"/>
          <a:ext cx="5057775" cy="441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02" name="Equation" r:id="rId5" imgW="2755800" imgH="2476440" progId="Equation.DSMT4">
                  <p:embed/>
                </p:oleObj>
              </mc:Choice>
              <mc:Fallback>
                <p:oleObj name="Equation" r:id="rId5" imgW="2755800" imgH="24764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225" y="1890713"/>
                        <a:ext cx="5057775" cy="441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135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Multicomponent ideal gas and possible chemical reactions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021629"/>
              </p:ext>
            </p:extLst>
          </p:nvPr>
        </p:nvGraphicFramePr>
        <p:xfrm>
          <a:off x="682625" y="914400"/>
          <a:ext cx="29686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072" name="Equation" r:id="rId3" imgW="1168200" imgH="431640" progId="Equation.DSMT4">
                  <p:embed/>
                </p:oleObj>
              </mc:Choice>
              <mc:Fallback>
                <p:oleObj name="Equation" r:id="rId3" imgW="11682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914400"/>
                        <a:ext cx="29686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14454"/>
              </p:ext>
            </p:extLst>
          </p:nvPr>
        </p:nvGraphicFramePr>
        <p:xfrm>
          <a:off x="1066800" y="2084388"/>
          <a:ext cx="3400425" cy="149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073" name="Equation" r:id="rId5" imgW="1485720" imgH="672840" progId="Equation.DSMT4">
                  <p:embed/>
                </p:oleObj>
              </mc:Choice>
              <mc:Fallback>
                <p:oleObj name="Equation" r:id="rId5" imgW="1485720" imgH="6728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084388"/>
                        <a:ext cx="3400425" cy="149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314346"/>
              </p:ext>
            </p:extLst>
          </p:nvPr>
        </p:nvGraphicFramePr>
        <p:xfrm>
          <a:off x="985838" y="3733800"/>
          <a:ext cx="5003800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074" name="Equation" r:id="rId7" imgW="1968480" imgH="533160" progId="Equation.DSMT4">
                  <p:embed/>
                </p:oleObj>
              </mc:Choice>
              <mc:Fallback>
                <p:oleObj name="Equation" r:id="rId7" imgW="1968480" imgH="533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3733800"/>
                        <a:ext cx="5003800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452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Multicomponent ideal gas and possible chemical reactions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557808"/>
              </p:ext>
            </p:extLst>
          </p:nvPr>
        </p:nvGraphicFramePr>
        <p:xfrm>
          <a:off x="685800" y="990600"/>
          <a:ext cx="5003800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1081" name="Equation" r:id="rId3" imgW="1968480" imgH="533160" progId="Equation.DSMT4">
                  <p:embed/>
                </p:oleObj>
              </mc:Choice>
              <mc:Fallback>
                <p:oleObj name="Equation" r:id="rId3" imgW="1968480" imgH="5331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90600"/>
                        <a:ext cx="5003800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153678"/>
              </p:ext>
            </p:extLst>
          </p:nvPr>
        </p:nvGraphicFramePr>
        <p:xfrm>
          <a:off x="762000" y="2362200"/>
          <a:ext cx="3227387" cy="220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1082" name="Equation" r:id="rId5" imgW="1409400" imgH="990360" progId="Equation.DSMT4">
                  <p:embed/>
                </p:oleObj>
              </mc:Choice>
              <mc:Fallback>
                <p:oleObj name="Equation" r:id="rId5" imgW="1409400" imgH="9903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362200"/>
                        <a:ext cx="3227387" cy="220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168892"/>
              </p:ext>
            </p:extLst>
          </p:nvPr>
        </p:nvGraphicFramePr>
        <p:xfrm>
          <a:off x="762000" y="4625975"/>
          <a:ext cx="5454650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1083" name="Equation" r:id="rId7" imgW="2145960" imgH="533160" progId="Equation.DSMT4">
                  <p:embed/>
                </p:oleObj>
              </mc:Choice>
              <mc:Fallback>
                <p:oleObj name="Equation" r:id="rId7" imgW="2145960" imgH="533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625975"/>
                        <a:ext cx="5454650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73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763576"/>
              </p:ext>
            </p:extLst>
          </p:nvPr>
        </p:nvGraphicFramePr>
        <p:xfrm>
          <a:off x="933450" y="928688"/>
          <a:ext cx="7342188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20" name="Equation" r:id="rId3" imgW="4000320" imgH="393480" progId="Equation.DSMT4">
                  <p:embed/>
                </p:oleObj>
              </mc:Choice>
              <mc:Fallback>
                <p:oleObj name="Equation" r:id="rId3" imgW="400032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928688"/>
                        <a:ext cx="7342188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" y="762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Estimation of chemical potential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739085"/>
              </p:ext>
            </p:extLst>
          </p:nvPr>
        </p:nvGraphicFramePr>
        <p:xfrm>
          <a:off x="914400" y="1676400"/>
          <a:ext cx="7456487" cy="314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21" name="Equation" r:id="rId5" imgW="4063680" imgH="1765080" progId="Equation.DSMT4">
                  <p:embed/>
                </p:oleObj>
              </mc:Choice>
              <mc:Fallback>
                <p:oleObj name="Equation" r:id="rId5" imgW="4063680" imgH="1765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76400"/>
                        <a:ext cx="7456487" cy="314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709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667413"/>
              </p:ext>
            </p:extLst>
          </p:nvPr>
        </p:nvGraphicFramePr>
        <p:xfrm>
          <a:off x="630237" y="685800"/>
          <a:ext cx="8437563" cy="529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949" name="Equation" r:id="rId3" imgW="4597200" imgH="2971800" progId="Equation.DSMT4">
                  <p:embed/>
                </p:oleObj>
              </mc:Choice>
              <mc:Fallback>
                <p:oleObj name="Equation" r:id="rId3" imgW="4597200" imgH="297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7" y="685800"/>
                        <a:ext cx="8437563" cy="529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" y="762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Estimation of chemical potential continued</a:t>
            </a:r>
          </a:p>
        </p:txBody>
      </p:sp>
    </p:spTree>
    <p:extLst>
      <p:ext uri="{BB962C8B-B14F-4D97-AF65-F5344CB8AC3E}">
        <p14:creationId xmlns:p14="http://schemas.microsoft.com/office/powerpoint/2010/main" val="130067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342211"/>
              </p:ext>
            </p:extLst>
          </p:nvPr>
        </p:nvGraphicFramePr>
        <p:xfrm>
          <a:off x="1012825" y="838200"/>
          <a:ext cx="3822700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22" name="Equation" r:id="rId3" imgW="2082600" imgH="749160" progId="Equation.DSMT4">
                  <p:embed/>
                </p:oleObj>
              </mc:Choice>
              <mc:Fallback>
                <p:oleObj name="Equation" r:id="rId3" imgW="2082600" imgH="7491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838200"/>
                        <a:ext cx="3822700" cy="133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Multicomponent </a:t>
            </a:r>
            <a:r>
              <a:rPr lang="en-US" sz="2400" dirty="0" smtClean="0"/>
              <a:t>systems -- </a:t>
            </a:r>
            <a:r>
              <a:rPr lang="en-US" sz="2400" dirty="0" smtClean="0"/>
              <a:t>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923115"/>
              </p:ext>
            </p:extLst>
          </p:nvPr>
        </p:nvGraphicFramePr>
        <p:xfrm>
          <a:off x="936625" y="2447925"/>
          <a:ext cx="6759575" cy="258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23" name="Equation" r:id="rId5" imgW="3682800" imgH="1447560" progId="Equation.DSMT4">
                  <p:embed/>
                </p:oleObj>
              </mc:Choice>
              <mc:Fallback>
                <p:oleObj name="Equation" r:id="rId5" imgW="3682800" imgH="1447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2447925"/>
                        <a:ext cx="6759575" cy="258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084253"/>
              </p:ext>
            </p:extLst>
          </p:nvPr>
        </p:nvGraphicFramePr>
        <p:xfrm>
          <a:off x="914400" y="5176838"/>
          <a:ext cx="6270625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24" name="Equation" r:id="rId7" imgW="3416040" imgH="558720" progId="Equation.DSMT4">
                  <p:embed/>
                </p:oleObj>
              </mc:Choice>
              <mc:Fallback>
                <p:oleObj name="Equation" r:id="rId7" imgW="3416040" imgH="558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76838"/>
                        <a:ext cx="6270625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067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Example: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799489"/>
              </p:ext>
            </p:extLst>
          </p:nvPr>
        </p:nvGraphicFramePr>
        <p:xfrm>
          <a:off x="457200" y="304800"/>
          <a:ext cx="860107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46" name="Equation" r:id="rId3" imgW="4686120" imgH="482400" progId="Equation.DSMT4">
                  <p:embed/>
                </p:oleObj>
              </mc:Choice>
              <mc:Fallback>
                <p:oleObj name="Equation" r:id="rId3" imgW="4686120" imgH="482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4800"/>
                        <a:ext cx="860107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201908"/>
              </p:ext>
            </p:extLst>
          </p:nvPr>
        </p:nvGraphicFramePr>
        <p:xfrm>
          <a:off x="1066800" y="996950"/>
          <a:ext cx="7739063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47" name="Equation" r:id="rId5" imgW="4216320" imgH="1193760" progId="Equation.DSMT4">
                  <p:embed/>
                </p:oleObj>
              </mc:Choice>
              <mc:Fallback>
                <p:oleObj name="Equation" r:id="rId5" imgW="4216320" imgH="11937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96950"/>
                        <a:ext cx="7739063" cy="212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36108"/>
              </p:ext>
            </p:extLst>
          </p:nvPr>
        </p:nvGraphicFramePr>
        <p:xfrm>
          <a:off x="1111250" y="3429000"/>
          <a:ext cx="7880350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48" name="Equation" r:id="rId7" imgW="4292280" imgH="914400" progId="Equation.DSMT4">
                  <p:embed/>
                </p:oleObj>
              </mc:Choice>
              <mc:Fallback>
                <p:oleObj name="Equation" r:id="rId7" imgW="4292280" imgH="914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0" y="3429000"/>
                        <a:ext cx="7880350" cy="162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628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 continued:</a:t>
            </a:r>
            <a:endParaRPr lang="en-US" sz="24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679888"/>
              </p:ext>
            </p:extLst>
          </p:nvPr>
        </p:nvGraphicFramePr>
        <p:xfrm>
          <a:off x="915193" y="1219200"/>
          <a:ext cx="6551613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40" name="Equation" r:id="rId3" imgW="3568680" imgH="1854000" progId="Equation.DSMT4">
                  <p:embed/>
                </p:oleObj>
              </mc:Choice>
              <mc:Fallback>
                <p:oleObj name="Equation" r:id="rId3" imgW="3568680" imgH="1854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193" y="1219200"/>
                        <a:ext cx="6551613" cy="330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862078"/>
              </p:ext>
            </p:extLst>
          </p:nvPr>
        </p:nvGraphicFramePr>
        <p:xfrm>
          <a:off x="1219200" y="4800600"/>
          <a:ext cx="5081587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41" name="Equation" r:id="rId5" imgW="2768400" imgH="634680" progId="Equation.DSMT4">
                  <p:embed/>
                </p:oleObj>
              </mc:Choice>
              <mc:Fallback>
                <p:oleObj name="Equation" r:id="rId5" imgW="2768400" imgH="6346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800600"/>
                        <a:ext cx="5081587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454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" y="762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Estimation of chemical potential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103424"/>
              </p:ext>
            </p:extLst>
          </p:nvPr>
        </p:nvGraphicFramePr>
        <p:xfrm>
          <a:off x="457200" y="838200"/>
          <a:ext cx="8389938" cy="172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16" name="Equation" r:id="rId3" imgW="4572000" imgH="965160" progId="Equation.DSMT4">
                  <p:embed/>
                </p:oleObj>
              </mc:Choice>
              <mc:Fallback>
                <p:oleObj name="Equation" r:id="rId3" imgW="4572000" imgH="965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38200"/>
                        <a:ext cx="8389938" cy="172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691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77000" y="6356350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pic>
        <p:nvPicPr>
          <p:cNvPr id="51200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1" t="35245" r="28533" b="4463"/>
          <a:stretch/>
        </p:blipFill>
        <p:spPr bwMode="auto">
          <a:xfrm>
            <a:off x="181976" y="1066800"/>
            <a:ext cx="8854440" cy="4169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60960" y="4267200"/>
            <a:ext cx="381000" cy="3048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1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Extension of analysis to irreversible reactions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6378726"/>
              </p:ext>
            </p:extLst>
          </p:nvPr>
        </p:nvGraphicFramePr>
        <p:xfrm>
          <a:off x="442913" y="1095375"/>
          <a:ext cx="8609012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363" name="Equation" r:id="rId3" imgW="4406760" imgH="1295280" progId="Equation.DSMT4">
                  <p:embed/>
                </p:oleObj>
              </mc:Choice>
              <mc:Fallback>
                <p:oleObj name="Equation" r:id="rId3" imgW="4406760" imgH="1295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3" y="1095375"/>
                        <a:ext cx="8609012" cy="245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814852"/>
              </p:ext>
            </p:extLst>
          </p:nvPr>
        </p:nvGraphicFramePr>
        <p:xfrm>
          <a:off x="1219200" y="3657600"/>
          <a:ext cx="50863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364" name="Equation" r:id="rId5" imgW="2603160" imgH="228600" progId="Equation.DSMT4">
                  <p:embed/>
                </p:oleObj>
              </mc:Choice>
              <mc:Fallback>
                <p:oleObj name="Equation" r:id="rId5" imgW="260316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657600"/>
                        <a:ext cx="508635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48440"/>
              </p:ext>
            </p:extLst>
          </p:nvPr>
        </p:nvGraphicFramePr>
        <p:xfrm>
          <a:off x="1195388" y="4294187"/>
          <a:ext cx="7491412" cy="203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365" name="Equation" r:id="rId7" imgW="3835080" imgH="1066680" progId="Equation.DSMT4">
                  <p:embed/>
                </p:oleObj>
              </mc:Choice>
              <mc:Fallback>
                <p:oleObj name="Equation" r:id="rId7" imgW="3835080" imgH="10666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388" y="4294187"/>
                        <a:ext cx="7491412" cy="203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821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General comments about presentations:</a:t>
            </a:r>
          </a:p>
          <a:p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90600" y="914400"/>
            <a:ext cx="7848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exercise is designed to allow you to study a topic (related to statistical and thermal physics) of your choosing in some detail.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Please plan your presentation for 10-15 minutes and allow at least 5 minutes for questions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After your presentation, please hand in or email: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2400" dirty="0" smtClean="0"/>
              <a:t>Your presentation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2400" dirty="0" smtClean="0"/>
              <a:t>Any additional notes, computer programs, maple or </a:t>
            </a:r>
            <a:r>
              <a:rPr lang="en-US" sz="2400" dirty="0" err="1" smtClean="0"/>
              <a:t>mathematica</a:t>
            </a:r>
            <a:r>
              <a:rPr lang="en-US" sz="2400" dirty="0" smtClean="0"/>
              <a:t> sheets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2400" dirty="0" smtClean="0"/>
              <a:t>A list of references including a copy of any seminal references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Extra points will be awarded for audience questions and discussion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4230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88136"/>
              </p:ext>
            </p:extLst>
          </p:nvPr>
        </p:nvGraphicFramePr>
        <p:xfrm>
          <a:off x="457200" y="643951"/>
          <a:ext cx="8534400" cy="3617055"/>
        </p:xfrm>
        <a:graphic>
          <a:graphicData uri="http://schemas.openxmlformats.org/drawingml/2006/table">
            <a:tbl>
              <a:tblPr/>
              <a:tblGrid>
                <a:gridCol w="1819030"/>
                <a:gridCol w="2270369"/>
                <a:gridCol w="4445001"/>
              </a:tblGrid>
              <a:tr h="35297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Time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Name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Title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4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11:00-11:20 AM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David Montgomery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Chemical Reactions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48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11:25-11:45 AM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4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11:50-12:10 PM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Zach Lamport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Steam Engines - The Rankine Cycle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4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12:15-12:35 PM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Xiaohua Liu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Osmosis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4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12:40-1:00  PM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Junwei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Negative temperature state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4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1:05-1:25   PM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Jiajie Xiao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Physics in DNA-protein binding prediction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4800" y="228600"/>
            <a:ext cx="57504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Presentations on Thursday 4/24/2014 in Olin 107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1676400"/>
            <a:ext cx="2133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Hyunsu</a:t>
            </a:r>
            <a:r>
              <a:rPr lang="en-US" sz="2400" dirty="0" smtClean="0"/>
              <a:t> Lee???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0266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959401"/>
              </p:ext>
            </p:extLst>
          </p:nvPr>
        </p:nvGraphicFramePr>
        <p:xfrm>
          <a:off x="304800" y="1322070"/>
          <a:ext cx="8686800" cy="3402330"/>
        </p:xfrm>
        <a:graphic>
          <a:graphicData uri="http://schemas.openxmlformats.org/drawingml/2006/table">
            <a:tbl>
              <a:tblPr/>
              <a:tblGrid>
                <a:gridCol w="1851513"/>
                <a:gridCol w="2310912"/>
                <a:gridCol w="4524375"/>
              </a:tblGrid>
              <a:tr h="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Time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Name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Title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11:00-11:20 AM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 Flynn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 ledenfrost effect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11:25-11:45 AM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Calvin Arter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“Statistical mechanics and the interaction potential”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11:50-12:10 PM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Evan Welchman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Monte Carlo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12:15-12:35 PM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Ahmad Al-Qawasmeh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Linear Response Theory and Dielectric properties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12:40-1:00  PM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Chaochao Dun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Mo/CZTS interface instability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1:05-1:25   PM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Eric Chapman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Analysis of the </a:t>
                      </a:r>
                      <a:r>
                        <a:rPr lang="en-US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Stirling</a:t>
                      </a:r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Engine 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33400" y="561943"/>
            <a:ext cx="56560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Presentations on Tuesday 4/29/2014 in Olin 107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93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pic>
        <p:nvPicPr>
          <p:cNvPr id="513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5" t="20638" r="32326" b="4824"/>
          <a:stretch/>
        </p:blipFill>
        <p:spPr bwMode="auto">
          <a:xfrm>
            <a:off x="571322" y="457200"/>
            <a:ext cx="8267878" cy="463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584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pic>
        <p:nvPicPr>
          <p:cNvPr id="514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6" t="16744" r="53257" b="15695"/>
          <a:stretch/>
        </p:blipFill>
        <p:spPr bwMode="auto">
          <a:xfrm>
            <a:off x="1905000" y="236915"/>
            <a:ext cx="5518180" cy="6087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002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Properties of the Gibb’s free energy  -- multicomponent ideal gas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905547"/>
              </p:ext>
            </p:extLst>
          </p:nvPr>
        </p:nvGraphicFramePr>
        <p:xfrm>
          <a:off x="609600" y="457200"/>
          <a:ext cx="17732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6026" name="Equation" r:id="rId3" imgW="774360" imgH="342720" progId="Equation.DSMT4">
                  <p:embed/>
                </p:oleObj>
              </mc:Choice>
              <mc:Fallback>
                <p:oleObj name="Equation" r:id="rId3" imgW="774360" imgH="34272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"/>
                        <a:ext cx="17732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468482"/>
              </p:ext>
            </p:extLst>
          </p:nvPr>
        </p:nvGraphicFramePr>
        <p:xfrm>
          <a:off x="533400" y="1066800"/>
          <a:ext cx="7702550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6027" name="Equation" r:id="rId5" imgW="3365280" imgH="888840" progId="Equation.DSMT4">
                  <p:embed/>
                </p:oleObj>
              </mc:Choice>
              <mc:Fallback>
                <p:oleObj name="Equation" r:id="rId5" imgW="3365280" imgH="8888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066800"/>
                        <a:ext cx="7702550" cy="197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31970"/>
              </p:ext>
            </p:extLst>
          </p:nvPr>
        </p:nvGraphicFramePr>
        <p:xfrm>
          <a:off x="533400" y="4038600"/>
          <a:ext cx="688975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6028" name="Equation" r:id="rId7" imgW="3009600" imgH="1143000" progId="Equation.DSMT4">
                  <p:embed/>
                </p:oleObj>
              </mc:Choice>
              <mc:Fallback>
                <p:oleObj name="Equation" r:id="rId7" imgW="3009600" imgH="1143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38600"/>
                        <a:ext cx="6889750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496024"/>
              </p:ext>
            </p:extLst>
          </p:nvPr>
        </p:nvGraphicFramePr>
        <p:xfrm>
          <a:off x="457200" y="3048000"/>
          <a:ext cx="7615237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6029" name="Equation" r:id="rId9" imgW="3327120" imgH="431640" progId="Equation.DSMT4">
                  <p:embed/>
                </p:oleObj>
              </mc:Choice>
              <mc:Fallback>
                <p:oleObj name="Equation" r:id="rId9" imgW="332712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48000"/>
                        <a:ext cx="7615237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001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Properties of the Gibb’s free energy  -- multicomponent ideal gas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174027"/>
              </p:ext>
            </p:extLst>
          </p:nvPr>
        </p:nvGraphicFramePr>
        <p:xfrm>
          <a:off x="457200" y="646113"/>
          <a:ext cx="8488363" cy="293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23" name="Equation" r:id="rId3" imgW="3708360" imgH="1320480" progId="Equation.DSMT4">
                  <p:embed/>
                </p:oleObj>
              </mc:Choice>
              <mc:Fallback>
                <p:oleObj name="Equation" r:id="rId3" imgW="3708360" imgH="1320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46113"/>
                        <a:ext cx="8488363" cy="293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284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22859</TotalTime>
  <Words>529</Words>
  <Application>Microsoft Office PowerPoint</Application>
  <PresentationFormat>On-screen Show (4:3)</PresentationFormat>
  <Paragraphs>141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1073</cp:revision>
  <cp:lastPrinted>2014-04-22T15:15:08Z</cp:lastPrinted>
  <dcterms:created xsi:type="dcterms:W3CDTF">2012-01-10T18:32:24Z</dcterms:created>
  <dcterms:modified xsi:type="dcterms:W3CDTF">2014-04-22T17:16:29Z</dcterms:modified>
</cp:coreProperties>
</file>