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0" r:id="rId3"/>
    <p:sldId id="278" r:id="rId4"/>
    <p:sldId id="279" r:id="rId5"/>
    <p:sldId id="274" r:id="rId6"/>
    <p:sldId id="294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5" r:id="rId18"/>
    <p:sldId id="291" r:id="rId19"/>
    <p:sldId id="292" r:id="rId20"/>
    <p:sldId id="293" r:id="rId21"/>
    <p:sldId id="296" r:id="rId22"/>
    <p:sldId id="297" r:id="rId23"/>
    <p:sldId id="298" r:id="rId24"/>
    <p:sldId id="299" r:id="rId25"/>
    <p:sldId id="300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70FD-CC2F-49DC-937B-54A5FFA27C60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fu.edu/~natalie/s14phy77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5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7.png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7620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PHY 770 -- Statistical Mechanics</a:t>
            </a:r>
          </a:p>
          <a:p>
            <a:pPr algn="ctr"/>
            <a:r>
              <a:rPr lang="en-US" sz="2400" b="1" dirty="0" smtClean="0"/>
              <a:t>12:30-1:45 </a:t>
            </a:r>
            <a:r>
              <a:rPr lang="en-US" sz="2400" b="1" dirty="0"/>
              <a:t>P</a:t>
            </a:r>
            <a:r>
              <a:rPr lang="en-US" sz="2400" b="1" dirty="0" smtClean="0"/>
              <a:t>M  TR Olin 107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 smtClean="0"/>
              <a:t>Instructor: Natalie </a:t>
            </a:r>
            <a:r>
              <a:rPr lang="en-US" sz="2000" b="1" dirty="0" err="1" smtClean="0"/>
              <a:t>Holzwarth</a:t>
            </a:r>
            <a:r>
              <a:rPr lang="en-US" sz="2000" b="1" dirty="0" smtClean="0"/>
              <a:t> (Olin 300)</a:t>
            </a:r>
          </a:p>
          <a:p>
            <a:pPr algn="ctr"/>
            <a:r>
              <a:rPr lang="en-US" sz="2000" b="1" dirty="0" smtClean="0"/>
              <a:t>Course Webpage: </a:t>
            </a:r>
            <a:r>
              <a:rPr lang="en-US" sz="2000" b="1" dirty="0" smtClean="0">
                <a:hlinkClick r:id="rId2"/>
              </a:rPr>
              <a:t>http://www.wfu.edu/~natalie/s14phy770</a:t>
            </a: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14400" y="2819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Lecture 3-4</a:t>
            </a:r>
            <a:r>
              <a:rPr lang="en-US" sz="2400" b="1" baseline="30000" dirty="0" smtClean="0"/>
              <a:t>*</a:t>
            </a:r>
            <a:r>
              <a:rPr lang="en-US" sz="2400" b="1" dirty="0" smtClean="0"/>
              <a:t>  --  Chapter  3</a:t>
            </a:r>
          </a:p>
          <a:p>
            <a:pPr algn="ctr"/>
            <a:r>
              <a:rPr lang="en-US" sz="2400" b="1" dirty="0" smtClean="0"/>
              <a:t>Review of Thermodynamics – continued</a:t>
            </a:r>
          </a:p>
          <a:p>
            <a:pPr algn="ctr"/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Properties </a:t>
            </a:r>
            <a:r>
              <a:rPr lang="en-US" sz="2400" b="1" dirty="0"/>
              <a:t>of </a:t>
            </a:r>
            <a:r>
              <a:rPr lang="en-US" sz="2400" b="1" dirty="0" smtClean="0"/>
              <a:t>thermodynamic potentials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Response functions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Thermodynamic stability</a:t>
            </a:r>
          </a:p>
          <a:p>
            <a:endParaRPr lang="en-US" sz="2400" b="1" dirty="0"/>
          </a:p>
          <a:p>
            <a:r>
              <a:rPr lang="en-US" sz="2400" b="1" baseline="30000" dirty="0" smtClean="0"/>
              <a:t>*</a:t>
            </a:r>
            <a:r>
              <a:rPr lang="en-US" sz="2400" b="1" dirty="0" smtClean="0"/>
              <a:t>Special double lecture, starting at 11 AM on 1/21/2014</a:t>
            </a:r>
            <a:endParaRPr lang="en-US" sz="2400" b="1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894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67400" y="3581399"/>
            <a:ext cx="2133600" cy="426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8247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Inequalities associated with thermodynamic potentials – continued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Enthalpy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696601"/>
              </p:ext>
            </p:extLst>
          </p:nvPr>
        </p:nvGraphicFramePr>
        <p:xfrm>
          <a:off x="1624013" y="1698625"/>
          <a:ext cx="5495925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6" name="数式" r:id="rId3" imgW="2882880" imgH="774360" progId="Equation.3">
                  <p:embed/>
                </p:oleObj>
              </mc:Choice>
              <mc:Fallback>
                <p:oleObj name="数式" r:id="rId3" imgW="288288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698625"/>
                        <a:ext cx="5495925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3581399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è"/>
            </a:pPr>
            <a:r>
              <a:rPr lang="en-US" sz="2400" dirty="0" smtClean="0">
                <a:sym typeface="Wingdings" pitchFamily="2" charset="2"/>
              </a:rPr>
              <a:t>At equilibrium when </a:t>
            </a:r>
            <a:r>
              <a:rPr lang="en-US" sz="2400" i="1" dirty="0" err="1" smtClean="0">
                <a:sym typeface="Wingdings" pitchFamily="2" charset="2"/>
              </a:rPr>
              <a:t>dH</a:t>
            </a:r>
            <a:r>
              <a:rPr lang="en-US" sz="2400" i="1" dirty="0" smtClean="0">
                <a:sym typeface="Wingdings" pitchFamily="2" charset="2"/>
              </a:rPr>
              <a:t>=0</a:t>
            </a:r>
            <a:r>
              <a:rPr lang="en-US" sz="2400" dirty="0" smtClean="0">
                <a:sym typeface="Wingdings" pitchFamily="2" charset="2"/>
              </a:rPr>
              <a:t> ,    </a:t>
            </a:r>
            <a:r>
              <a:rPr lang="en-US" sz="2400" i="1" dirty="0" smtClean="0">
                <a:sym typeface="Wingdings" pitchFamily="2" charset="2"/>
              </a:rPr>
              <a:t>H</a:t>
            </a:r>
            <a:r>
              <a:rPr lang="en-US" sz="2400" dirty="0" smtClean="0">
                <a:sym typeface="Wingdings" pitchFamily="2" charset="2"/>
              </a:rPr>
              <a:t> is a minimum</a:t>
            </a:r>
          </a:p>
          <a:p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        (for fixed </a:t>
            </a:r>
            <a:r>
              <a:rPr lang="en-US" sz="2400" i="1" dirty="0" smtClean="0">
                <a:sym typeface="Wingdings" pitchFamily="2" charset="2"/>
              </a:rPr>
              <a:t>S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i="1" dirty="0" smtClean="0">
                <a:sym typeface="Wingdings" pitchFamily="2" charset="2"/>
              </a:rPr>
              <a:t>Y</a:t>
            </a:r>
            <a:r>
              <a:rPr lang="en-US" sz="2400" dirty="0" smtClean="0">
                <a:sym typeface="Wingdings" pitchFamily="2" charset="2"/>
              </a:rPr>
              <a:t>, and {</a:t>
            </a:r>
            <a:r>
              <a:rPr lang="en-US" sz="2400" i="1" dirty="0" smtClean="0">
                <a:sym typeface="Wingdings" pitchFamily="2" charset="2"/>
              </a:rPr>
              <a:t>N</a:t>
            </a:r>
            <a:r>
              <a:rPr lang="en-US" sz="2400" i="1" baseline="-25000" dirty="0" smtClean="0">
                <a:sym typeface="Wingdings" pitchFamily="2" charset="2"/>
              </a:rPr>
              <a:t>i</a:t>
            </a:r>
            <a:r>
              <a:rPr lang="en-US" sz="2400" dirty="0" smtClean="0">
                <a:sym typeface="Wingdings" pitchFamily="2" charset="2"/>
              </a:rPr>
              <a:t>})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847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67400" y="3581399"/>
            <a:ext cx="2133600" cy="426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474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Inequalities associated with thermodynamic potentials – continued</a:t>
            </a:r>
          </a:p>
          <a:p>
            <a:endParaRPr lang="en-US" sz="2400" dirty="0"/>
          </a:p>
          <a:p>
            <a:pPr lvl="1"/>
            <a:r>
              <a:rPr lang="en-US" sz="2400" dirty="0" err="1" smtClean="0"/>
              <a:t>Helmholz</a:t>
            </a:r>
            <a:r>
              <a:rPr lang="en-US" sz="2400" dirty="0" smtClean="0"/>
              <a:t> free energy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202388"/>
              </p:ext>
            </p:extLst>
          </p:nvPr>
        </p:nvGraphicFramePr>
        <p:xfrm>
          <a:off x="1589088" y="1698625"/>
          <a:ext cx="5567362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数式" r:id="rId3" imgW="2920680" imgH="774360" progId="Equation.3">
                  <p:embed/>
                </p:oleObj>
              </mc:Choice>
              <mc:Fallback>
                <p:oleObj name="数式" r:id="rId3" imgW="292068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1698625"/>
                        <a:ext cx="5567362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3581399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è"/>
            </a:pPr>
            <a:r>
              <a:rPr lang="en-US" sz="2400" dirty="0" smtClean="0">
                <a:sym typeface="Wingdings" pitchFamily="2" charset="2"/>
              </a:rPr>
              <a:t>At equilibrium when </a:t>
            </a:r>
            <a:r>
              <a:rPr lang="en-US" sz="2400" i="1" dirty="0" err="1" smtClean="0">
                <a:sym typeface="Wingdings" pitchFamily="2" charset="2"/>
              </a:rPr>
              <a:t>dA</a:t>
            </a:r>
            <a:r>
              <a:rPr lang="en-US" sz="2400" i="1" dirty="0" smtClean="0">
                <a:sym typeface="Wingdings" pitchFamily="2" charset="2"/>
              </a:rPr>
              <a:t>=0</a:t>
            </a:r>
            <a:r>
              <a:rPr lang="en-US" sz="2400" dirty="0" smtClean="0">
                <a:sym typeface="Wingdings" pitchFamily="2" charset="2"/>
              </a:rPr>
              <a:t> ,    </a:t>
            </a:r>
            <a:r>
              <a:rPr lang="en-US" sz="2400" i="1" dirty="0" smtClean="0">
                <a:sym typeface="Wingdings" pitchFamily="2" charset="2"/>
              </a:rPr>
              <a:t>A</a:t>
            </a:r>
            <a:r>
              <a:rPr lang="en-US" sz="2400" dirty="0" smtClean="0">
                <a:sym typeface="Wingdings" pitchFamily="2" charset="2"/>
              </a:rPr>
              <a:t> is a minimum</a:t>
            </a:r>
          </a:p>
          <a:p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        (for fixed </a:t>
            </a:r>
            <a:r>
              <a:rPr lang="en-US" sz="2400" i="1" dirty="0" smtClean="0">
                <a:sym typeface="Wingdings" pitchFamily="2" charset="2"/>
              </a:rPr>
              <a:t>T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i="1" dirty="0" smtClean="0">
                <a:sym typeface="Wingdings" pitchFamily="2" charset="2"/>
              </a:rPr>
              <a:t>X</a:t>
            </a:r>
            <a:r>
              <a:rPr lang="en-US" sz="2400" dirty="0" smtClean="0">
                <a:sym typeface="Wingdings" pitchFamily="2" charset="2"/>
              </a:rPr>
              <a:t>, and {</a:t>
            </a:r>
            <a:r>
              <a:rPr lang="en-US" sz="2400" i="1" dirty="0" smtClean="0">
                <a:sym typeface="Wingdings" pitchFamily="2" charset="2"/>
              </a:rPr>
              <a:t>N</a:t>
            </a:r>
            <a:r>
              <a:rPr lang="en-US" sz="2400" i="1" baseline="-25000" dirty="0" smtClean="0">
                <a:sym typeface="Wingdings" pitchFamily="2" charset="2"/>
              </a:rPr>
              <a:t>i</a:t>
            </a:r>
            <a:r>
              <a:rPr lang="en-US" sz="2400" dirty="0" smtClean="0">
                <a:sym typeface="Wingdings" pitchFamily="2" charset="2"/>
              </a:rPr>
              <a:t>})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103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67400" y="3581399"/>
            <a:ext cx="2133600" cy="426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474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Inequalities associated with thermodynamic potentials – continued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Gibbs free energy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033821"/>
              </p:ext>
            </p:extLst>
          </p:nvPr>
        </p:nvGraphicFramePr>
        <p:xfrm>
          <a:off x="1625600" y="1698625"/>
          <a:ext cx="5494338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1" name="数式" r:id="rId3" imgW="2882880" imgH="774360" progId="Equation.3">
                  <p:embed/>
                </p:oleObj>
              </mc:Choice>
              <mc:Fallback>
                <p:oleObj name="数式" r:id="rId3" imgW="288288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1698625"/>
                        <a:ext cx="5494338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3581399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è"/>
            </a:pPr>
            <a:r>
              <a:rPr lang="en-US" sz="2400" dirty="0" smtClean="0">
                <a:sym typeface="Wingdings" pitchFamily="2" charset="2"/>
              </a:rPr>
              <a:t>At equilibrium when </a:t>
            </a:r>
            <a:r>
              <a:rPr lang="en-US" sz="2400" i="1" dirty="0" err="1" smtClean="0">
                <a:sym typeface="Wingdings" pitchFamily="2" charset="2"/>
              </a:rPr>
              <a:t>dG</a:t>
            </a:r>
            <a:r>
              <a:rPr lang="en-US" sz="2400" i="1" dirty="0" smtClean="0">
                <a:sym typeface="Wingdings" pitchFamily="2" charset="2"/>
              </a:rPr>
              <a:t>=0</a:t>
            </a:r>
            <a:r>
              <a:rPr lang="en-US" sz="2400" dirty="0" smtClean="0">
                <a:sym typeface="Wingdings" pitchFamily="2" charset="2"/>
              </a:rPr>
              <a:t> ,    </a:t>
            </a:r>
            <a:r>
              <a:rPr lang="en-US" sz="2400" i="1" dirty="0" smtClean="0">
                <a:sym typeface="Wingdings" pitchFamily="2" charset="2"/>
              </a:rPr>
              <a:t>G</a:t>
            </a:r>
            <a:r>
              <a:rPr lang="en-US" sz="2400" dirty="0" smtClean="0">
                <a:sym typeface="Wingdings" pitchFamily="2" charset="2"/>
              </a:rPr>
              <a:t> is a minimum</a:t>
            </a:r>
          </a:p>
          <a:p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        (for fixed </a:t>
            </a:r>
            <a:r>
              <a:rPr lang="en-US" sz="2400" i="1" dirty="0" smtClean="0">
                <a:sym typeface="Wingdings" pitchFamily="2" charset="2"/>
              </a:rPr>
              <a:t>T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i="1" dirty="0" smtClean="0">
                <a:sym typeface="Wingdings" pitchFamily="2" charset="2"/>
              </a:rPr>
              <a:t>Y</a:t>
            </a:r>
            <a:r>
              <a:rPr lang="en-US" sz="2400" dirty="0" smtClean="0">
                <a:sym typeface="Wingdings" pitchFamily="2" charset="2"/>
              </a:rPr>
              <a:t>, and {</a:t>
            </a:r>
            <a:r>
              <a:rPr lang="en-US" sz="2400" i="1" dirty="0" smtClean="0">
                <a:sym typeface="Wingdings" pitchFamily="2" charset="2"/>
              </a:rPr>
              <a:t>N</a:t>
            </a:r>
            <a:r>
              <a:rPr lang="en-US" sz="2400" i="1" baseline="-25000" dirty="0" smtClean="0">
                <a:sym typeface="Wingdings" pitchFamily="2" charset="2"/>
              </a:rPr>
              <a:t>i</a:t>
            </a:r>
            <a:r>
              <a:rPr lang="en-US" sz="2400" dirty="0" smtClean="0">
                <a:sym typeface="Wingdings" pitchFamily="2" charset="2"/>
              </a:rPr>
              <a:t>})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359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67400" y="3581399"/>
            <a:ext cx="2133600" cy="426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474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Inequalities associated with thermodynamic potentials – continued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Grand potential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112167"/>
              </p:ext>
            </p:extLst>
          </p:nvPr>
        </p:nvGraphicFramePr>
        <p:xfrm>
          <a:off x="1614488" y="1698625"/>
          <a:ext cx="5518150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4" name="数式" r:id="rId3" imgW="2895480" imgH="774360" progId="Equation.3">
                  <p:embed/>
                </p:oleObj>
              </mc:Choice>
              <mc:Fallback>
                <p:oleObj name="数式" r:id="rId3" imgW="2895480" imgH="774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1698625"/>
                        <a:ext cx="5518150" cy="147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3581399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è"/>
            </a:pPr>
            <a:r>
              <a:rPr lang="en-US" sz="2400" dirty="0" smtClean="0">
                <a:sym typeface="Wingdings" pitchFamily="2" charset="2"/>
              </a:rPr>
              <a:t>At equilibrium when </a:t>
            </a:r>
            <a:r>
              <a:rPr lang="en-US" sz="2400" i="1" dirty="0" err="1" smtClean="0">
                <a:sym typeface="Wingdings" pitchFamily="2" charset="2"/>
              </a:rPr>
              <a:t>d</a:t>
            </a:r>
            <a:r>
              <a:rPr lang="en-US" sz="2400" i="1" dirty="0" err="1" smtClean="0">
                <a:latin typeface="Symbol" pitchFamily="18" charset="2"/>
                <a:sym typeface="Wingdings" pitchFamily="2" charset="2"/>
              </a:rPr>
              <a:t>W</a:t>
            </a:r>
            <a:r>
              <a:rPr lang="en-US" sz="2400" i="1" dirty="0" smtClean="0">
                <a:latin typeface="Symbol" pitchFamily="18" charset="2"/>
                <a:sym typeface="Wingdings" pitchFamily="2" charset="2"/>
              </a:rPr>
              <a:t>=0</a:t>
            </a:r>
            <a:r>
              <a:rPr lang="en-US" sz="2400" dirty="0" smtClean="0">
                <a:sym typeface="Wingdings" pitchFamily="2" charset="2"/>
              </a:rPr>
              <a:t> ,    </a:t>
            </a:r>
            <a:r>
              <a:rPr lang="en-US" sz="2400" i="1" dirty="0" smtClean="0">
                <a:latin typeface="Symbol" pitchFamily="18" charset="2"/>
                <a:sym typeface="Wingdings" pitchFamily="2" charset="2"/>
              </a:rPr>
              <a:t>W</a:t>
            </a:r>
            <a:r>
              <a:rPr lang="en-US" sz="2400" dirty="0" smtClean="0">
                <a:sym typeface="Wingdings" pitchFamily="2" charset="2"/>
              </a:rPr>
              <a:t>  is a minimum</a:t>
            </a:r>
          </a:p>
          <a:p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        (for fixed </a:t>
            </a:r>
            <a:r>
              <a:rPr lang="en-US" sz="2400" i="1" dirty="0" smtClean="0">
                <a:sym typeface="Wingdings" pitchFamily="2" charset="2"/>
              </a:rPr>
              <a:t>T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i="1" dirty="0">
                <a:sym typeface="Wingdings" pitchFamily="2" charset="2"/>
              </a:rPr>
              <a:t>X</a:t>
            </a:r>
            <a:r>
              <a:rPr lang="en-US" sz="2400" dirty="0" smtClean="0">
                <a:sym typeface="Wingdings" pitchFamily="2" charset="2"/>
              </a:rPr>
              <a:t>, and {</a:t>
            </a:r>
            <a:r>
              <a:rPr lang="en-US" sz="2400" i="1" dirty="0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sz="2400" i="1" baseline="-25000" dirty="0" smtClean="0">
                <a:sym typeface="Wingdings" pitchFamily="2" charset="2"/>
              </a:rPr>
              <a:t>i</a:t>
            </a:r>
            <a:r>
              <a:rPr lang="en-US" sz="2400" dirty="0" smtClean="0">
                <a:sym typeface="Wingdings" pitchFamily="2" charset="2"/>
              </a:rPr>
              <a:t>})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605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</a:t>
            </a:r>
          </a:p>
          <a:p>
            <a:pPr lvl="1"/>
            <a:r>
              <a:rPr lang="en-US" sz="2400" dirty="0" smtClean="0"/>
              <a:t>Consider a system having a constant electrostatic potential   </a:t>
            </a:r>
            <a:r>
              <a:rPr lang="en-US" sz="2400" i="1" dirty="0" smtClean="0">
                <a:latin typeface="Symbol" pitchFamily="18" charset="2"/>
              </a:rPr>
              <a:t>f </a:t>
            </a:r>
            <a:r>
              <a:rPr lang="en-US" sz="2400" dirty="0" smtClean="0"/>
              <a:t> at fixed </a:t>
            </a:r>
            <a:r>
              <a:rPr lang="en-US" sz="2400" i="1" dirty="0" smtClean="0"/>
              <a:t>T</a:t>
            </a:r>
            <a:r>
              <a:rPr lang="en-US" sz="2400" dirty="0" smtClean="0"/>
              <a:t> and </a:t>
            </a:r>
            <a:r>
              <a:rPr lang="en-US" sz="2400" i="1" dirty="0" smtClean="0"/>
              <a:t>P </a:t>
            </a:r>
            <a:r>
              <a:rPr lang="en-US" sz="2400" dirty="0" smtClean="0"/>
              <a:t>containing a fixed number of particles {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}</a:t>
            </a:r>
            <a:r>
              <a:rPr lang="en-US" sz="2400" i="1" dirty="0" smtClean="0"/>
              <a:t> </a:t>
            </a:r>
            <a:r>
              <a:rPr lang="en-US" sz="2400" dirty="0" smtClean="0"/>
              <a:t>for</a:t>
            </a:r>
            <a:r>
              <a:rPr lang="en-US" sz="2400" i="1" dirty="0" smtClean="0"/>
              <a:t> </a:t>
            </a:r>
            <a:r>
              <a:rPr lang="en-US" sz="2400" i="1" dirty="0" smtClean="0"/>
              <a:t>i=1</a:t>
            </a:r>
            <a:r>
              <a:rPr lang="en-US" sz="2400" i="1" dirty="0" smtClean="0"/>
              <a:t>,…</a:t>
            </a:r>
            <a:r>
              <a:rPr lang="en-US" sz="2400" i="1" dirty="0" smtClean="0">
                <a:latin typeface="Symbol" pitchFamily="18" charset="2"/>
              </a:rPr>
              <a:t>n</a:t>
            </a:r>
            <a:r>
              <a:rPr lang="en-US" sz="2400" dirty="0" smtClean="0">
                <a:latin typeface="Symbol" pitchFamily="18" charset="2"/>
              </a:rPr>
              <a:t>-1. </a:t>
            </a:r>
            <a:r>
              <a:rPr lang="en-US" sz="2400" dirty="0" smtClean="0"/>
              <a:t>Find the change in the Gibbs free energy when </a:t>
            </a:r>
            <a:r>
              <a:rPr lang="en-US" sz="2400" i="1" dirty="0" err="1" smtClean="0"/>
              <a:t>dN</a:t>
            </a:r>
            <a:r>
              <a:rPr lang="en-US" sz="2400" i="1" baseline="-25000" dirty="0" err="1" smtClean="0">
                <a:latin typeface="Symbol" pitchFamily="18" charset="2"/>
              </a:rPr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particles,  each with charge  </a:t>
            </a:r>
            <a:r>
              <a:rPr lang="en-US" sz="2400" i="1" dirty="0" err="1" smtClean="0"/>
              <a:t>q</a:t>
            </a:r>
            <a:r>
              <a:rPr lang="en-US" sz="2400" i="1" baseline="-25000" dirty="0" err="1" smtClean="0">
                <a:latin typeface="Symbol" pitchFamily="18" charset="2"/>
              </a:rPr>
              <a:t>n</a:t>
            </a:r>
            <a:r>
              <a:rPr lang="en-US" sz="2400" i="1" baseline="-25000" dirty="0" smtClean="0">
                <a:latin typeface="Symbol" pitchFamily="18" charset="2"/>
              </a:rPr>
              <a:t> </a:t>
            </a:r>
            <a:r>
              <a:rPr lang="en-US" sz="2400" dirty="0" smtClean="0"/>
              <a:t>are reversibly added to the system.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28169"/>
              </p:ext>
            </p:extLst>
          </p:nvPr>
        </p:nvGraphicFramePr>
        <p:xfrm>
          <a:off x="1281113" y="2841625"/>
          <a:ext cx="6048375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5" name="数式" r:id="rId3" imgW="2908080" imgH="901440" progId="Equation.3">
                  <p:embed/>
                </p:oleObj>
              </mc:Choice>
              <mc:Fallback>
                <p:oleObj name="数式" r:id="rId3" imgW="2908080" imgH="901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2841625"/>
                        <a:ext cx="6048375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 response functions  -- heat capacity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733172"/>
              </p:ext>
            </p:extLst>
          </p:nvPr>
        </p:nvGraphicFramePr>
        <p:xfrm>
          <a:off x="1065213" y="1027113"/>
          <a:ext cx="7262812" cy="368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8" name="数式" r:id="rId3" imgW="4178160" imgH="2311200" progId="Equation.3">
                  <p:embed/>
                </p:oleObj>
              </mc:Choice>
              <mc:Fallback>
                <p:oleObj name="数式" r:id="rId3" imgW="4178160" imgH="231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1027113"/>
                        <a:ext cx="7262812" cy="368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234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-446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 response functions  -- heat capacity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61592"/>
              </p:ext>
            </p:extLst>
          </p:nvPr>
        </p:nvGraphicFramePr>
        <p:xfrm>
          <a:off x="676275" y="350838"/>
          <a:ext cx="7259638" cy="624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1" name="数式" r:id="rId3" imgW="4178160" imgH="3911400" progId="Equation.3">
                  <p:embed/>
                </p:oleObj>
              </mc:Choice>
              <mc:Fallback>
                <p:oleObj name="数式" r:id="rId3" imgW="4178160" imgH="391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350838"/>
                        <a:ext cx="7259638" cy="624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7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  Heat capacity 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570742"/>
              </p:ext>
            </p:extLst>
          </p:nvPr>
        </p:nvGraphicFramePr>
        <p:xfrm>
          <a:off x="533400" y="1738312"/>
          <a:ext cx="4592638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6" name="数式" r:id="rId3" imgW="2641320" imgH="1155600" progId="Equation.3">
                  <p:embed/>
                </p:oleObj>
              </mc:Choice>
              <mc:Fallback>
                <p:oleObj name="数式" r:id="rId3" imgW="2641320" imgH="11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38312"/>
                        <a:ext cx="4592638" cy="184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417053"/>
              </p:ext>
            </p:extLst>
          </p:nvPr>
        </p:nvGraphicFramePr>
        <p:xfrm>
          <a:off x="3733800" y="304800"/>
          <a:ext cx="3919538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7" name="数式" r:id="rId5" imgW="1942920" imgH="787320" progId="Equation.3">
                  <p:embed/>
                </p:oleObj>
              </mc:Choice>
              <mc:Fallback>
                <p:oleObj name="数式" r:id="rId5" imgW="1942920" imgH="787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4800"/>
                        <a:ext cx="3919538" cy="145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216960"/>
              </p:ext>
            </p:extLst>
          </p:nvPr>
        </p:nvGraphicFramePr>
        <p:xfrm>
          <a:off x="533400" y="3560763"/>
          <a:ext cx="4789488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8" name="数式" r:id="rId7" imgW="2755800" imgH="1206360" progId="Equation.3">
                  <p:embed/>
                </p:oleObj>
              </mc:Choice>
              <mc:Fallback>
                <p:oleObj name="数式" r:id="rId7" imgW="2755800" imgH="1206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60763"/>
                        <a:ext cx="4789488" cy="192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-446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 response functions  -- heat capacity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098764"/>
              </p:ext>
            </p:extLst>
          </p:nvPr>
        </p:nvGraphicFramePr>
        <p:xfrm>
          <a:off x="739775" y="646113"/>
          <a:ext cx="6246813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6" name="数式" r:id="rId3" imgW="3593880" imgH="2286000" progId="Equation.3">
                  <p:embed/>
                </p:oleObj>
              </mc:Choice>
              <mc:Fallback>
                <p:oleObj name="数式" r:id="rId3" imgW="3593880" imgH="228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646113"/>
                        <a:ext cx="6246813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605525"/>
              </p:ext>
            </p:extLst>
          </p:nvPr>
        </p:nvGraphicFramePr>
        <p:xfrm>
          <a:off x="925513" y="4556125"/>
          <a:ext cx="4060825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7" name="数式" r:id="rId5" imgW="2336760" imgH="965160" progId="Equation.3">
                  <p:embed/>
                </p:oleObj>
              </mc:Choice>
              <mc:Fallback>
                <p:oleObj name="数式" r:id="rId5" imgW="2336760" imgH="965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4556125"/>
                        <a:ext cx="4060825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37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572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 response functions  -- mechanical response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Results stated here without derivation: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8450"/>
              </p:ext>
            </p:extLst>
          </p:nvPr>
        </p:nvGraphicFramePr>
        <p:xfrm>
          <a:off x="259080" y="1219200"/>
          <a:ext cx="57721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2" name="数式" r:id="rId3" imgW="3708360" imgH="507960" progId="Equation.3">
                  <p:embed/>
                </p:oleObj>
              </mc:Choice>
              <mc:Fallback>
                <p:oleObj name="数式" r:id="rId3" imgW="370836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" y="1219200"/>
                        <a:ext cx="57721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566702"/>
              </p:ext>
            </p:extLst>
          </p:nvPr>
        </p:nvGraphicFramePr>
        <p:xfrm>
          <a:off x="228600" y="2438400"/>
          <a:ext cx="57721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3" name="数式" r:id="rId5" imgW="3708360" imgH="507960" progId="Equation.3">
                  <p:embed/>
                </p:oleObj>
              </mc:Choice>
              <mc:Fallback>
                <p:oleObj name="数式" r:id="rId5" imgW="370836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577215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462432"/>
              </p:ext>
            </p:extLst>
          </p:nvPr>
        </p:nvGraphicFramePr>
        <p:xfrm>
          <a:off x="259080" y="3733800"/>
          <a:ext cx="4191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4" name="数式" r:id="rId7" imgW="2692080" imgH="469800" progId="Equation.3">
                  <p:embed/>
                </p:oleObj>
              </mc:Choice>
              <mc:Fallback>
                <p:oleObj name="数式" r:id="rId7" imgW="2692080" imgH="469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" y="3733800"/>
                        <a:ext cx="41910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702330"/>
              </p:ext>
            </p:extLst>
          </p:nvPr>
        </p:nvGraphicFramePr>
        <p:xfrm>
          <a:off x="1225550" y="4800600"/>
          <a:ext cx="59309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5" name="数式" r:id="rId9" imgW="3809880" imgH="482400" progId="Equation.3">
                  <p:embed/>
                </p:oleObj>
              </mc:Choice>
              <mc:Fallback>
                <p:oleObj name="数式" r:id="rId9" imgW="380988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4800600"/>
                        <a:ext cx="593090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359417"/>
              </p:ext>
            </p:extLst>
          </p:nvPr>
        </p:nvGraphicFramePr>
        <p:xfrm>
          <a:off x="1371600" y="5486400"/>
          <a:ext cx="3302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36" name="数式" r:id="rId11" imgW="2120760" imgH="558720" progId="Equation.3">
                  <p:embed/>
                </p:oleObj>
              </mc:Choice>
              <mc:Fallback>
                <p:oleObj name="数式" r:id="rId11" imgW="2120760" imgH="558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86400"/>
                        <a:ext cx="33020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5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9349" r="20377" b="6449"/>
          <a:stretch/>
        </p:blipFill>
        <p:spPr bwMode="auto">
          <a:xfrm>
            <a:off x="405603" y="1030633"/>
            <a:ext cx="8585997" cy="460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9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4572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 response functions  -- mechanical response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Typical parameters:</a:t>
            </a:r>
          </a:p>
          <a:p>
            <a:endParaRPr lang="en-US" sz="2400" dirty="0"/>
          </a:p>
          <a:p>
            <a:r>
              <a:rPr lang="en-US" sz="2400" dirty="0" smtClean="0"/>
              <a:t>          Isothermal </a:t>
            </a:r>
            <a:r>
              <a:rPr lang="en-US" sz="2400" dirty="0" err="1" smtClean="0"/>
              <a:t>susceptiblity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 isothermal compressibility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246514"/>
              </p:ext>
            </p:extLst>
          </p:nvPr>
        </p:nvGraphicFramePr>
        <p:xfrm>
          <a:off x="2043113" y="1600200"/>
          <a:ext cx="39719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2" name="数式" r:id="rId3" imgW="2552400" imgH="507960" progId="Equation.3">
                  <p:embed/>
                </p:oleObj>
              </mc:Choice>
              <mc:Fallback>
                <p:oleObj name="数式" r:id="rId3" imgW="255240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1600200"/>
                        <a:ext cx="397192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239274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Adiabatic </a:t>
            </a:r>
            <a:r>
              <a:rPr lang="en-US" sz="2400" dirty="0" err="1" smtClean="0"/>
              <a:t>susceptiblity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adiabatic compressibility</a:t>
            </a:r>
            <a:endParaRPr lang="en-US" sz="24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575314"/>
              </p:ext>
            </p:extLst>
          </p:nvPr>
        </p:nvGraphicFramePr>
        <p:xfrm>
          <a:off x="2047875" y="2895600"/>
          <a:ext cx="39925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3" name="数式" r:id="rId5" imgW="2565360" imgH="507960" progId="Equation.3">
                  <p:embed/>
                </p:oleObj>
              </mc:Choice>
              <mc:Fallback>
                <p:oleObj name="数式" r:id="rId5" imgW="256536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2895600"/>
                        <a:ext cx="3992563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37293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Thermal </a:t>
            </a:r>
            <a:r>
              <a:rPr lang="en-US" sz="2400" dirty="0" err="1" smtClean="0"/>
              <a:t>expansivity</a:t>
            </a:r>
            <a:r>
              <a:rPr lang="en-US" sz="2400" dirty="0" smtClean="0">
                <a:sym typeface="Wingdings" pitchFamily="2" charset="2"/>
              </a:rPr>
              <a:t>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/>
              <a:t>Thermal </a:t>
            </a:r>
            <a:r>
              <a:rPr lang="en-US" sz="2400" dirty="0" err="1"/>
              <a:t>expansivity</a:t>
            </a:r>
            <a:endParaRPr lang="en-US" sz="24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54961"/>
              </p:ext>
            </p:extLst>
          </p:nvPr>
        </p:nvGraphicFramePr>
        <p:xfrm>
          <a:off x="3062288" y="4432300"/>
          <a:ext cx="2133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4" name="数式" r:id="rId7" imgW="1371600" imgH="469800" progId="Equation.3">
                  <p:embed/>
                </p:oleObj>
              </mc:Choice>
              <mc:Fallback>
                <p:oleObj name="数式" r:id="rId7" imgW="1371600" imgH="469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4432300"/>
                        <a:ext cx="21336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2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   mechanical responses for an ideal gas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70079"/>
              </p:ext>
            </p:extLst>
          </p:nvPr>
        </p:nvGraphicFramePr>
        <p:xfrm>
          <a:off x="1284288" y="931863"/>
          <a:ext cx="3638550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1" name="数式" r:id="rId3" imgW="1803240" imgH="609480" progId="Equation.3">
                  <p:embed/>
                </p:oleObj>
              </mc:Choice>
              <mc:Fallback>
                <p:oleObj name="数式" r:id="rId3" imgW="1803240" imgH="609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931863"/>
                        <a:ext cx="3638550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908268"/>
              </p:ext>
            </p:extLst>
          </p:nvPr>
        </p:nvGraphicFramePr>
        <p:xfrm>
          <a:off x="1290638" y="2286000"/>
          <a:ext cx="5118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2" name="数式" r:id="rId5" imgW="3288960" imgH="469800" progId="Equation.3">
                  <p:embed/>
                </p:oleObj>
              </mc:Choice>
              <mc:Fallback>
                <p:oleObj name="数式" r:id="rId5" imgW="328896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286000"/>
                        <a:ext cx="51181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375887"/>
              </p:ext>
            </p:extLst>
          </p:nvPr>
        </p:nvGraphicFramePr>
        <p:xfrm>
          <a:off x="1295400" y="3306762"/>
          <a:ext cx="4270375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3" name="数式" r:id="rId7" imgW="2743200" imgH="888840" progId="Equation.3">
                  <p:embed/>
                </p:oleObj>
              </mc:Choice>
              <mc:Fallback>
                <p:oleObj name="数式" r:id="rId7" imgW="2743200" imgH="8888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06762"/>
                        <a:ext cx="4270375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236233"/>
              </p:ext>
            </p:extLst>
          </p:nvPr>
        </p:nvGraphicFramePr>
        <p:xfrm>
          <a:off x="1295400" y="4953000"/>
          <a:ext cx="42084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44" name="数式" r:id="rId9" imgW="2705040" imgH="444240" progId="Equation.3">
                  <p:embed/>
                </p:oleObj>
              </mc:Choice>
              <mc:Fallback>
                <p:oleObj name="数式" r:id="rId9" imgW="270504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53000"/>
                        <a:ext cx="4208462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52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Stability analysis of the equilibrium state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1371600" y="1143000"/>
            <a:ext cx="4648200" cy="2438400"/>
            <a:chOff x="1371600" y="1600200"/>
            <a:chExt cx="4648200" cy="2438400"/>
          </a:xfrm>
        </p:grpSpPr>
        <p:sp>
          <p:nvSpPr>
            <p:cNvPr id="6" name="Frame 5"/>
            <p:cNvSpPr/>
            <p:nvPr/>
          </p:nvSpPr>
          <p:spPr>
            <a:xfrm>
              <a:off x="1371600" y="1600200"/>
              <a:ext cx="4648200" cy="24384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6200" y="1905000"/>
              <a:ext cx="304800" cy="1828800"/>
            </a:xfrm>
            <a:prstGeom prst="rect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0728169"/>
                </p:ext>
              </p:extLst>
            </p:nvPr>
          </p:nvGraphicFramePr>
          <p:xfrm>
            <a:off x="1866900" y="2395538"/>
            <a:ext cx="1382713" cy="84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35" name="数式" r:id="rId3" imgW="685800" imgH="457200" progId="Equation.3">
                    <p:embed/>
                  </p:oleObj>
                </mc:Choice>
                <mc:Fallback>
                  <p:oleObj name="数式" r:id="rId3" imgW="685800" imgH="457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6900" y="2395538"/>
                          <a:ext cx="1382713" cy="847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4047877"/>
                </p:ext>
              </p:extLst>
            </p:nvPr>
          </p:nvGraphicFramePr>
          <p:xfrm>
            <a:off x="4281488" y="2362200"/>
            <a:ext cx="1409700" cy="84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36" name="数式" r:id="rId5" imgW="698400" imgH="457200" progId="Equation.3">
                    <p:embed/>
                  </p:oleObj>
                </mc:Choice>
                <mc:Fallback>
                  <p:oleObj name="数式" r:id="rId5" imgW="698400" imgH="4572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1488" y="2362200"/>
                          <a:ext cx="1409700" cy="847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368040" y="33483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ym typeface="Wingdings" pitchFamily="2" charset="2"/>
                </a:rPr>
                <a:t></a:t>
              </a:r>
              <a:endParaRPr lang="en-US" sz="24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4800" y="3352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ym typeface="Wingdings" pitchFamily="2" charset="2"/>
                </a:rPr>
                <a:t></a:t>
              </a:r>
              <a:endParaRPr lang="en-US" sz="2400" dirty="0" smtClean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0" y="3733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Assume that the total system is isolated, but that there can be exchange of variables  </a:t>
            </a:r>
            <a:r>
              <a:rPr lang="en-US" sz="2400" i="1" dirty="0" smtClean="0"/>
              <a:t>A</a:t>
            </a:r>
            <a:r>
              <a:rPr lang="en-US" sz="2400" dirty="0" smtClean="0"/>
              <a:t> and </a:t>
            </a:r>
            <a:r>
              <a:rPr lang="en-US" sz="2400" i="1" dirty="0" smtClean="0"/>
              <a:t>B.</a:t>
            </a:r>
            <a:endParaRPr lang="en-US" sz="2400" dirty="0" smtClean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010281"/>
              </p:ext>
            </p:extLst>
          </p:nvPr>
        </p:nvGraphicFramePr>
        <p:xfrm>
          <a:off x="6234112" y="1885325"/>
          <a:ext cx="1766888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7" name="数式" r:id="rId7" imgW="876240" imgH="685800" progId="Equation.3">
                  <p:embed/>
                </p:oleObj>
              </mc:Choice>
              <mc:Fallback>
                <p:oleObj name="数式" r:id="rId7" imgW="8762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12" y="1885325"/>
                        <a:ext cx="1766888" cy="127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8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8920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Stability analysis of the equilibrium state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762000" y="609600"/>
            <a:ext cx="4648200" cy="2438400"/>
            <a:chOff x="1371600" y="1600200"/>
            <a:chExt cx="4648200" cy="2438400"/>
          </a:xfrm>
        </p:grpSpPr>
        <p:sp>
          <p:nvSpPr>
            <p:cNvPr id="6" name="Frame 5"/>
            <p:cNvSpPr/>
            <p:nvPr/>
          </p:nvSpPr>
          <p:spPr>
            <a:xfrm>
              <a:off x="1371600" y="1600200"/>
              <a:ext cx="4648200" cy="24384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6200" y="1905000"/>
              <a:ext cx="304800" cy="1828800"/>
            </a:xfrm>
            <a:prstGeom prst="rect">
              <a:avLst/>
            </a:prstGeom>
            <a:pattFill prst="sphere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181682"/>
                </p:ext>
              </p:extLst>
            </p:nvPr>
          </p:nvGraphicFramePr>
          <p:xfrm>
            <a:off x="1866900" y="2395538"/>
            <a:ext cx="1382713" cy="84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79" name="数式" r:id="rId3" imgW="685800" imgH="457200" progId="Equation.3">
                    <p:embed/>
                  </p:oleObj>
                </mc:Choice>
                <mc:Fallback>
                  <p:oleObj name="数式" r:id="rId3" imgW="6858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6900" y="2395538"/>
                          <a:ext cx="1382713" cy="847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0005418"/>
                </p:ext>
              </p:extLst>
            </p:nvPr>
          </p:nvGraphicFramePr>
          <p:xfrm>
            <a:off x="4281488" y="2362200"/>
            <a:ext cx="1409700" cy="84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80" name="数式" r:id="rId5" imgW="698400" imgH="457200" progId="Equation.3">
                    <p:embed/>
                  </p:oleObj>
                </mc:Choice>
                <mc:Fallback>
                  <p:oleObj name="数式" r:id="rId5" imgW="6984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1488" y="2362200"/>
                          <a:ext cx="1409700" cy="847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368040" y="3348335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ym typeface="Wingdings" pitchFamily="2" charset="2"/>
                </a:rPr>
                <a:t></a:t>
              </a:r>
              <a:endParaRPr lang="en-US" sz="24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4800" y="3352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ym typeface="Wingdings" pitchFamily="2" charset="2"/>
                </a:rPr>
                <a:t></a:t>
              </a:r>
              <a:endParaRPr lang="en-US" sz="2400" dirty="0" smtClean="0"/>
            </a:p>
          </p:txBody>
        </p: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140140"/>
              </p:ext>
            </p:extLst>
          </p:nvPr>
        </p:nvGraphicFramePr>
        <p:xfrm>
          <a:off x="5738813" y="1643063"/>
          <a:ext cx="233045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1" name="数式" r:id="rId7" imgW="1155600" imgH="888840" progId="Equation.3">
                  <p:embed/>
                </p:oleObj>
              </mc:Choice>
              <mc:Fallback>
                <p:oleObj name="数式" r:id="rId7" imgW="115560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1643063"/>
                        <a:ext cx="2330450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36282"/>
              </p:ext>
            </p:extLst>
          </p:nvPr>
        </p:nvGraphicFramePr>
        <p:xfrm>
          <a:off x="627063" y="3200400"/>
          <a:ext cx="7629525" cy="226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2" name="数式" r:id="rId9" imgW="3784320" imgH="1218960" progId="Equation.3">
                  <p:embed/>
                </p:oleObj>
              </mc:Choice>
              <mc:Fallback>
                <p:oleObj name="数式" r:id="rId9" imgW="3784320" imgH="12189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3200400"/>
                        <a:ext cx="7629525" cy="226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287624"/>
              </p:ext>
            </p:extLst>
          </p:nvPr>
        </p:nvGraphicFramePr>
        <p:xfrm>
          <a:off x="788987" y="5638800"/>
          <a:ext cx="61452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3" name="数式" r:id="rId11" imgW="3047760" imgH="228600" progId="Equation.3">
                  <p:embed/>
                </p:oleObj>
              </mc:Choice>
              <mc:Fallback>
                <p:oleObj name="数式" r:id="rId11" imgW="304776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7" y="5638800"/>
                        <a:ext cx="614521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85800" y="6019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 this result does not hold for non-porous partition.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684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Stability analysis of the equilibrium state – continued</a:t>
            </a:r>
          </a:p>
          <a:p>
            <a:pPr lvl="1"/>
            <a:r>
              <a:rPr lang="en-US" sz="2400" dirty="0" smtClean="0"/>
              <a:t>Note that the equilibrium condition can be a </a:t>
            </a:r>
            <a:r>
              <a:rPr lang="en-US" sz="2400" i="1" dirty="0" smtClean="0">
                <a:solidFill>
                  <a:srgbClr val="FF0000"/>
                </a:solidFill>
              </a:rPr>
              <a:t>stable</a:t>
            </a:r>
            <a:r>
              <a:rPr lang="en-US" sz="2400" dirty="0" smtClean="0"/>
              <a:t> or </a:t>
            </a:r>
            <a:r>
              <a:rPr lang="en-US" sz="2400" i="1" dirty="0" smtClean="0">
                <a:solidFill>
                  <a:srgbClr val="FF0000"/>
                </a:solidFill>
              </a:rPr>
              <a:t>unstable</a:t>
            </a:r>
            <a:r>
              <a:rPr lang="en-US" sz="2400" dirty="0" smtClean="0"/>
              <a:t> equilibrium.</a:t>
            </a:r>
            <a:endParaRPr lang="en-US" sz="2400" dirty="0" smtClean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70760"/>
            <a:ext cx="21336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94584"/>
            <a:ext cx="19812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4419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Stable function</a:t>
            </a:r>
          </a:p>
          <a:p>
            <a:r>
              <a:rPr lang="en-US" sz="2400" dirty="0" smtClean="0"/>
              <a:t>(convex)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181600" y="4495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Unstable function</a:t>
            </a:r>
          </a:p>
          <a:p>
            <a:r>
              <a:rPr lang="en-US" sz="2400" dirty="0" smtClean="0"/>
              <a:t>(concave)</a:t>
            </a:r>
            <a:endParaRPr lang="en-US" sz="24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95400" y="41910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143000" y="25908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312801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</a:t>
            </a:r>
            <a:endParaRPr lang="en-US" sz="2400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41103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x</a:t>
            </a:r>
            <a:endParaRPr lang="en-US" sz="2400" i="1" dirty="0" smtClean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57800" y="40386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105400" y="24384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5800" y="297561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</a:t>
            </a:r>
            <a:endParaRPr lang="en-US" sz="2400" i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943600" y="3957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x</a:t>
            </a:r>
            <a:endParaRPr lang="en-US" sz="2400" i="1" dirty="0" smtClean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725170"/>
              </p:ext>
            </p:extLst>
          </p:nvPr>
        </p:nvGraphicFramePr>
        <p:xfrm>
          <a:off x="1447800" y="5334000"/>
          <a:ext cx="11271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5" name="数式" r:id="rId5" imgW="558720" imgH="419040" progId="Equation.3">
                  <p:embed/>
                </p:oleObj>
              </mc:Choice>
              <mc:Fallback>
                <p:oleObj name="数式" r:id="rId5" imgW="558720" imgH="419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112712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045486"/>
              </p:ext>
            </p:extLst>
          </p:nvPr>
        </p:nvGraphicFramePr>
        <p:xfrm>
          <a:off x="5578475" y="5410200"/>
          <a:ext cx="112712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6" name="数式" r:id="rId7" imgW="558720" imgH="419040" progId="Equation.3">
                  <p:embed/>
                </p:oleObj>
              </mc:Choice>
              <mc:Fallback>
                <p:oleObj name="数式" r:id="rId7" imgW="558720" imgH="419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5410200"/>
                        <a:ext cx="112712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8920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Stability analysis of the equilibrium state -- continued</a:t>
            </a:r>
            <a:endParaRPr lang="en-US" sz="2400" dirty="0" smtClean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50362"/>
              </p:ext>
            </p:extLst>
          </p:nvPr>
        </p:nvGraphicFramePr>
        <p:xfrm>
          <a:off x="381001" y="762000"/>
          <a:ext cx="8610600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0" name="数式" r:id="rId3" imgW="4686120" imgH="952200" progId="Equation.3">
                  <p:embed/>
                </p:oleObj>
              </mc:Choice>
              <mc:Fallback>
                <p:oleObj name="数式" r:id="rId3" imgW="4686120" imgH="952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762000"/>
                        <a:ext cx="8610600" cy="176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771265"/>
              </p:ext>
            </p:extLst>
          </p:nvPr>
        </p:nvGraphicFramePr>
        <p:xfrm>
          <a:off x="533400" y="2819400"/>
          <a:ext cx="741838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1" name="数式" r:id="rId5" imgW="4038480" imgH="507960" progId="Equation.3">
                  <p:embed/>
                </p:oleObj>
              </mc:Choice>
              <mc:Fallback>
                <p:oleObj name="数式" r:id="rId5" imgW="4038480" imgH="5079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7418388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088156"/>
              </p:ext>
            </p:extLst>
          </p:nvPr>
        </p:nvGraphicFramePr>
        <p:xfrm>
          <a:off x="609600" y="4122738"/>
          <a:ext cx="6018212" cy="235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2" name="数式" r:id="rId7" imgW="3276360" imgH="1269720" progId="Equation.3">
                  <p:embed/>
                </p:oleObj>
              </mc:Choice>
              <mc:Fallback>
                <p:oleObj name="数式" r:id="rId7" imgW="3276360" imgH="1269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22738"/>
                        <a:ext cx="6018212" cy="235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27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18534" r="25528" b="8596"/>
          <a:stretch/>
        </p:blipFill>
        <p:spPr bwMode="auto">
          <a:xfrm>
            <a:off x="457200" y="914400"/>
            <a:ext cx="8058095" cy="452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248400" y="1981200"/>
            <a:ext cx="1885895" cy="1676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4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t="19581" r="31770" b="5032"/>
          <a:stretch/>
        </p:blipFill>
        <p:spPr bwMode="auto">
          <a:xfrm>
            <a:off x="990600" y="472440"/>
            <a:ext cx="7339739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0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 of thermodynamic potentials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02537"/>
              </p:ext>
            </p:extLst>
          </p:nvPr>
        </p:nvGraphicFramePr>
        <p:xfrm>
          <a:off x="304800" y="1447800"/>
          <a:ext cx="8153400" cy="484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76400"/>
                <a:gridCol w="2514600"/>
                <a:gridCol w="2514600"/>
              </a:tblGrid>
              <a:tr h="7533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Potential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Variables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Diff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Fund. Eq.</a:t>
                      </a:r>
                      <a:endParaRPr lang="en-US" sz="2400" dirty="0"/>
                    </a:p>
                  </a:txBody>
                  <a:tcPr/>
                </a:tc>
              </a:tr>
              <a:tr h="80437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U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err="1" smtClean="0"/>
                        <a:t>S,X,N</a:t>
                      </a:r>
                      <a:r>
                        <a:rPr lang="en-US" sz="2400" b="1" i="1" baseline="-25000" dirty="0" err="1" smtClean="0"/>
                        <a:t>i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80437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H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/>
                        <a:t>S,Y,N</a:t>
                      </a:r>
                      <a:r>
                        <a:rPr lang="en-US" sz="2400" b="1" i="1" baseline="-25000" dirty="0" err="1" smtClean="0"/>
                        <a:t>i</a:t>
                      </a:r>
                      <a:endParaRPr lang="en-US" sz="2400" b="1" i="1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80437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A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/>
                        <a:t>T,X,N</a:t>
                      </a:r>
                      <a:r>
                        <a:rPr lang="en-US" sz="2400" b="1" i="1" baseline="-25000" dirty="0" err="1" smtClean="0"/>
                        <a:t>i</a:t>
                      </a:r>
                      <a:endParaRPr lang="en-US" sz="2400" b="1" i="1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8043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smtClean="0"/>
                        <a:t>G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/>
                        <a:t>T,Y,N</a:t>
                      </a:r>
                      <a:r>
                        <a:rPr lang="en-US" sz="2400" b="1" i="1" baseline="-25000" dirty="0" err="1" smtClean="0"/>
                        <a:t>i</a:t>
                      </a:r>
                      <a:endParaRPr lang="en-US" sz="2400" b="1" i="1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80437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>
                          <a:latin typeface="Symbol" pitchFamily="18" charset="2"/>
                        </a:rPr>
                        <a:t>W</a:t>
                      </a:r>
                      <a:endParaRPr lang="en-US" sz="2400" b="1" i="1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 err="1" smtClean="0"/>
                        <a:t>T,X,</a:t>
                      </a:r>
                      <a:r>
                        <a:rPr lang="en-US" sz="2400" b="1" i="1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2400" b="1" i="1" baseline="-25000" dirty="0" err="1" smtClean="0"/>
                        <a:t>i</a:t>
                      </a:r>
                      <a:endParaRPr lang="en-US" sz="2400" b="1" i="1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78428"/>
              </p:ext>
            </p:extLst>
          </p:nvPr>
        </p:nvGraphicFramePr>
        <p:xfrm>
          <a:off x="3412191" y="2438400"/>
          <a:ext cx="237900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47" name="数式" r:id="rId3" imgW="1726920" imgH="342720" progId="Equation.3">
                  <p:embed/>
                </p:oleObj>
              </mc:Choice>
              <mc:Fallback>
                <p:oleObj name="数式" r:id="rId3" imgW="172692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2191" y="2438400"/>
                        <a:ext cx="2379009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766868"/>
              </p:ext>
            </p:extLst>
          </p:nvPr>
        </p:nvGraphicFramePr>
        <p:xfrm>
          <a:off x="5943600" y="2404049"/>
          <a:ext cx="2438400" cy="56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48" name="数式" r:id="rId5" imgW="1422360" imgH="342720" progId="Equation.3">
                  <p:embed/>
                </p:oleObj>
              </mc:Choice>
              <mc:Fallback>
                <p:oleObj name="数式" r:id="rId5" imgW="142236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404049"/>
                        <a:ext cx="2438400" cy="567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418120"/>
              </p:ext>
            </p:extLst>
          </p:nvPr>
        </p:nvGraphicFramePr>
        <p:xfrm>
          <a:off x="3411538" y="3200400"/>
          <a:ext cx="24145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49" name="数式" r:id="rId7" imgW="1752480" imgH="342720" progId="Equation.3">
                  <p:embed/>
                </p:oleObj>
              </mc:Choice>
              <mc:Fallback>
                <p:oleObj name="数式" r:id="rId7" imgW="175248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3200400"/>
                        <a:ext cx="24145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094999"/>
              </p:ext>
            </p:extLst>
          </p:nvPr>
        </p:nvGraphicFramePr>
        <p:xfrm>
          <a:off x="3475037" y="4038600"/>
          <a:ext cx="2468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0" name="数式" r:id="rId9" imgW="1790640" imgH="342720" progId="Equation.3">
                  <p:embed/>
                </p:oleObj>
              </mc:Choice>
              <mc:Fallback>
                <p:oleObj name="数式" r:id="rId9" imgW="179064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7" y="4038600"/>
                        <a:ext cx="24685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776321"/>
              </p:ext>
            </p:extLst>
          </p:nvPr>
        </p:nvGraphicFramePr>
        <p:xfrm>
          <a:off x="3406775" y="4876800"/>
          <a:ext cx="2536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1" name="数式" r:id="rId11" imgW="1841400" imgH="342720" progId="Equation.3">
                  <p:embed/>
                </p:oleObj>
              </mc:Choice>
              <mc:Fallback>
                <p:oleObj name="数式" r:id="rId11" imgW="184140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4876800"/>
                        <a:ext cx="25368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085373"/>
              </p:ext>
            </p:extLst>
          </p:nvPr>
        </p:nvGraphicFramePr>
        <p:xfrm>
          <a:off x="3441700" y="5638800"/>
          <a:ext cx="2501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2" name="数式" r:id="rId13" imgW="1815840" imgH="342720" progId="Equation.3">
                  <p:embed/>
                </p:oleObj>
              </mc:Choice>
              <mc:Fallback>
                <p:oleObj name="数式" r:id="rId13" imgW="181584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5638800"/>
                        <a:ext cx="2501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842833"/>
              </p:ext>
            </p:extLst>
          </p:nvPr>
        </p:nvGraphicFramePr>
        <p:xfrm>
          <a:off x="6346825" y="3302000"/>
          <a:ext cx="13271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3" name="数式" r:id="rId15" imgW="774360" imgH="177480" progId="Equation.3">
                  <p:embed/>
                </p:oleObj>
              </mc:Choice>
              <mc:Fallback>
                <p:oleObj name="数式" r:id="rId15" imgW="77436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5" y="3302000"/>
                        <a:ext cx="13271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430980"/>
              </p:ext>
            </p:extLst>
          </p:nvPr>
        </p:nvGraphicFramePr>
        <p:xfrm>
          <a:off x="6302375" y="4038600"/>
          <a:ext cx="12414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4" name="数式" r:id="rId17" imgW="723600" imgH="177480" progId="Equation.3">
                  <p:embed/>
                </p:oleObj>
              </mc:Choice>
              <mc:Fallback>
                <p:oleObj name="数式" r:id="rId17" imgW="72360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5" y="4038600"/>
                        <a:ext cx="12414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670067"/>
              </p:ext>
            </p:extLst>
          </p:nvPr>
        </p:nvGraphicFramePr>
        <p:xfrm>
          <a:off x="6259513" y="4978400"/>
          <a:ext cx="18065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5" name="数式" r:id="rId19" imgW="1054080" imgH="177480" progId="Equation.3">
                  <p:embed/>
                </p:oleObj>
              </mc:Choice>
              <mc:Fallback>
                <p:oleObj name="数式" r:id="rId19" imgW="1054080" imgH="177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4978400"/>
                        <a:ext cx="18065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607235"/>
              </p:ext>
            </p:extLst>
          </p:nvPr>
        </p:nvGraphicFramePr>
        <p:xfrm>
          <a:off x="6019800" y="5603875"/>
          <a:ext cx="22860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6" name="数式" r:id="rId21" imgW="1333440" imgH="342720" progId="Equation.3">
                  <p:embed/>
                </p:oleObj>
              </mc:Choice>
              <mc:Fallback>
                <p:oleObj name="数式" r:id="rId21" imgW="133344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603875"/>
                        <a:ext cx="22860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3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739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Derivative relationships of thermodynamic potentials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939714"/>
              </p:ext>
            </p:extLst>
          </p:nvPr>
        </p:nvGraphicFramePr>
        <p:xfrm>
          <a:off x="1169193" y="495682"/>
          <a:ext cx="6653213" cy="1485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0" name="数式" r:id="rId3" imgW="3416040" imgH="761760" progId="Equation.3">
                  <p:embed/>
                </p:oleObj>
              </mc:Choice>
              <mc:Fallback>
                <p:oleObj name="数式" r:id="rId3" imgW="3416040" imgH="76176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193" y="495682"/>
                        <a:ext cx="6653213" cy="1485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001280"/>
              </p:ext>
            </p:extLst>
          </p:nvPr>
        </p:nvGraphicFramePr>
        <p:xfrm>
          <a:off x="1295400" y="1981200"/>
          <a:ext cx="6627812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1" name="数式" r:id="rId5" imgW="3403440" imgH="761760" progId="Equation.3">
                  <p:embed/>
                </p:oleObj>
              </mc:Choice>
              <mc:Fallback>
                <p:oleObj name="数式" r:id="rId5" imgW="3403440" imgH="761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81200"/>
                        <a:ext cx="6627812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607638"/>
              </p:ext>
            </p:extLst>
          </p:nvPr>
        </p:nvGraphicFramePr>
        <p:xfrm>
          <a:off x="1374775" y="3581400"/>
          <a:ext cx="67532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2" name="数式" r:id="rId7" imgW="3466800" imgH="761760" progId="Equation.3">
                  <p:embed/>
                </p:oleObj>
              </mc:Choice>
              <mc:Fallback>
                <p:oleObj name="数式" r:id="rId7" imgW="3466800" imgH="761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3581400"/>
                        <a:ext cx="6753225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349718"/>
              </p:ext>
            </p:extLst>
          </p:nvPr>
        </p:nvGraphicFramePr>
        <p:xfrm>
          <a:off x="1147763" y="5105400"/>
          <a:ext cx="6923087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3" name="数式" r:id="rId9" imgW="3555720" imgH="761760" progId="Equation.3">
                  <p:embed/>
                </p:oleObj>
              </mc:Choice>
              <mc:Fallback>
                <p:oleObj name="数式" r:id="rId9" imgW="3555720" imgH="7617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5105400"/>
                        <a:ext cx="6923087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6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Properties of thermodynamic potentials</a:t>
            </a:r>
          </a:p>
          <a:p>
            <a:pPr lvl="1"/>
            <a:r>
              <a:rPr lang="en-US" sz="2400" dirty="0" smtClean="0"/>
              <a:t>“Potential” in the sense that energy can be stored and retrieved through thermodynamic work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Equalities  </a:t>
            </a:r>
            <a:r>
              <a:rPr lang="en-US" sz="2400" dirty="0" smtClean="0">
                <a:sym typeface="Wingdings" pitchFamily="2" charset="2"/>
              </a:rPr>
              <a:t> reversible processes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Inequalities   general processes</a:t>
            </a:r>
          </a:p>
          <a:p>
            <a:pPr lvl="1"/>
            <a:endParaRPr lang="en-US" sz="2400" dirty="0">
              <a:sym typeface="Wingdings" pitchFamily="2" charset="2"/>
            </a:endParaRPr>
          </a:p>
          <a:p>
            <a:pPr lvl="1"/>
            <a:r>
              <a:rPr lang="en-US" sz="2400" dirty="0" smtClean="0">
                <a:sym typeface="Wingdings" pitchFamily="2" charset="2"/>
              </a:rPr>
              <a:t>Entropy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919364"/>
              </p:ext>
            </p:extLst>
          </p:nvPr>
        </p:nvGraphicFramePr>
        <p:xfrm>
          <a:off x="2590800" y="2758063"/>
          <a:ext cx="279625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3" name="数式" r:id="rId3" imgW="927000" imgH="393480" progId="Equation.3">
                  <p:embed/>
                </p:oleObj>
              </mc:Choice>
              <mc:Fallback>
                <p:oleObj name="数式" r:id="rId3" imgW="9270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2758063"/>
                        <a:ext cx="2796253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5181600" y="3581400"/>
            <a:ext cx="571500" cy="5715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53100" y="359283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Entropy production due to irreversible processes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298712"/>
              </p:ext>
            </p:extLst>
          </p:nvPr>
        </p:nvGraphicFramePr>
        <p:xfrm>
          <a:off x="7284720" y="4317405"/>
          <a:ext cx="1039812" cy="475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4" name="数式" r:id="rId5" imgW="482400" imgH="228600" progId="Equation.3">
                  <p:embed/>
                </p:oleObj>
              </mc:Choice>
              <mc:Fallback>
                <p:oleObj name="数式" r:id="rId5" imgW="482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4720" y="4317405"/>
                        <a:ext cx="1039812" cy="475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3352800" y="3766096"/>
            <a:ext cx="457200" cy="5773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62200" y="4192994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Reversible entropy  contribution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057132"/>
              </p:ext>
            </p:extLst>
          </p:nvPr>
        </p:nvGraphicFramePr>
        <p:xfrm>
          <a:off x="1212850" y="5137150"/>
          <a:ext cx="22987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5" name="数式" r:id="rId7" imgW="761760" imgH="393480" progId="Equation.3">
                  <p:embed/>
                </p:oleObj>
              </mc:Choice>
              <mc:Fallback>
                <p:oleObj name="数式" r:id="rId7" imgW="7617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5137150"/>
                        <a:ext cx="22987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75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67400" y="3581399"/>
            <a:ext cx="2133600" cy="426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26367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Inequalities associated with thermodynamic potentials – continued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Entropy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083655"/>
              </p:ext>
            </p:extLst>
          </p:nvPr>
        </p:nvGraphicFramePr>
        <p:xfrm>
          <a:off x="1524000" y="1325932"/>
          <a:ext cx="5519738" cy="164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6" name="数式" r:id="rId3" imgW="2895480" imgH="863280" progId="Equation.3">
                  <p:embed/>
                </p:oleObj>
              </mc:Choice>
              <mc:Fallback>
                <p:oleObj name="数式" r:id="rId3" imgW="2895480" imgH="863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25932"/>
                        <a:ext cx="5519738" cy="1645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3581399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  At equilibrium when </a:t>
            </a:r>
            <a:r>
              <a:rPr lang="en-US" sz="2400" i="1" dirty="0" err="1" smtClean="0">
                <a:sym typeface="Wingdings" pitchFamily="2" charset="2"/>
              </a:rPr>
              <a:t>dS</a:t>
            </a:r>
            <a:r>
              <a:rPr lang="en-US" sz="2400" i="1" dirty="0" smtClean="0">
                <a:sym typeface="Wingdings" pitchFamily="2" charset="2"/>
              </a:rPr>
              <a:t>=0</a:t>
            </a:r>
            <a:r>
              <a:rPr lang="en-US" sz="2400" dirty="0" smtClean="0">
                <a:sym typeface="Wingdings" pitchFamily="2" charset="2"/>
              </a:rPr>
              <a:t> ,    </a:t>
            </a:r>
            <a:r>
              <a:rPr lang="en-US" sz="2400" i="1" dirty="0" smtClean="0">
                <a:sym typeface="Wingdings" pitchFamily="2" charset="2"/>
              </a:rPr>
              <a:t>S</a:t>
            </a:r>
            <a:r>
              <a:rPr lang="en-US" sz="2400" dirty="0" smtClean="0">
                <a:sym typeface="Wingdings" pitchFamily="2" charset="2"/>
              </a:rPr>
              <a:t> is a maximum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078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67400" y="3581399"/>
            <a:ext cx="2133600" cy="426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3 &amp; 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28247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Inequalities associated with thermodynamic potentials – continued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Internal energy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782287"/>
              </p:ext>
            </p:extLst>
          </p:nvPr>
        </p:nvGraphicFramePr>
        <p:xfrm>
          <a:off x="1600200" y="1371600"/>
          <a:ext cx="5543550" cy="21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5" name="数式" r:id="rId3" imgW="2908080" imgH="1117440" progId="Equation.3">
                  <p:embed/>
                </p:oleObj>
              </mc:Choice>
              <mc:Fallback>
                <p:oleObj name="数式" r:id="rId3" imgW="290808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371600"/>
                        <a:ext cx="5543550" cy="213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3581399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è"/>
            </a:pPr>
            <a:r>
              <a:rPr lang="en-US" sz="2400" dirty="0" smtClean="0">
                <a:sym typeface="Wingdings" pitchFamily="2" charset="2"/>
              </a:rPr>
              <a:t>At equilibrium when </a:t>
            </a:r>
            <a:r>
              <a:rPr lang="en-US" sz="2400" i="1" dirty="0" err="1" smtClean="0">
                <a:sym typeface="Wingdings" pitchFamily="2" charset="2"/>
              </a:rPr>
              <a:t>dU</a:t>
            </a:r>
            <a:r>
              <a:rPr lang="en-US" sz="2400" i="1" dirty="0" smtClean="0">
                <a:sym typeface="Wingdings" pitchFamily="2" charset="2"/>
              </a:rPr>
              <a:t>=0</a:t>
            </a:r>
            <a:r>
              <a:rPr lang="en-US" sz="2400" dirty="0" smtClean="0">
                <a:sym typeface="Wingdings" pitchFamily="2" charset="2"/>
              </a:rPr>
              <a:t> ,    </a:t>
            </a:r>
            <a:r>
              <a:rPr lang="en-US" sz="2400" i="1" dirty="0" smtClean="0">
                <a:sym typeface="Wingdings" pitchFamily="2" charset="2"/>
              </a:rPr>
              <a:t>U</a:t>
            </a:r>
            <a:r>
              <a:rPr lang="en-US" sz="2400" dirty="0" smtClean="0">
                <a:sym typeface="Wingdings" pitchFamily="2" charset="2"/>
              </a:rPr>
              <a:t> is a minimum</a:t>
            </a:r>
          </a:p>
          <a:p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        (for fixed </a:t>
            </a:r>
            <a:r>
              <a:rPr lang="en-US" sz="2400" i="1" dirty="0" smtClean="0">
                <a:sym typeface="Wingdings" pitchFamily="2" charset="2"/>
              </a:rPr>
              <a:t>S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i="1" dirty="0" smtClean="0">
                <a:sym typeface="Wingdings" pitchFamily="2" charset="2"/>
              </a:rPr>
              <a:t>X</a:t>
            </a:r>
            <a:r>
              <a:rPr lang="en-US" sz="2400" dirty="0" smtClean="0">
                <a:sym typeface="Wingdings" pitchFamily="2" charset="2"/>
              </a:rPr>
              <a:t>, and {</a:t>
            </a:r>
            <a:r>
              <a:rPr lang="en-US" sz="2400" i="1" dirty="0" smtClean="0">
                <a:sym typeface="Wingdings" pitchFamily="2" charset="2"/>
              </a:rPr>
              <a:t>N</a:t>
            </a:r>
            <a:r>
              <a:rPr lang="en-US" sz="2400" i="1" baseline="-25000" dirty="0" smtClean="0">
                <a:sym typeface="Wingdings" pitchFamily="2" charset="2"/>
              </a:rPr>
              <a:t>i</a:t>
            </a:r>
            <a:r>
              <a:rPr lang="en-US" sz="2400" dirty="0" smtClean="0">
                <a:sym typeface="Wingdings" pitchFamily="2" charset="2"/>
              </a:rPr>
              <a:t>})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258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781</Words>
  <Application>Microsoft Office PowerPoint</Application>
  <PresentationFormat>On-screen Show (4:3)</PresentationFormat>
  <Paragraphs>176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210</cp:revision>
  <cp:lastPrinted>2014-01-21T15:45:47Z</cp:lastPrinted>
  <dcterms:created xsi:type="dcterms:W3CDTF">2012-01-10T18:32:24Z</dcterms:created>
  <dcterms:modified xsi:type="dcterms:W3CDTF">2014-01-21T18:38:23Z</dcterms:modified>
</cp:coreProperties>
</file>